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74" r:id="rId3"/>
    <p:sldId id="502" r:id="rId5"/>
    <p:sldId id="503" r:id="rId6"/>
    <p:sldId id="504" r:id="rId7"/>
  </p:sldIdLst>
  <p:sldSz cx="12198350" cy="6859270"/>
  <p:notesSz cx="6858000" cy="9144000"/>
  <p:embeddedFontLst>
    <p:embeddedFont>
      <p:font typeface="黑体" panose="02010609060101010101" charset="-122"/>
      <p:regular r:id="rId11"/>
    </p:embeddedFont>
    <p:embeddedFont>
      <p:font typeface="Arial Black" panose="020B0A04020102020204" pitchFamily="34" charset="0"/>
      <p:bold r:id="rId12"/>
    </p:embeddedFont>
    <p:embeddedFont>
      <p:font typeface="微软雅黑" panose="020B0503020204020204" pitchFamily="34" charset="-122"/>
      <p:regular r:id="rId13"/>
    </p:embeddedFont>
    <p:embeddedFont>
      <p:font typeface="华文楷体" panose="02010600040101010101" pitchFamily="2" charset="-122"/>
      <p:regular r:id="rId14"/>
    </p:embeddedFont>
    <p:embeddedFont>
      <p:font typeface="楷体" panose="02010609060101010101" charset="-122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6" userDrawn="1">
          <p15:clr>
            <a:srgbClr val="A4A3A4"/>
          </p15:clr>
        </p15:guide>
        <p15:guide id="3" pos="304" userDrawn="1">
          <p15:clr>
            <a:srgbClr val="A4A3A4"/>
          </p15:clr>
        </p15:guide>
        <p15:guide id="4" pos="1846" userDrawn="1">
          <p15:clr>
            <a:srgbClr val="A4A3A4"/>
          </p15:clr>
        </p15:guide>
        <p15:guide id="5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8CC"/>
    <a:srgbClr val="FB838C"/>
    <a:srgbClr val="BD7177"/>
    <a:srgbClr val="C6915F"/>
    <a:srgbClr val="83BBD8"/>
    <a:srgbClr val="C78A58"/>
    <a:srgbClr val="FBAA67"/>
    <a:srgbClr val="87D8CD"/>
    <a:srgbClr val="82D3C7"/>
    <a:srgbClr val="EF7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7" autoAdjust="0"/>
    <p:restoredTop sz="94660"/>
  </p:normalViewPr>
  <p:slideViewPr>
    <p:cSldViewPr showGuides="1">
      <p:cViewPr>
        <p:scale>
          <a:sx n="66" d="100"/>
          <a:sy n="66" d="100"/>
        </p:scale>
        <p:origin x="1320" y="960"/>
      </p:cViewPr>
      <p:guideLst>
        <p:guide orient="horz" pos="2137"/>
        <p:guide pos="3866"/>
        <p:guide pos="304"/>
        <p:guide pos="1846"/>
        <p:guide pos="12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3.xml"/><Relationship Id="rId2" Type="http://schemas.openxmlformats.org/officeDocument/2006/relationships/theme" Target="theme/theme1.xml"/><Relationship Id="rId19" Type="http://schemas.openxmlformats.org/officeDocument/2006/relationships/font" Target="fonts/font9.fntdata"/><Relationship Id="rId18" Type="http://schemas.openxmlformats.org/officeDocument/2006/relationships/font" Target="fonts/font8.fntdata"/><Relationship Id="rId17" Type="http://schemas.openxmlformats.org/officeDocument/2006/relationships/font" Target="fonts/font7.fntdata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1339719" y="322633"/>
            <a:ext cx="488231" cy="2871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11345556" y="421777"/>
            <a:ext cx="489029" cy="26191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11365230" y="273317"/>
            <a:ext cx="449676" cy="467556"/>
          </a:xfrm>
          <a:prstGeom prst="rect">
            <a:avLst/>
          </a:prstGeom>
        </p:spPr>
        <p:txBody>
          <a:bodyPr vert="horz" lIns="0" tIns="0" rIns="0" bIns="602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15" smtClean="0"/>
            </a:fld>
            <a:endParaRPr lang="en-US" sz="1315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463467" y="6310782"/>
            <a:ext cx="298932" cy="294943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245594" y="6310782"/>
            <a:ext cx="298932" cy="294943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737330" y="6461963"/>
            <a:ext cx="5082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1339719" y="322633"/>
            <a:ext cx="488231" cy="2871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11345556" y="421777"/>
            <a:ext cx="489029" cy="26191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11365230" y="273317"/>
            <a:ext cx="449676" cy="467556"/>
          </a:xfrm>
          <a:prstGeom prst="rect">
            <a:avLst/>
          </a:prstGeom>
        </p:spPr>
        <p:txBody>
          <a:bodyPr vert="horz" lIns="0" tIns="0" rIns="0" bIns="602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15" smtClean="0"/>
            </a:fld>
            <a:endParaRPr lang="en-US" sz="1315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463467" y="6310782"/>
            <a:ext cx="298932" cy="294943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245594" y="6310782"/>
            <a:ext cx="298932" cy="294943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737330" y="6461963"/>
            <a:ext cx="5082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1339719" y="322633"/>
            <a:ext cx="488231" cy="2871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11345556" y="421777"/>
            <a:ext cx="489029" cy="26191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11365230" y="273317"/>
            <a:ext cx="449676" cy="467556"/>
          </a:xfrm>
          <a:prstGeom prst="rect">
            <a:avLst/>
          </a:prstGeom>
        </p:spPr>
        <p:txBody>
          <a:bodyPr vert="horz" lIns="0" tIns="0" rIns="0" bIns="602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15" smtClean="0"/>
            </a:fld>
            <a:endParaRPr lang="en-US" sz="1315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463467" y="6310782"/>
            <a:ext cx="298932" cy="294943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245594" y="6310782"/>
            <a:ext cx="298932" cy="294943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737330" y="6461963"/>
            <a:ext cx="5082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808" y="117426"/>
            <a:ext cx="1701887" cy="677151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r>
              <a:rPr lang="en-US" altLang="zh-CN" sz="3600" b="1" spc="-15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600" b="1" spc="-15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2671" y="693490"/>
            <a:ext cx="1063567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1339719" y="322633"/>
            <a:ext cx="488231" cy="2871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11345556" y="421777"/>
            <a:ext cx="489029" cy="26191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11365230" y="273317"/>
            <a:ext cx="449676" cy="467556"/>
          </a:xfrm>
          <a:prstGeom prst="rect">
            <a:avLst/>
          </a:prstGeom>
        </p:spPr>
        <p:txBody>
          <a:bodyPr vert="horz" lIns="0" tIns="0" rIns="0" bIns="602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15" smtClean="0"/>
            </a:fld>
            <a:endParaRPr lang="en-US" sz="1315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463467" y="6310782"/>
            <a:ext cx="298932" cy="294943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245594" y="6310782"/>
            <a:ext cx="298932" cy="294943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737330" y="6461963"/>
            <a:ext cx="5082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1339719" y="322633"/>
            <a:ext cx="488231" cy="2871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11345556" y="421777"/>
            <a:ext cx="489029" cy="26191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11365230" y="273317"/>
            <a:ext cx="449676" cy="467556"/>
          </a:xfrm>
          <a:prstGeom prst="rect">
            <a:avLst/>
          </a:prstGeom>
        </p:spPr>
        <p:txBody>
          <a:bodyPr vert="horz" lIns="0" tIns="0" rIns="0" bIns="602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15" smtClean="0"/>
            </a:fld>
            <a:endParaRPr lang="en-US" sz="1315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463467" y="6310782"/>
            <a:ext cx="298932" cy="294943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245594" y="6310782"/>
            <a:ext cx="298932" cy="294943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737330" y="6461963"/>
            <a:ext cx="5082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1339719" y="322633"/>
            <a:ext cx="488231" cy="2871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11345556" y="421777"/>
            <a:ext cx="489029" cy="26191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43" tIns="60220" rIns="120443" bIns="60220" rtlCol="0" anchor="ctr"/>
          <a:lstStyle/>
          <a:p>
            <a:pPr algn="ctr"/>
            <a:endParaRPr lang="en-US" sz="2505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11365230" y="273317"/>
            <a:ext cx="449676" cy="467556"/>
          </a:xfrm>
          <a:prstGeom prst="rect">
            <a:avLst/>
          </a:prstGeom>
        </p:spPr>
        <p:txBody>
          <a:bodyPr vert="horz" lIns="0" tIns="0" rIns="0" bIns="602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15" smtClean="0"/>
            </a:fld>
            <a:endParaRPr lang="en-US" sz="1315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463467" y="6310782"/>
            <a:ext cx="298932" cy="294943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245594" y="6310782"/>
            <a:ext cx="298932" cy="294943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5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737330" y="6461963"/>
            <a:ext cx="5082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7" y="280525"/>
            <a:ext cx="813224" cy="812989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1" y="293024"/>
            <a:ext cx="813224" cy="812989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584324" y="817152"/>
            <a:ext cx="3400792" cy="30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0355" tIns="45179" rIns="90355" bIns="45179">
            <a:spAutoFit/>
          </a:bodyPr>
          <a:lstStyle/>
          <a:p>
            <a:r>
              <a:rPr lang="en-US" altLang="zh-CN" sz="1385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the title text content</a:t>
            </a:r>
            <a:endParaRPr lang="zh-CN" altLang="en-US" sz="1385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580356" y="334082"/>
            <a:ext cx="4197307" cy="4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635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1339720" y="322633"/>
            <a:ext cx="488231" cy="2871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08" tIns="60202" rIns="120408" bIns="60202" rtlCol="0" anchor="ctr"/>
          <a:lstStyle/>
          <a:p>
            <a:pPr algn="ctr"/>
            <a:endParaRPr lang="en-US" sz="2500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11345556" y="421778"/>
            <a:ext cx="489029" cy="26191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0408" tIns="60202" rIns="120408" bIns="60202" rtlCol="0" anchor="ctr"/>
          <a:lstStyle/>
          <a:p>
            <a:pPr algn="ctr"/>
            <a:endParaRPr lang="en-US" sz="2500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11365232" y="273317"/>
            <a:ext cx="449675" cy="467556"/>
          </a:xfrm>
          <a:prstGeom prst="rect">
            <a:avLst/>
          </a:prstGeom>
        </p:spPr>
        <p:txBody>
          <a:bodyPr vert="horz" lIns="0" tIns="0" rIns="0" bIns="6020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20" smtClean="0"/>
            </a:fld>
            <a:endParaRPr lang="en-US" sz="132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463468" y="6310782"/>
            <a:ext cx="298932" cy="294943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0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0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245594" y="6310782"/>
            <a:ext cx="298932" cy="294943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0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500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737329" y="6461963"/>
            <a:ext cx="50826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/>
          <p:nvPr userDrawn="1"/>
        </p:nvSpPr>
        <p:spPr>
          <a:xfrm>
            <a:off x="11365232" y="273317"/>
            <a:ext cx="449675" cy="467556"/>
          </a:xfrm>
          <a:prstGeom prst="rect">
            <a:avLst/>
          </a:prstGeom>
        </p:spPr>
        <p:txBody>
          <a:bodyPr vert="horz" lIns="0" tIns="0" rIns="0" bIns="6020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2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/>
          <p:nvPr userDrawn="1"/>
        </p:nvSpPr>
        <p:spPr>
          <a:xfrm>
            <a:off x="11365232" y="273317"/>
            <a:ext cx="449675" cy="467556"/>
          </a:xfrm>
          <a:prstGeom prst="rect">
            <a:avLst/>
          </a:prstGeom>
        </p:spPr>
        <p:txBody>
          <a:bodyPr vert="horz" lIns="0" tIns="0" rIns="0" bIns="6020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2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20" y="273112"/>
            <a:ext cx="4013173" cy="116232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114"/>
            <a:ext cx="6819216" cy="5854469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20" y="1435434"/>
            <a:ext cx="4013173" cy="46921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1712"/>
            <a:ext cx="7319010" cy="56687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916"/>
            <a:ext cx="7319010" cy="4115753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835" indent="0">
              <a:buNone/>
              <a:defRPr sz="3200"/>
            </a:lvl3pPr>
            <a:lvl4pPr marL="1829435" indent="0">
              <a:buNone/>
              <a:defRPr sz="2700"/>
            </a:lvl4pPr>
            <a:lvl5pPr marL="2439035" indent="0">
              <a:buNone/>
              <a:defRPr sz="2700"/>
            </a:lvl5pPr>
            <a:lvl6pPr marL="3049270" indent="0">
              <a:buNone/>
              <a:defRPr sz="2700"/>
            </a:lvl6pPr>
            <a:lvl7pPr marL="3658870" indent="0">
              <a:buNone/>
              <a:defRPr sz="2700"/>
            </a:lvl7pPr>
            <a:lvl8pPr marL="4268470" indent="0">
              <a:buNone/>
              <a:defRPr sz="2700"/>
            </a:lvl8pPr>
            <a:lvl9pPr marL="4878705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8581"/>
            <a:ext cx="7319010" cy="8050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572"/>
            <a:ext cx="10978515" cy="4527011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06422"/>
            <a:ext cx="2744629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06422"/>
            <a:ext cx="8030580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桌面文件\ppt底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7"/>
            <a:ext cx="123109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19371" y="0"/>
            <a:ext cx="12311234" cy="68595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9800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9" Type="http://schemas.openxmlformats.org/officeDocument/2006/relationships/theme" Target="../theme/theme1.xml"/><Relationship Id="rId38" Type="http://schemas.openxmlformats.org/officeDocument/2006/relationships/image" Target="../media/image4.jpeg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ctr" defTabSz="121983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235" indent="-3810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63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23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0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6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90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50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4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.xml"/><Relationship Id="rId7" Type="http://schemas.openxmlformats.org/officeDocument/2006/relationships/image" Target="../media/image9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13.png"/><Relationship Id="rId17" Type="http://schemas.openxmlformats.org/officeDocument/2006/relationships/image" Target="../media/image12.png"/><Relationship Id="rId16" Type="http://schemas.openxmlformats.org/officeDocument/2006/relationships/tags" Target="../tags/tag12.xml"/><Relationship Id="rId15" Type="http://schemas.openxmlformats.org/officeDocument/2006/relationships/image" Target="../media/image11.png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0525" y="1845310"/>
            <a:ext cx="62433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学习长笛</a:t>
            </a:r>
            <a:r>
              <a:rPr lang="zh-CN" altLang="en-US" sz="32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（第一课时）</a:t>
            </a:r>
            <a:endParaRPr lang="zh-CN" altLang="en-US" sz="3200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4154805" y="3789680"/>
            <a:ext cx="3373755" cy="520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主讲教师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：王老师</a:t>
            </a:r>
            <a:r>
              <a:rPr lang="zh-CN" altLang="en-US" sz="2800" dirty="0" smtClean="0">
                <a:solidFill>
                  <a:schemeClr val="tx1"/>
                </a:solidFill>
              </a:rPr>
              <a:t>                     </a:t>
            </a:r>
            <a:r>
              <a:rPr lang="en-US" altLang="zh-CN" sz="2800" dirty="0" smtClean="0">
                <a:solidFill>
                  <a:schemeClr val="tx1"/>
                </a:solidFill>
              </a:rPr>
              <a:t>  </a:t>
            </a:r>
            <a:endParaRPr lang="zh-CN" altLang="en-US" sz="2800" dirty="0" smtClean="0">
              <a:solidFill>
                <a:schemeClr val="tx1"/>
              </a:solidFill>
            </a:endParaRPr>
          </a:p>
          <a:p>
            <a:endParaRPr lang="zh-CN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8495" y="4725670"/>
            <a:ext cx="2738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主讲人：王老师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339719" y="266611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数字化美育资源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" name="燕尾形 4"/>
          <p:cNvSpPr/>
          <p:nvPr/>
        </p:nvSpPr>
        <p:spPr>
          <a:xfrm rot="10800000">
            <a:off x="9051722" y="301908"/>
            <a:ext cx="402755" cy="425280"/>
          </a:xfrm>
          <a:prstGeom prst="chevron">
            <a:avLst>
              <a:gd name="adj" fmla="val 5442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424" tIns="60213" rIns="120424" bIns="60213" anchor="ctr"/>
          <a:p>
            <a:pPr algn="ctr" defTabSz="1203960">
              <a:defRPr/>
            </a:pPr>
            <a:endParaRPr lang="zh-CN" altLang="en-US" sz="328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3" name="燕尾形 5"/>
          <p:cNvSpPr/>
          <p:nvPr/>
        </p:nvSpPr>
        <p:spPr>
          <a:xfrm rot="10800000">
            <a:off x="8836254" y="264245"/>
            <a:ext cx="443142" cy="500607"/>
          </a:xfrm>
          <a:prstGeom prst="chevron">
            <a:avLst>
              <a:gd name="adj" fmla="val 5442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424" tIns="60213" rIns="120424" bIns="60213" anchor="ctr"/>
          <a:p>
            <a:pPr algn="ctr" defTabSz="1203960">
              <a:defRPr/>
            </a:pPr>
            <a:endParaRPr lang="zh-CN" altLang="en-US" sz="328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2739" y="301536"/>
            <a:ext cx="419354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艺术技能资源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音乐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器乐类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4364990" y="4366260"/>
            <a:ext cx="3373755" cy="520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校：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XXX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8350" cy="60642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52845"/>
            <a:ext cx="12198350" cy="6064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74978" y="981904"/>
            <a:ext cx="1757680" cy="92202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5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5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434467" y="2398733"/>
            <a:ext cx="86754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4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01</a:t>
            </a:r>
            <a:endParaRPr lang="en-US" altLang="zh-CN" sz="4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>
          <a:xfrm>
            <a:off x="1661795" y="2566266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标题一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4"/>
            </p:custDataLst>
          </p:nvPr>
        </p:nvSpPr>
        <p:spPr>
          <a:xfrm>
            <a:off x="1687826" y="4293679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标题三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5"/>
            </p:custDataLst>
          </p:nvPr>
        </p:nvSpPr>
        <p:spPr>
          <a:xfrm>
            <a:off x="434467" y="4110965"/>
            <a:ext cx="86754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4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03</a:t>
            </a:r>
            <a:endParaRPr lang="en-US" altLang="zh-CN" sz="4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4" name="燕尾形 3"/>
          <p:cNvSpPr/>
          <p:nvPr>
            <p:custDataLst>
              <p:tags r:id="rId6"/>
            </p:custDataLst>
          </p:nvPr>
        </p:nvSpPr>
        <p:spPr>
          <a:xfrm>
            <a:off x="1178963" y="2548117"/>
            <a:ext cx="572756" cy="628310"/>
          </a:xfrm>
          <a:prstGeom prst="chevron">
            <a:avLst>
              <a:gd name="adj" fmla="val 54429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424" tIns="60213" rIns="120424" bIns="60213" anchor="ctr"/>
          <a:p>
            <a:pPr algn="ctr" defTabSz="1203960">
              <a:defRPr/>
            </a:pPr>
            <a:endParaRPr lang="zh-CN" altLang="en-US" sz="328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6" name="燕尾形 5"/>
          <p:cNvSpPr/>
          <p:nvPr>
            <p:custDataLst>
              <p:tags r:id="rId8"/>
            </p:custDataLst>
          </p:nvPr>
        </p:nvSpPr>
        <p:spPr>
          <a:xfrm>
            <a:off x="1178536" y="4227697"/>
            <a:ext cx="573611" cy="628310"/>
          </a:xfrm>
          <a:prstGeom prst="chevron">
            <a:avLst>
              <a:gd name="adj" fmla="val 54429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424" tIns="60213" rIns="120424" bIns="60213" anchor="ctr"/>
          <a:p>
            <a:pPr algn="ctr" defTabSz="1203960">
              <a:defRPr/>
            </a:pPr>
            <a:endParaRPr lang="zh-CN" altLang="en-US" sz="328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>
            <p:custDataLst>
              <p:tags r:id="rId10"/>
            </p:custDataLst>
          </p:nvPr>
        </p:nvSpPr>
        <p:spPr>
          <a:xfrm>
            <a:off x="6519271" y="2566266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标题二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>
            <p:custDataLst>
              <p:tags r:id="rId11"/>
            </p:custDataLst>
          </p:nvPr>
        </p:nvSpPr>
        <p:spPr>
          <a:xfrm>
            <a:off x="6522236" y="4293679"/>
            <a:ext cx="12496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标题四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2" name="文本框 51"/>
          <p:cNvSpPr txBox="1"/>
          <p:nvPr>
            <p:custDataLst>
              <p:tags r:id="rId12"/>
            </p:custDataLst>
          </p:nvPr>
        </p:nvSpPr>
        <p:spPr>
          <a:xfrm>
            <a:off x="5269971" y="2398733"/>
            <a:ext cx="86754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4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02</a:t>
            </a:r>
            <a:endParaRPr lang="en-US" altLang="zh-CN" sz="4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8" name="文本框 57"/>
          <p:cNvSpPr txBox="1"/>
          <p:nvPr>
            <p:custDataLst>
              <p:tags r:id="rId13"/>
            </p:custDataLst>
          </p:nvPr>
        </p:nvSpPr>
        <p:spPr>
          <a:xfrm>
            <a:off x="5269971" y="4110965"/>
            <a:ext cx="86754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4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04</a:t>
            </a:r>
            <a:endParaRPr lang="en-US" altLang="zh-CN" sz="4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5" name="燕尾形 4"/>
          <p:cNvSpPr/>
          <p:nvPr>
            <p:custDataLst>
              <p:tags r:id="rId14"/>
            </p:custDataLst>
          </p:nvPr>
        </p:nvSpPr>
        <p:spPr>
          <a:xfrm>
            <a:off x="6057852" y="2545172"/>
            <a:ext cx="573611" cy="628310"/>
          </a:xfrm>
          <a:prstGeom prst="chevron">
            <a:avLst>
              <a:gd name="adj" fmla="val 54429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424" tIns="60213" rIns="120424" bIns="60213" anchor="ctr"/>
          <a:p>
            <a:pPr algn="ctr" defTabSz="1203960">
              <a:defRPr/>
            </a:pPr>
            <a:endParaRPr lang="zh-CN" altLang="en-US" sz="328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7" name="燕尾形 6"/>
          <p:cNvSpPr/>
          <p:nvPr>
            <p:custDataLst>
              <p:tags r:id="rId16"/>
            </p:custDataLst>
          </p:nvPr>
        </p:nvSpPr>
        <p:spPr>
          <a:xfrm>
            <a:off x="6057852" y="4223194"/>
            <a:ext cx="573611" cy="628310"/>
          </a:xfrm>
          <a:prstGeom prst="chevron">
            <a:avLst>
              <a:gd name="adj" fmla="val 54429"/>
            </a:avLst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424" tIns="60213" rIns="120424" bIns="60213" anchor="ctr"/>
          <a:p>
            <a:pPr algn="ctr" defTabSz="1203960">
              <a:defRPr/>
            </a:pPr>
            <a:endParaRPr lang="zh-CN" altLang="en-US" sz="328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83229" y="72936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数字化美育资源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授课-女老师 1"/>
          <p:cNvPicPr>
            <a:picLocks noChangeAspect="1"/>
          </p:cNvPicPr>
          <p:nvPr/>
        </p:nvPicPr>
        <p:blipFill>
          <a:blip r:embed="rId18"/>
          <a:srcRect l="-5186" t="1319" r="3452" b="36627"/>
          <a:stretch>
            <a:fillRect/>
          </a:stretch>
        </p:blipFill>
        <p:spPr>
          <a:xfrm flipH="1">
            <a:off x="7322820" y="1385570"/>
            <a:ext cx="5626100" cy="4867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4449" y="72936"/>
            <a:ext cx="419354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艺术技能资源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音乐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器乐类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8350" cy="60642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52845"/>
            <a:ext cx="12198350" cy="6064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11985" y="1340282"/>
            <a:ext cx="3344695" cy="768716"/>
            <a:chOff x="4318307" y="2061642"/>
            <a:chExt cx="3344695" cy="768716"/>
          </a:xfrm>
        </p:grpSpPr>
        <p:sp>
          <p:nvSpPr>
            <p:cNvPr id="14" name="燕尾形 3"/>
            <p:cNvSpPr/>
            <p:nvPr/>
          </p:nvSpPr>
          <p:spPr>
            <a:xfrm flipH="1">
              <a:off x="4318307" y="2061642"/>
              <a:ext cx="700748" cy="768716"/>
            </a:xfrm>
            <a:prstGeom prst="chevron">
              <a:avLst>
                <a:gd name="adj" fmla="val 54429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424" tIns="60213" rIns="120424" bIns="60213" anchor="ctr"/>
            <a:p>
              <a:pPr algn="ctr" defTabSz="1203960">
                <a:defRPr/>
              </a:pPr>
              <a:endParaRPr lang="zh-CN" altLang="en-US" sz="328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燕尾形 6"/>
            <p:cNvSpPr/>
            <p:nvPr/>
          </p:nvSpPr>
          <p:spPr>
            <a:xfrm rot="10800000" flipH="1">
              <a:off x="6962254" y="2061642"/>
              <a:ext cx="700748" cy="768716"/>
            </a:xfrm>
            <a:prstGeom prst="chevron">
              <a:avLst>
                <a:gd name="adj" fmla="val 54429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424" tIns="60213" rIns="120424" bIns="60213" anchor="ctr"/>
            <a:p>
              <a:pPr algn="ctr" defTabSz="1203960">
                <a:defRPr/>
              </a:pPr>
              <a:endParaRPr lang="zh-CN" altLang="en-US" sz="328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139778" y="141229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认识长笛</a:t>
            </a:r>
            <a:endParaRPr lang="zh-CN" altLang="en-US" sz="3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3730" y="2543810"/>
            <a:ext cx="7100570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长笛是现代管弦乐和室内乐中主要的高音旋律乐器，属于木管乐。外型为一根开有数个音孔的圆柱型长管。早期的长笛是乌木或椰木制，现代多使用金属，比如普通镍银合金或专业型的银合金，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9K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14K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黄金以及贵金属铂等，偶尔也有表演者使用特殊的塑钢长笛。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 descr="授课-女老师 1"/>
          <p:cNvPicPr>
            <a:picLocks noChangeAspect="1"/>
          </p:cNvPicPr>
          <p:nvPr/>
        </p:nvPicPr>
        <p:blipFill>
          <a:blip r:embed="rId4"/>
          <a:srcRect l="-5186" t="1319" r="3452" b="36627"/>
          <a:stretch>
            <a:fillRect/>
          </a:stretch>
        </p:blipFill>
        <p:spPr>
          <a:xfrm flipH="1">
            <a:off x="7322820" y="1385570"/>
            <a:ext cx="5626100" cy="4867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83229" y="72936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数字化美育资源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4449" y="72936"/>
            <a:ext cx="419354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艺术技能资源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音乐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器乐类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8350" cy="60642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52845"/>
            <a:ext cx="12198350" cy="6064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42385" y="1339647"/>
            <a:ext cx="3344695" cy="768716"/>
            <a:chOff x="4318307" y="2061642"/>
            <a:chExt cx="3344695" cy="768716"/>
          </a:xfrm>
        </p:grpSpPr>
        <p:sp>
          <p:nvSpPr>
            <p:cNvPr id="14" name="燕尾形 3"/>
            <p:cNvSpPr/>
            <p:nvPr/>
          </p:nvSpPr>
          <p:spPr>
            <a:xfrm flipH="1">
              <a:off x="4318307" y="2061642"/>
              <a:ext cx="700748" cy="768716"/>
            </a:xfrm>
            <a:prstGeom prst="chevron">
              <a:avLst>
                <a:gd name="adj" fmla="val 54429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424" tIns="60213" rIns="120424" bIns="60213" anchor="ctr"/>
            <a:p>
              <a:pPr algn="ctr" defTabSz="1203960">
                <a:defRPr/>
              </a:pPr>
              <a:endParaRPr lang="zh-CN" altLang="en-US" sz="328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燕尾形 6"/>
            <p:cNvSpPr/>
            <p:nvPr/>
          </p:nvSpPr>
          <p:spPr>
            <a:xfrm rot="10800000" flipH="1">
              <a:off x="6962254" y="2061642"/>
              <a:ext cx="700748" cy="768716"/>
            </a:xfrm>
            <a:prstGeom prst="chevron">
              <a:avLst>
                <a:gd name="adj" fmla="val 54429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424" tIns="60213" rIns="120424" bIns="60213" anchor="ctr"/>
            <a:p>
              <a:pPr algn="ctr" defTabSz="1203960">
                <a:defRPr/>
              </a:pPr>
              <a:endParaRPr lang="zh-CN" altLang="en-US" sz="328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070178" y="141165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sz="3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认识长笛</a:t>
            </a:r>
            <a:endParaRPr lang="zh-CN" altLang="en-US" sz="3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9195" y="2709545"/>
            <a:ext cx="9839325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长笛是现代管弦乐和室内乐中主要的高音旋律乐器，属于木管乐。外型为一根开有数个音孔的圆柱型长管。早期的长笛是乌木或椰木制，现代多使用金属，比如普通镍银合金或专业型的银合金，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9K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14K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黄金以及贵金属铂等，偶尔也有表演者使用特殊的塑钢长笛。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83229" y="72936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数字化美育资源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4449" y="72936"/>
            <a:ext cx="419354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艺术技能资源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音乐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器乐类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10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11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12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13.xml><?xml version="1.0" encoding="utf-8"?>
<p:tagLst xmlns:p="http://schemas.openxmlformats.org/presentationml/2006/main">
  <p:tag name="ISPRING_ULTRA_SCORM_SLIDE_COUNT" val="4"/>
  <p:tag name="ISPRING_PRESENTATION_TITLE" val="PowerPoint 演示文稿"/>
</p:tagLst>
</file>

<file path=ppt/tags/tag2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3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4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5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6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7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8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ags/tag9.xml><?xml version="1.0" encoding="utf-8"?>
<p:tagLst xmlns:p="http://schemas.openxmlformats.org/presentationml/2006/main">
  <p:tag name="KSO_WM_DIAGRAM_VIRTUALLY_FRAME" val="{&quot;height&quot;:202.8252755905512,&quot;left&quot;:34.209999999999994,&quot;top&quot;:188.87661417322835,&quot;width&quot;:589.9799999999999}"/>
</p:tagLst>
</file>

<file path=ppt/theme/theme1.xml><?xml version="1.0" encoding="utf-8"?>
<a:theme xmlns:a="http://schemas.openxmlformats.org/drawingml/2006/main" name="Office 主题​​">
  <a:themeElements>
    <a:clrScheme name="自定义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C000"/>
      </a:accent2>
      <a:accent3>
        <a:srgbClr val="BFBFBF"/>
      </a:accent3>
      <a:accent4>
        <a:srgbClr val="BFBFBF"/>
      </a:accent4>
      <a:accent5>
        <a:srgbClr val="BFBFB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6600" dirty="0" smtClean="0">
            <a:solidFill>
              <a:schemeClr val="bg1"/>
            </a:solidFill>
            <a:latin typeface="方正兰亭特黑_GBK" panose="02000000000000000000" pitchFamily="2" charset="-122"/>
            <a:ea typeface="方正兰亭特黑_GBK" panose="02000000000000000000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WPS 演示</Application>
  <PresentationFormat>自定义</PresentationFormat>
  <Paragraphs>51</Paragraphs>
  <Slides>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方正兰亭特黑_GBK</vt:lpstr>
      <vt:lpstr>黑体</vt:lpstr>
      <vt:lpstr>Arial Black</vt:lpstr>
      <vt:lpstr>微软雅黑</vt:lpstr>
      <vt:lpstr>华文楷体</vt:lpstr>
      <vt:lpstr>楷体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振华宇光</dc:creator>
  <cp:lastModifiedBy>冬冬</cp:lastModifiedBy>
  <cp:revision>204</cp:revision>
  <dcterms:created xsi:type="dcterms:W3CDTF">2014-08-23T07:50:00Z</dcterms:created>
  <dcterms:modified xsi:type="dcterms:W3CDTF">2025-08-13T02:41:50Z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KSOTemplateUUID">
    <vt:lpwstr>v1.0_mb_q7L/lWnEtb3LfUEAPt0rWg==</vt:lpwstr>
  </property>
  <property fmtid="{D5CDD505-2E9C-101B-9397-08002B2CF9AE}" pid="4" name="ICV">
    <vt:lpwstr>11A3B0C0C9C54BD49BDBF377B2C20FD8_13</vt:lpwstr>
  </property>
</Properties>
</file>