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ommentAuthors.xml" ContentType="application/vnd.openxmlformats-officedocument.presentationml.commentAuthors+xml"/>
  <Override PartName="/ppt/handoutMasters/handoutMaster1.xml" ContentType="application/vnd.openxmlformats-officedocument.presentationml.handoutMaster+xml"/>
  <Override PartName="/ppt/media/image1.svg" ContentType="image/svg+xml"/>
  <Override PartName="/ppt/media/image2.svg" ContentType="image/svg+xml"/>
  <Override PartName="/ppt/media/image3.svg" ContentType="image/svg+xml"/>
  <Override PartName="/ppt/media/image4.svg" ContentType="image/svg+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p:sldMasterIdLst>
    <p:sldMasterId id="2147483648" r:id="rId1"/>
    <p:sldMasterId id="2147483663" r:id="rId3"/>
  </p:sldMasterIdLst>
  <p:notesMasterIdLst>
    <p:notesMasterId r:id="rId66"/>
  </p:notesMasterIdLst>
  <p:handoutMasterIdLst>
    <p:handoutMasterId r:id="rId206"/>
  </p:handoutMasterIdLst>
  <p:sldIdLst>
    <p:sldId id="294" r:id="rId4"/>
    <p:sldId id="2037" r:id="rId5"/>
    <p:sldId id="2038" r:id="rId6"/>
    <p:sldId id="1790" r:id="rId7"/>
    <p:sldId id="2268" r:id="rId8"/>
    <p:sldId id="2269" r:id="rId9"/>
    <p:sldId id="2270" r:id="rId10"/>
    <p:sldId id="2271" r:id="rId11"/>
    <p:sldId id="2272" r:id="rId12"/>
    <p:sldId id="1782" r:id="rId13"/>
    <p:sldId id="2039" r:id="rId14"/>
    <p:sldId id="973" r:id="rId15"/>
    <p:sldId id="974" r:id="rId16"/>
    <p:sldId id="975" r:id="rId17"/>
    <p:sldId id="976" r:id="rId18"/>
    <p:sldId id="977" r:id="rId19"/>
    <p:sldId id="978" r:id="rId20"/>
    <p:sldId id="1245" r:id="rId21"/>
    <p:sldId id="1609" r:id="rId22"/>
    <p:sldId id="1611" r:id="rId23"/>
    <p:sldId id="1612" r:id="rId24"/>
    <p:sldId id="1613" r:id="rId25"/>
    <p:sldId id="985" r:id="rId26"/>
    <p:sldId id="986" r:id="rId27"/>
    <p:sldId id="987" r:id="rId28"/>
    <p:sldId id="988" r:id="rId29"/>
    <p:sldId id="989" r:id="rId30"/>
    <p:sldId id="990" r:id="rId31"/>
    <p:sldId id="991" r:id="rId32"/>
    <p:sldId id="992" r:id="rId33"/>
    <p:sldId id="993" r:id="rId34"/>
    <p:sldId id="371" r:id="rId35"/>
    <p:sldId id="374" r:id="rId36"/>
    <p:sldId id="408" r:id="rId37"/>
    <p:sldId id="409" r:id="rId38"/>
    <p:sldId id="410" r:id="rId39"/>
    <p:sldId id="378" r:id="rId40"/>
    <p:sldId id="411" r:id="rId41"/>
    <p:sldId id="412" r:id="rId42"/>
    <p:sldId id="382" r:id="rId43"/>
    <p:sldId id="414" r:id="rId44"/>
    <p:sldId id="415" r:id="rId45"/>
    <p:sldId id="416" r:id="rId46"/>
    <p:sldId id="386" r:id="rId47"/>
    <p:sldId id="417" r:id="rId48"/>
    <p:sldId id="418" r:id="rId49"/>
    <p:sldId id="419" r:id="rId50"/>
    <p:sldId id="387" r:id="rId51"/>
    <p:sldId id="420" r:id="rId52"/>
    <p:sldId id="421" r:id="rId53"/>
    <p:sldId id="422" r:id="rId54"/>
    <p:sldId id="388" r:id="rId55"/>
    <p:sldId id="423" r:id="rId56"/>
    <p:sldId id="424" r:id="rId57"/>
    <p:sldId id="389" r:id="rId58"/>
    <p:sldId id="426" r:id="rId59"/>
    <p:sldId id="427" r:id="rId60"/>
    <p:sldId id="428" r:id="rId61"/>
    <p:sldId id="2455" r:id="rId62"/>
    <p:sldId id="390" r:id="rId63"/>
    <p:sldId id="429" r:id="rId64"/>
    <p:sldId id="430" r:id="rId65"/>
    <p:sldId id="873" r:id="rId67"/>
    <p:sldId id="874" r:id="rId68"/>
    <p:sldId id="431" r:id="rId69"/>
    <p:sldId id="391" r:id="rId70"/>
    <p:sldId id="432" r:id="rId71"/>
    <p:sldId id="433" r:id="rId72"/>
    <p:sldId id="434" r:id="rId73"/>
    <p:sldId id="392" r:id="rId74"/>
    <p:sldId id="435" r:id="rId75"/>
    <p:sldId id="436" r:id="rId76"/>
    <p:sldId id="437" r:id="rId77"/>
    <p:sldId id="393" r:id="rId78"/>
    <p:sldId id="438" r:id="rId79"/>
    <p:sldId id="439" r:id="rId80"/>
    <p:sldId id="440" r:id="rId81"/>
    <p:sldId id="394" r:id="rId82"/>
    <p:sldId id="441" r:id="rId83"/>
    <p:sldId id="442" r:id="rId84"/>
    <p:sldId id="443" r:id="rId85"/>
    <p:sldId id="395" r:id="rId86"/>
    <p:sldId id="444" r:id="rId87"/>
    <p:sldId id="445" r:id="rId88"/>
    <p:sldId id="446" r:id="rId89"/>
    <p:sldId id="396" r:id="rId90"/>
    <p:sldId id="447" r:id="rId91"/>
    <p:sldId id="448" r:id="rId92"/>
    <p:sldId id="449" r:id="rId93"/>
    <p:sldId id="397" r:id="rId94"/>
    <p:sldId id="450" r:id="rId95"/>
    <p:sldId id="451" r:id="rId96"/>
    <p:sldId id="452" r:id="rId97"/>
    <p:sldId id="398" r:id="rId98"/>
    <p:sldId id="453" r:id="rId99"/>
    <p:sldId id="454" r:id="rId100"/>
    <p:sldId id="399" r:id="rId101"/>
    <p:sldId id="456" r:id="rId102"/>
    <p:sldId id="457" r:id="rId103"/>
    <p:sldId id="458" r:id="rId104"/>
    <p:sldId id="400" r:id="rId105"/>
    <p:sldId id="459" r:id="rId106"/>
    <p:sldId id="460" r:id="rId107"/>
    <p:sldId id="461" r:id="rId108"/>
    <p:sldId id="401" r:id="rId109"/>
    <p:sldId id="462" r:id="rId110"/>
    <p:sldId id="463" r:id="rId111"/>
    <p:sldId id="464" r:id="rId112"/>
    <p:sldId id="402" r:id="rId113"/>
    <p:sldId id="465" r:id="rId114"/>
    <p:sldId id="466" r:id="rId115"/>
    <p:sldId id="467" r:id="rId116"/>
    <p:sldId id="403" r:id="rId117"/>
    <p:sldId id="468" r:id="rId118"/>
    <p:sldId id="469" r:id="rId119"/>
    <p:sldId id="470" r:id="rId120"/>
    <p:sldId id="2452" r:id="rId121"/>
    <p:sldId id="404" r:id="rId122"/>
    <p:sldId id="471" r:id="rId123"/>
    <p:sldId id="472" r:id="rId124"/>
    <p:sldId id="473" r:id="rId125"/>
    <p:sldId id="2453" r:id="rId126"/>
    <p:sldId id="405" r:id="rId127"/>
    <p:sldId id="474" r:id="rId128"/>
    <p:sldId id="475" r:id="rId129"/>
    <p:sldId id="476" r:id="rId130"/>
    <p:sldId id="2456" r:id="rId131"/>
    <p:sldId id="406" r:id="rId132"/>
    <p:sldId id="477" r:id="rId133"/>
    <p:sldId id="478" r:id="rId134"/>
    <p:sldId id="407" r:id="rId135"/>
    <p:sldId id="480" r:id="rId136"/>
    <p:sldId id="481" r:id="rId137"/>
    <p:sldId id="482" r:id="rId138"/>
    <p:sldId id="1980" r:id="rId139"/>
    <p:sldId id="259" r:id="rId140"/>
    <p:sldId id="260" r:id="rId141"/>
    <p:sldId id="261" r:id="rId142"/>
    <p:sldId id="296" r:id="rId143"/>
    <p:sldId id="2449" r:id="rId144"/>
    <p:sldId id="2451" r:id="rId145"/>
    <p:sldId id="2448" r:id="rId146"/>
    <p:sldId id="2218" r:id="rId147"/>
    <p:sldId id="262" r:id="rId148"/>
    <p:sldId id="263" r:id="rId149"/>
    <p:sldId id="264" r:id="rId150"/>
    <p:sldId id="265" r:id="rId151"/>
    <p:sldId id="2454" r:id="rId152"/>
    <p:sldId id="266" r:id="rId153"/>
    <p:sldId id="267" r:id="rId154"/>
    <p:sldId id="268" r:id="rId155"/>
    <p:sldId id="269" r:id="rId156"/>
    <p:sldId id="2220" r:id="rId157"/>
    <p:sldId id="271" r:id="rId158"/>
    <p:sldId id="272" r:id="rId159"/>
    <p:sldId id="273" r:id="rId160"/>
    <p:sldId id="274" r:id="rId161"/>
    <p:sldId id="275" r:id="rId162"/>
    <p:sldId id="276" r:id="rId163"/>
    <p:sldId id="277" r:id="rId164"/>
    <p:sldId id="278" r:id="rId165"/>
    <p:sldId id="279" r:id="rId166"/>
    <p:sldId id="280" r:id="rId167"/>
    <p:sldId id="281" r:id="rId168"/>
    <p:sldId id="282" r:id="rId169"/>
    <p:sldId id="283" r:id="rId170"/>
    <p:sldId id="284" r:id="rId171"/>
    <p:sldId id="2458" r:id="rId172"/>
    <p:sldId id="2457" r:id="rId173"/>
    <p:sldId id="2598" r:id="rId174"/>
    <p:sldId id="2592" r:id="rId175"/>
    <p:sldId id="2593" r:id="rId176"/>
    <p:sldId id="2594" r:id="rId177"/>
    <p:sldId id="2595" r:id="rId178"/>
    <p:sldId id="2596" r:id="rId179"/>
    <p:sldId id="2597" r:id="rId180"/>
    <p:sldId id="285" r:id="rId181"/>
    <p:sldId id="286" r:id="rId182"/>
    <p:sldId id="303" r:id="rId183"/>
    <p:sldId id="304" r:id="rId184"/>
    <p:sldId id="2222" r:id="rId185"/>
    <p:sldId id="2223" r:id="rId186"/>
    <p:sldId id="1785" r:id="rId187"/>
    <p:sldId id="360" r:id="rId188"/>
    <p:sldId id="361" r:id="rId189"/>
    <p:sldId id="1786" r:id="rId190"/>
    <p:sldId id="362" r:id="rId191"/>
    <p:sldId id="310" r:id="rId192"/>
    <p:sldId id="311" r:id="rId193"/>
    <p:sldId id="312" r:id="rId194"/>
    <p:sldId id="313" r:id="rId195"/>
    <p:sldId id="370" r:id="rId196"/>
    <p:sldId id="365" r:id="rId197"/>
    <p:sldId id="425" r:id="rId198"/>
    <p:sldId id="1787" r:id="rId199"/>
    <p:sldId id="1788" r:id="rId200"/>
    <p:sldId id="1789" r:id="rId201"/>
    <p:sldId id="368" r:id="rId202"/>
    <p:sldId id="369" r:id="rId203"/>
    <p:sldId id="1981" r:id="rId204"/>
    <p:sldId id="334" r:id="rId205"/>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commentAuthors.xml><?xml version="1.0" encoding="utf-8"?>
<p:cmAuthorLst xmlns:a="http://schemas.openxmlformats.org/drawingml/2006/main" xmlns:r="http://schemas.openxmlformats.org/officeDocument/2006/relationships" xmlns:p="http://schemas.openxmlformats.org/presentationml/2006/main">
  <p:cmAuthor id="3" name="作者" initials="A" lastIdx="0" clrIdx="2"/>
  <p:cmAuthor id="0" name="李进鹏" initials="A" lastIdx="2" clrIdx="0"/>
  <p:cmAuthor id="2" name="ztcsm" initials="z" lastIdx="1" clrIdx="1"/>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195583"/>
    <a:srgbClr val="BFBFBF"/>
    <a:srgbClr val="FFFFFF"/>
    <a:srgbClr val="31668F"/>
    <a:srgbClr val="1C5684"/>
    <a:srgbClr val="195482"/>
    <a:srgbClr val="4D4A4A"/>
    <a:srgbClr val="356991"/>
    <a:srgbClr val="A5A5A5"/>
    <a:srgbClr val="3B383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ä¸­åº¦æ ·å¼ 2 - å¼ºè°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33" autoAdjust="0"/>
    <p:restoredTop sz="94660"/>
  </p:normalViewPr>
  <p:slideViewPr>
    <p:cSldViewPr snapToGrid="0" showGuides="1">
      <p:cViewPr varScale="1">
        <p:scale>
          <a:sx n="64" d="100"/>
          <a:sy n="64" d="100"/>
        </p:scale>
        <p:origin x="676" y="40"/>
      </p:cViewPr>
      <p:guideLst>
        <p:guide orient="horz" pos="2145"/>
        <p:guide pos="3858"/>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9" Type="http://schemas.openxmlformats.org/officeDocument/2006/relationships/slide" Target="slides/slide95.xml"/><Relationship Id="rId98" Type="http://schemas.openxmlformats.org/officeDocument/2006/relationships/slide" Target="slides/slide94.xml"/><Relationship Id="rId97" Type="http://schemas.openxmlformats.org/officeDocument/2006/relationships/slide" Target="slides/slide93.xml"/><Relationship Id="rId96" Type="http://schemas.openxmlformats.org/officeDocument/2006/relationships/slide" Target="slides/slide92.xml"/><Relationship Id="rId95" Type="http://schemas.openxmlformats.org/officeDocument/2006/relationships/slide" Target="slides/slide91.xml"/><Relationship Id="rId94" Type="http://schemas.openxmlformats.org/officeDocument/2006/relationships/slide" Target="slides/slide90.xml"/><Relationship Id="rId93" Type="http://schemas.openxmlformats.org/officeDocument/2006/relationships/slide" Target="slides/slide89.xml"/><Relationship Id="rId92" Type="http://schemas.openxmlformats.org/officeDocument/2006/relationships/slide" Target="slides/slide88.xml"/><Relationship Id="rId91" Type="http://schemas.openxmlformats.org/officeDocument/2006/relationships/slide" Target="slides/slide87.xml"/><Relationship Id="rId90" Type="http://schemas.openxmlformats.org/officeDocument/2006/relationships/slide" Target="slides/slide86.xml"/><Relationship Id="rId9" Type="http://schemas.openxmlformats.org/officeDocument/2006/relationships/slide" Target="slides/slide6.xml"/><Relationship Id="rId89" Type="http://schemas.openxmlformats.org/officeDocument/2006/relationships/slide" Target="slides/slide85.xml"/><Relationship Id="rId88" Type="http://schemas.openxmlformats.org/officeDocument/2006/relationships/slide" Target="slides/slide84.xml"/><Relationship Id="rId87" Type="http://schemas.openxmlformats.org/officeDocument/2006/relationships/slide" Target="slides/slide83.xml"/><Relationship Id="rId86" Type="http://schemas.openxmlformats.org/officeDocument/2006/relationships/slide" Target="slides/slide82.xml"/><Relationship Id="rId85" Type="http://schemas.openxmlformats.org/officeDocument/2006/relationships/slide" Target="slides/slide81.xml"/><Relationship Id="rId84" Type="http://schemas.openxmlformats.org/officeDocument/2006/relationships/slide" Target="slides/slide80.xml"/><Relationship Id="rId83" Type="http://schemas.openxmlformats.org/officeDocument/2006/relationships/slide" Target="slides/slide79.xml"/><Relationship Id="rId82" Type="http://schemas.openxmlformats.org/officeDocument/2006/relationships/slide" Target="slides/slide78.xml"/><Relationship Id="rId81" Type="http://schemas.openxmlformats.org/officeDocument/2006/relationships/slide" Target="slides/slide77.xml"/><Relationship Id="rId80" Type="http://schemas.openxmlformats.org/officeDocument/2006/relationships/slide" Target="slides/slide76.xml"/><Relationship Id="rId8" Type="http://schemas.openxmlformats.org/officeDocument/2006/relationships/slide" Target="slides/slide5.xml"/><Relationship Id="rId79" Type="http://schemas.openxmlformats.org/officeDocument/2006/relationships/slide" Target="slides/slide75.xml"/><Relationship Id="rId78" Type="http://schemas.openxmlformats.org/officeDocument/2006/relationships/slide" Target="slides/slide74.xml"/><Relationship Id="rId77" Type="http://schemas.openxmlformats.org/officeDocument/2006/relationships/slide" Target="slides/slide73.xml"/><Relationship Id="rId76" Type="http://schemas.openxmlformats.org/officeDocument/2006/relationships/slide" Target="slides/slide72.xml"/><Relationship Id="rId75" Type="http://schemas.openxmlformats.org/officeDocument/2006/relationships/slide" Target="slides/slide71.xml"/><Relationship Id="rId74" Type="http://schemas.openxmlformats.org/officeDocument/2006/relationships/slide" Target="slides/slide70.xml"/><Relationship Id="rId73" Type="http://schemas.openxmlformats.org/officeDocument/2006/relationships/slide" Target="slides/slide69.xml"/><Relationship Id="rId72" Type="http://schemas.openxmlformats.org/officeDocument/2006/relationships/slide" Target="slides/slide68.xml"/><Relationship Id="rId71" Type="http://schemas.openxmlformats.org/officeDocument/2006/relationships/slide" Target="slides/slide67.xml"/><Relationship Id="rId70" Type="http://schemas.openxmlformats.org/officeDocument/2006/relationships/slide" Target="slides/slide66.xml"/><Relationship Id="rId7" Type="http://schemas.openxmlformats.org/officeDocument/2006/relationships/slide" Target="slides/slide4.xml"/><Relationship Id="rId69" Type="http://schemas.openxmlformats.org/officeDocument/2006/relationships/slide" Target="slides/slide65.xml"/><Relationship Id="rId68" Type="http://schemas.openxmlformats.org/officeDocument/2006/relationships/slide" Target="slides/slide64.xml"/><Relationship Id="rId67" Type="http://schemas.openxmlformats.org/officeDocument/2006/relationships/slide" Target="slides/slide63.xml"/><Relationship Id="rId66" Type="http://schemas.openxmlformats.org/officeDocument/2006/relationships/notesMaster" Target="notesMasters/notesMaster1.xml"/><Relationship Id="rId65" Type="http://schemas.openxmlformats.org/officeDocument/2006/relationships/slide" Target="slides/slide62.xml"/><Relationship Id="rId64" Type="http://schemas.openxmlformats.org/officeDocument/2006/relationships/slide" Target="slides/slide61.xml"/><Relationship Id="rId63" Type="http://schemas.openxmlformats.org/officeDocument/2006/relationships/slide" Target="slides/slide60.xml"/><Relationship Id="rId62" Type="http://schemas.openxmlformats.org/officeDocument/2006/relationships/slide" Target="slides/slide59.xml"/><Relationship Id="rId61" Type="http://schemas.openxmlformats.org/officeDocument/2006/relationships/slide" Target="slides/slide58.xml"/><Relationship Id="rId60" Type="http://schemas.openxmlformats.org/officeDocument/2006/relationships/slide" Target="slides/slide57.xml"/><Relationship Id="rId6" Type="http://schemas.openxmlformats.org/officeDocument/2006/relationships/slide" Target="slides/slide3.xml"/><Relationship Id="rId59" Type="http://schemas.openxmlformats.org/officeDocument/2006/relationships/slide" Target="slides/slide56.xml"/><Relationship Id="rId58" Type="http://schemas.openxmlformats.org/officeDocument/2006/relationships/slide" Target="slides/slide55.xml"/><Relationship Id="rId57" Type="http://schemas.openxmlformats.org/officeDocument/2006/relationships/slide" Target="slides/slide54.xml"/><Relationship Id="rId56" Type="http://schemas.openxmlformats.org/officeDocument/2006/relationships/slide" Target="slides/slide53.xml"/><Relationship Id="rId55" Type="http://schemas.openxmlformats.org/officeDocument/2006/relationships/slide" Target="slides/slide52.xml"/><Relationship Id="rId54" Type="http://schemas.openxmlformats.org/officeDocument/2006/relationships/slide" Target="slides/slide51.xml"/><Relationship Id="rId53" Type="http://schemas.openxmlformats.org/officeDocument/2006/relationships/slide" Target="slides/slide50.xml"/><Relationship Id="rId52" Type="http://schemas.openxmlformats.org/officeDocument/2006/relationships/slide" Target="slides/slide49.xml"/><Relationship Id="rId51" Type="http://schemas.openxmlformats.org/officeDocument/2006/relationships/slide" Target="slides/slide48.xml"/><Relationship Id="rId50" Type="http://schemas.openxmlformats.org/officeDocument/2006/relationships/slide" Target="slides/slide47.xml"/><Relationship Id="rId5" Type="http://schemas.openxmlformats.org/officeDocument/2006/relationships/slide" Target="slides/slide2.xml"/><Relationship Id="rId49" Type="http://schemas.openxmlformats.org/officeDocument/2006/relationships/slide" Target="slides/slide46.xml"/><Relationship Id="rId48" Type="http://schemas.openxmlformats.org/officeDocument/2006/relationships/slide" Target="slides/slide45.xml"/><Relationship Id="rId47" Type="http://schemas.openxmlformats.org/officeDocument/2006/relationships/slide" Target="slides/slide44.xml"/><Relationship Id="rId46" Type="http://schemas.openxmlformats.org/officeDocument/2006/relationships/slide" Target="slides/slide43.xml"/><Relationship Id="rId45" Type="http://schemas.openxmlformats.org/officeDocument/2006/relationships/slide" Target="slides/slide42.xml"/><Relationship Id="rId44" Type="http://schemas.openxmlformats.org/officeDocument/2006/relationships/slide" Target="slides/slide41.xml"/><Relationship Id="rId43" Type="http://schemas.openxmlformats.org/officeDocument/2006/relationships/slide" Target="slides/slide40.xml"/><Relationship Id="rId42" Type="http://schemas.openxmlformats.org/officeDocument/2006/relationships/slide" Target="slides/slide39.xml"/><Relationship Id="rId41" Type="http://schemas.openxmlformats.org/officeDocument/2006/relationships/slide" Target="slides/slide38.xml"/><Relationship Id="rId40" Type="http://schemas.openxmlformats.org/officeDocument/2006/relationships/slide" Target="slides/slide37.xml"/><Relationship Id="rId4" Type="http://schemas.openxmlformats.org/officeDocument/2006/relationships/slide" Target="slides/slide1.xml"/><Relationship Id="rId39" Type="http://schemas.openxmlformats.org/officeDocument/2006/relationships/slide" Target="slides/slide36.xml"/><Relationship Id="rId38" Type="http://schemas.openxmlformats.org/officeDocument/2006/relationships/slide" Target="slides/slide35.xml"/><Relationship Id="rId37" Type="http://schemas.openxmlformats.org/officeDocument/2006/relationships/slide" Target="slides/slide34.xml"/><Relationship Id="rId36" Type="http://schemas.openxmlformats.org/officeDocument/2006/relationships/slide" Target="slides/slide33.xml"/><Relationship Id="rId35" Type="http://schemas.openxmlformats.org/officeDocument/2006/relationships/slide" Target="slides/slide32.xml"/><Relationship Id="rId34" Type="http://schemas.openxmlformats.org/officeDocument/2006/relationships/slide" Target="slides/slide31.xml"/><Relationship Id="rId33" Type="http://schemas.openxmlformats.org/officeDocument/2006/relationships/slide" Target="slides/slide30.xml"/><Relationship Id="rId32" Type="http://schemas.openxmlformats.org/officeDocument/2006/relationships/slide" Target="slides/slide29.xml"/><Relationship Id="rId31" Type="http://schemas.openxmlformats.org/officeDocument/2006/relationships/slide" Target="slides/slide28.xml"/><Relationship Id="rId30" Type="http://schemas.openxmlformats.org/officeDocument/2006/relationships/slide" Target="slides/slide27.xml"/><Relationship Id="rId3" Type="http://schemas.openxmlformats.org/officeDocument/2006/relationships/slideMaster" Target="slideMasters/slideMaster2.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0" Type="http://schemas.openxmlformats.org/officeDocument/2006/relationships/commentAuthors" Target="commentAuthors.xml"/><Relationship Id="rId21" Type="http://schemas.openxmlformats.org/officeDocument/2006/relationships/slide" Target="slides/slide18.xml"/><Relationship Id="rId209" Type="http://schemas.openxmlformats.org/officeDocument/2006/relationships/tableStyles" Target="tableStyles.xml"/><Relationship Id="rId208" Type="http://schemas.openxmlformats.org/officeDocument/2006/relationships/viewProps" Target="viewProps.xml"/><Relationship Id="rId207" Type="http://schemas.openxmlformats.org/officeDocument/2006/relationships/presProps" Target="presProps.xml"/><Relationship Id="rId206" Type="http://schemas.openxmlformats.org/officeDocument/2006/relationships/handoutMaster" Target="handoutMasters/handoutMaster1.xml"/><Relationship Id="rId205" Type="http://schemas.openxmlformats.org/officeDocument/2006/relationships/slide" Target="slides/slide201.xml"/><Relationship Id="rId204" Type="http://schemas.openxmlformats.org/officeDocument/2006/relationships/slide" Target="slides/slide200.xml"/><Relationship Id="rId203" Type="http://schemas.openxmlformats.org/officeDocument/2006/relationships/slide" Target="slides/slide199.xml"/><Relationship Id="rId202" Type="http://schemas.openxmlformats.org/officeDocument/2006/relationships/slide" Target="slides/slide198.xml"/><Relationship Id="rId201" Type="http://schemas.openxmlformats.org/officeDocument/2006/relationships/slide" Target="slides/slide197.xml"/><Relationship Id="rId200" Type="http://schemas.openxmlformats.org/officeDocument/2006/relationships/slide" Target="slides/slide196.xml"/><Relationship Id="rId20" Type="http://schemas.openxmlformats.org/officeDocument/2006/relationships/slide" Target="slides/slide17.xml"/><Relationship Id="rId2" Type="http://schemas.openxmlformats.org/officeDocument/2006/relationships/theme" Target="theme/theme1.xml"/><Relationship Id="rId199" Type="http://schemas.openxmlformats.org/officeDocument/2006/relationships/slide" Target="slides/slide195.xml"/><Relationship Id="rId198" Type="http://schemas.openxmlformats.org/officeDocument/2006/relationships/slide" Target="slides/slide194.xml"/><Relationship Id="rId197" Type="http://schemas.openxmlformats.org/officeDocument/2006/relationships/slide" Target="slides/slide193.xml"/><Relationship Id="rId196" Type="http://schemas.openxmlformats.org/officeDocument/2006/relationships/slide" Target="slides/slide192.xml"/><Relationship Id="rId195" Type="http://schemas.openxmlformats.org/officeDocument/2006/relationships/slide" Target="slides/slide191.xml"/><Relationship Id="rId194" Type="http://schemas.openxmlformats.org/officeDocument/2006/relationships/slide" Target="slides/slide190.xml"/><Relationship Id="rId193" Type="http://schemas.openxmlformats.org/officeDocument/2006/relationships/slide" Target="slides/slide189.xml"/><Relationship Id="rId192" Type="http://schemas.openxmlformats.org/officeDocument/2006/relationships/slide" Target="slides/slide188.xml"/><Relationship Id="rId191" Type="http://schemas.openxmlformats.org/officeDocument/2006/relationships/slide" Target="slides/slide187.xml"/><Relationship Id="rId190" Type="http://schemas.openxmlformats.org/officeDocument/2006/relationships/slide" Target="slides/slide186.xml"/><Relationship Id="rId19" Type="http://schemas.openxmlformats.org/officeDocument/2006/relationships/slide" Target="slides/slide16.xml"/><Relationship Id="rId189" Type="http://schemas.openxmlformats.org/officeDocument/2006/relationships/slide" Target="slides/slide185.xml"/><Relationship Id="rId188" Type="http://schemas.openxmlformats.org/officeDocument/2006/relationships/slide" Target="slides/slide184.xml"/><Relationship Id="rId187" Type="http://schemas.openxmlformats.org/officeDocument/2006/relationships/slide" Target="slides/slide183.xml"/><Relationship Id="rId186" Type="http://schemas.openxmlformats.org/officeDocument/2006/relationships/slide" Target="slides/slide182.xml"/><Relationship Id="rId185" Type="http://schemas.openxmlformats.org/officeDocument/2006/relationships/slide" Target="slides/slide181.xml"/><Relationship Id="rId184" Type="http://schemas.openxmlformats.org/officeDocument/2006/relationships/slide" Target="slides/slide180.xml"/><Relationship Id="rId183" Type="http://schemas.openxmlformats.org/officeDocument/2006/relationships/slide" Target="slides/slide179.xml"/><Relationship Id="rId182" Type="http://schemas.openxmlformats.org/officeDocument/2006/relationships/slide" Target="slides/slide178.xml"/><Relationship Id="rId181" Type="http://schemas.openxmlformats.org/officeDocument/2006/relationships/slide" Target="slides/slide177.xml"/><Relationship Id="rId180" Type="http://schemas.openxmlformats.org/officeDocument/2006/relationships/slide" Target="slides/slide176.xml"/><Relationship Id="rId18" Type="http://schemas.openxmlformats.org/officeDocument/2006/relationships/slide" Target="slides/slide15.xml"/><Relationship Id="rId179" Type="http://schemas.openxmlformats.org/officeDocument/2006/relationships/slide" Target="slides/slide175.xml"/><Relationship Id="rId178" Type="http://schemas.openxmlformats.org/officeDocument/2006/relationships/slide" Target="slides/slide174.xml"/><Relationship Id="rId177" Type="http://schemas.openxmlformats.org/officeDocument/2006/relationships/slide" Target="slides/slide173.xml"/><Relationship Id="rId176" Type="http://schemas.openxmlformats.org/officeDocument/2006/relationships/slide" Target="slides/slide172.xml"/><Relationship Id="rId175" Type="http://schemas.openxmlformats.org/officeDocument/2006/relationships/slide" Target="slides/slide171.xml"/><Relationship Id="rId174" Type="http://schemas.openxmlformats.org/officeDocument/2006/relationships/slide" Target="slides/slide170.xml"/><Relationship Id="rId173" Type="http://schemas.openxmlformats.org/officeDocument/2006/relationships/slide" Target="slides/slide169.xml"/><Relationship Id="rId172" Type="http://schemas.openxmlformats.org/officeDocument/2006/relationships/slide" Target="slides/slide168.xml"/><Relationship Id="rId171" Type="http://schemas.openxmlformats.org/officeDocument/2006/relationships/slide" Target="slides/slide167.xml"/><Relationship Id="rId170" Type="http://schemas.openxmlformats.org/officeDocument/2006/relationships/slide" Target="slides/slide166.xml"/><Relationship Id="rId17" Type="http://schemas.openxmlformats.org/officeDocument/2006/relationships/slide" Target="slides/slide14.xml"/><Relationship Id="rId169" Type="http://schemas.openxmlformats.org/officeDocument/2006/relationships/slide" Target="slides/slide165.xml"/><Relationship Id="rId168" Type="http://schemas.openxmlformats.org/officeDocument/2006/relationships/slide" Target="slides/slide164.xml"/><Relationship Id="rId167" Type="http://schemas.openxmlformats.org/officeDocument/2006/relationships/slide" Target="slides/slide163.xml"/><Relationship Id="rId166" Type="http://schemas.openxmlformats.org/officeDocument/2006/relationships/slide" Target="slides/slide162.xml"/><Relationship Id="rId165" Type="http://schemas.openxmlformats.org/officeDocument/2006/relationships/slide" Target="slides/slide161.xml"/><Relationship Id="rId164" Type="http://schemas.openxmlformats.org/officeDocument/2006/relationships/slide" Target="slides/slide160.xml"/><Relationship Id="rId163" Type="http://schemas.openxmlformats.org/officeDocument/2006/relationships/slide" Target="slides/slide159.xml"/><Relationship Id="rId162" Type="http://schemas.openxmlformats.org/officeDocument/2006/relationships/slide" Target="slides/slide158.xml"/><Relationship Id="rId161" Type="http://schemas.openxmlformats.org/officeDocument/2006/relationships/slide" Target="slides/slide157.xml"/><Relationship Id="rId160" Type="http://schemas.openxmlformats.org/officeDocument/2006/relationships/slide" Target="slides/slide156.xml"/><Relationship Id="rId16" Type="http://schemas.openxmlformats.org/officeDocument/2006/relationships/slide" Target="slides/slide13.xml"/><Relationship Id="rId159" Type="http://schemas.openxmlformats.org/officeDocument/2006/relationships/slide" Target="slides/slide155.xml"/><Relationship Id="rId158" Type="http://schemas.openxmlformats.org/officeDocument/2006/relationships/slide" Target="slides/slide154.xml"/><Relationship Id="rId157" Type="http://schemas.openxmlformats.org/officeDocument/2006/relationships/slide" Target="slides/slide153.xml"/><Relationship Id="rId156" Type="http://schemas.openxmlformats.org/officeDocument/2006/relationships/slide" Target="slides/slide152.xml"/><Relationship Id="rId155" Type="http://schemas.openxmlformats.org/officeDocument/2006/relationships/slide" Target="slides/slide151.xml"/><Relationship Id="rId154" Type="http://schemas.openxmlformats.org/officeDocument/2006/relationships/slide" Target="slides/slide150.xml"/><Relationship Id="rId153" Type="http://schemas.openxmlformats.org/officeDocument/2006/relationships/slide" Target="slides/slide149.xml"/><Relationship Id="rId152" Type="http://schemas.openxmlformats.org/officeDocument/2006/relationships/slide" Target="slides/slide148.xml"/><Relationship Id="rId151" Type="http://schemas.openxmlformats.org/officeDocument/2006/relationships/slide" Target="slides/slide147.xml"/><Relationship Id="rId150" Type="http://schemas.openxmlformats.org/officeDocument/2006/relationships/slide" Target="slides/slide146.xml"/><Relationship Id="rId15" Type="http://schemas.openxmlformats.org/officeDocument/2006/relationships/slide" Target="slides/slide12.xml"/><Relationship Id="rId149" Type="http://schemas.openxmlformats.org/officeDocument/2006/relationships/slide" Target="slides/slide145.xml"/><Relationship Id="rId148" Type="http://schemas.openxmlformats.org/officeDocument/2006/relationships/slide" Target="slides/slide144.xml"/><Relationship Id="rId147" Type="http://schemas.openxmlformats.org/officeDocument/2006/relationships/slide" Target="slides/slide143.xml"/><Relationship Id="rId146" Type="http://schemas.openxmlformats.org/officeDocument/2006/relationships/slide" Target="slides/slide142.xml"/><Relationship Id="rId145" Type="http://schemas.openxmlformats.org/officeDocument/2006/relationships/slide" Target="slides/slide141.xml"/><Relationship Id="rId144" Type="http://schemas.openxmlformats.org/officeDocument/2006/relationships/slide" Target="slides/slide140.xml"/><Relationship Id="rId143" Type="http://schemas.openxmlformats.org/officeDocument/2006/relationships/slide" Target="slides/slide139.xml"/><Relationship Id="rId142" Type="http://schemas.openxmlformats.org/officeDocument/2006/relationships/slide" Target="slides/slide138.xml"/><Relationship Id="rId141" Type="http://schemas.openxmlformats.org/officeDocument/2006/relationships/slide" Target="slides/slide137.xml"/><Relationship Id="rId140" Type="http://schemas.openxmlformats.org/officeDocument/2006/relationships/slide" Target="slides/slide136.xml"/><Relationship Id="rId14" Type="http://schemas.openxmlformats.org/officeDocument/2006/relationships/slide" Target="slides/slide11.xml"/><Relationship Id="rId139" Type="http://schemas.openxmlformats.org/officeDocument/2006/relationships/slide" Target="slides/slide135.xml"/><Relationship Id="rId138" Type="http://schemas.openxmlformats.org/officeDocument/2006/relationships/slide" Target="slides/slide134.xml"/><Relationship Id="rId137" Type="http://schemas.openxmlformats.org/officeDocument/2006/relationships/slide" Target="slides/slide133.xml"/><Relationship Id="rId136" Type="http://schemas.openxmlformats.org/officeDocument/2006/relationships/slide" Target="slides/slide132.xml"/><Relationship Id="rId135" Type="http://schemas.openxmlformats.org/officeDocument/2006/relationships/slide" Target="slides/slide131.xml"/><Relationship Id="rId134" Type="http://schemas.openxmlformats.org/officeDocument/2006/relationships/slide" Target="slides/slide130.xml"/><Relationship Id="rId133" Type="http://schemas.openxmlformats.org/officeDocument/2006/relationships/slide" Target="slides/slide129.xml"/><Relationship Id="rId132" Type="http://schemas.openxmlformats.org/officeDocument/2006/relationships/slide" Target="slides/slide128.xml"/><Relationship Id="rId131" Type="http://schemas.openxmlformats.org/officeDocument/2006/relationships/slide" Target="slides/slide127.xml"/><Relationship Id="rId130" Type="http://schemas.openxmlformats.org/officeDocument/2006/relationships/slide" Target="slides/slide126.xml"/><Relationship Id="rId13" Type="http://schemas.openxmlformats.org/officeDocument/2006/relationships/slide" Target="slides/slide10.xml"/><Relationship Id="rId129" Type="http://schemas.openxmlformats.org/officeDocument/2006/relationships/slide" Target="slides/slide125.xml"/><Relationship Id="rId128" Type="http://schemas.openxmlformats.org/officeDocument/2006/relationships/slide" Target="slides/slide124.xml"/><Relationship Id="rId127" Type="http://schemas.openxmlformats.org/officeDocument/2006/relationships/slide" Target="slides/slide123.xml"/><Relationship Id="rId126" Type="http://schemas.openxmlformats.org/officeDocument/2006/relationships/slide" Target="slides/slide122.xml"/><Relationship Id="rId125" Type="http://schemas.openxmlformats.org/officeDocument/2006/relationships/slide" Target="slides/slide121.xml"/><Relationship Id="rId124" Type="http://schemas.openxmlformats.org/officeDocument/2006/relationships/slide" Target="slides/slide120.xml"/><Relationship Id="rId123" Type="http://schemas.openxmlformats.org/officeDocument/2006/relationships/slide" Target="slides/slide119.xml"/><Relationship Id="rId122" Type="http://schemas.openxmlformats.org/officeDocument/2006/relationships/slide" Target="slides/slide118.xml"/><Relationship Id="rId121" Type="http://schemas.openxmlformats.org/officeDocument/2006/relationships/slide" Target="slides/slide117.xml"/><Relationship Id="rId120" Type="http://schemas.openxmlformats.org/officeDocument/2006/relationships/slide" Target="slides/slide116.xml"/><Relationship Id="rId12" Type="http://schemas.openxmlformats.org/officeDocument/2006/relationships/slide" Target="slides/slide9.xml"/><Relationship Id="rId119" Type="http://schemas.openxmlformats.org/officeDocument/2006/relationships/slide" Target="slides/slide115.xml"/><Relationship Id="rId118" Type="http://schemas.openxmlformats.org/officeDocument/2006/relationships/slide" Target="slides/slide114.xml"/><Relationship Id="rId117" Type="http://schemas.openxmlformats.org/officeDocument/2006/relationships/slide" Target="slides/slide113.xml"/><Relationship Id="rId116" Type="http://schemas.openxmlformats.org/officeDocument/2006/relationships/slide" Target="slides/slide112.xml"/><Relationship Id="rId115" Type="http://schemas.openxmlformats.org/officeDocument/2006/relationships/slide" Target="slides/slide111.xml"/><Relationship Id="rId114" Type="http://schemas.openxmlformats.org/officeDocument/2006/relationships/slide" Target="slides/slide110.xml"/><Relationship Id="rId113" Type="http://schemas.openxmlformats.org/officeDocument/2006/relationships/slide" Target="slides/slide109.xml"/><Relationship Id="rId112" Type="http://schemas.openxmlformats.org/officeDocument/2006/relationships/slide" Target="slides/slide108.xml"/><Relationship Id="rId111" Type="http://schemas.openxmlformats.org/officeDocument/2006/relationships/slide" Target="slides/slide107.xml"/><Relationship Id="rId110" Type="http://schemas.openxmlformats.org/officeDocument/2006/relationships/slide" Target="slides/slide106.xml"/><Relationship Id="rId11" Type="http://schemas.openxmlformats.org/officeDocument/2006/relationships/slide" Target="slides/slide8.xml"/><Relationship Id="rId109" Type="http://schemas.openxmlformats.org/officeDocument/2006/relationships/slide" Target="slides/slide105.xml"/><Relationship Id="rId108" Type="http://schemas.openxmlformats.org/officeDocument/2006/relationships/slide" Target="slides/slide104.xml"/><Relationship Id="rId107" Type="http://schemas.openxmlformats.org/officeDocument/2006/relationships/slide" Target="slides/slide103.xml"/><Relationship Id="rId106" Type="http://schemas.openxmlformats.org/officeDocument/2006/relationships/slide" Target="slides/slide102.xml"/><Relationship Id="rId105" Type="http://schemas.openxmlformats.org/officeDocument/2006/relationships/slide" Target="slides/slide101.xml"/><Relationship Id="rId104" Type="http://schemas.openxmlformats.org/officeDocument/2006/relationships/slide" Target="slides/slide100.xml"/><Relationship Id="rId103" Type="http://schemas.openxmlformats.org/officeDocument/2006/relationships/slide" Target="slides/slide99.xml"/><Relationship Id="rId102" Type="http://schemas.openxmlformats.org/officeDocument/2006/relationships/slide" Target="slides/slide98.xml"/><Relationship Id="rId101" Type="http://schemas.openxmlformats.org/officeDocument/2006/relationships/slide" Target="slides/slide97.xml"/><Relationship Id="rId100" Type="http://schemas.openxmlformats.org/officeDocument/2006/relationships/slide" Target="slides/slide96.xml"/><Relationship Id="rId10" Type="http://schemas.openxmlformats.org/officeDocument/2006/relationships/slide" Target="slides/slide7.xml"/><Relationship Id="rId1" Type="http://schemas.openxmlformats.org/officeDocument/2006/relationships/slideMaster" Target="slideMasters/slide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true"/>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true"/>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fld>
            <a:endParaRPr lang="zh-CN" altLang="en-US"/>
          </a:p>
        </p:txBody>
      </p:sp>
      <p:sp>
        <p:nvSpPr>
          <p:cNvPr id="4" name="页脚占位符 3"/>
          <p:cNvSpPr>
            <a:spLocks noGrp="true"/>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true"/>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true"/>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true"/>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6A7C528-29CE-4F29-BD3D-693423FE3153}" type="datetimeFigureOut">
              <a:rPr lang="zh-CN" altLang="en-US" smtClean="0"/>
            </a:fld>
            <a:endParaRPr lang="zh-CN" altLang="en-US"/>
          </a:p>
        </p:txBody>
      </p:sp>
      <p:sp>
        <p:nvSpPr>
          <p:cNvPr id="4" name="幻灯片图像占位符 3"/>
          <p:cNvSpPr>
            <a:spLocks noGrp="true" noRot="true" noChangeAspect="true"/>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true"/>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页脚占位符 5"/>
          <p:cNvSpPr>
            <a:spLocks noGrp="true"/>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true"/>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25C610D-F7B7-4B02-A5C2-06D901A92CF8}"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2.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3.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4.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5.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9.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5.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6.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7.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true" noRot="true" noChangeAspect="true"/>
          </p:cNvSpPr>
          <p:nvPr>
            <p:ph type="sldImg" idx="2"/>
          </p:nvPr>
        </p:nvSpPr>
        <p:spPr/>
      </p:sp>
      <p:sp>
        <p:nvSpPr>
          <p:cNvPr id="3" name="文本占位符 2"/>
          <p:cNvSpPr>
            <a:spLocks noGrp="true"/>
          </p:cNvSpPr>
          <p:nvPr>
            <p:ph type="body" idx="3"/>
          </p:nvPr>
        </p:nvSpPr>
        <p:spPr/>
        <p:txBody>
          <a:bodyPr/>
          <a:lstStyle/>
          <a:p>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true" noRot="true" noChangeAspect="true"/>
          </p:cNvSpPr>
          <p:nvPr>
            <p:ph type="sldImg" idx="2"/>
          </p:nvPr>
        </p:nvSpPr>
        <p:spPr/>
      </p:sp>
      <p:sp>
        <p:nvSpPr>
          <p:cNvPr id="3" name="文本占位符 2"/>
          <p:cNvSpPr>
            <a:spLocks noGrp="true"/>
          </p:cNvSpPr>
          <p:nvPr>
            <p:ph type="body" idx="3"/>
          </p:nvPr>
        </p:nvSpPr>
        <p:spPr/>
        <p:txBody>
          <a:bodyPr/>
          <a:lstStyle/>
          <a:p>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true" noRot="true" noChangeAspect="true"/>
          </p:cNvSpPr>
          <p:nvPr>
            <p:ph type="sldImg" idx="2"/>
          </p:nvPr>
        </p:nvSpPr>
        <p:spPr/>
      </p:sp>
      <p:sp>
        <p:nvSpPr>
          <p:cNvPr id="3" name="文本占位符 2"/>
          <p:cNvSpPr>
            <a:spLocks noGrp="true"/>
          </p:cNvSpPr>
          <p:nvPr>
            <p:ph type="body" idx="3"/>
          </p:nvPr>
        </p:nvSpPr>
        <p:spPr/>
        <p:txBody>
          <a:bodyPr/>
          <a:lstStyle/>
          <a:p>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true" noRot="true" noChangeAspect="true"/>
          </p:cNvSpPr>
          <p:nvPr>
            <p:ph type="sldImg" idx="2"/>
          </p:nvPr>
        </p:nvSpPr>
        <p:spPr/>
      </p:sp>
      <p:sp>
        <p:nvSpPr>
          <p:cNvPr id="3" name="文本占位符 2"/>
          <p:cNvSpPr>
            <a:spLocks noGrp="true"/>
          </p:cNvSpPr>
          <p:nvPr>
            <p:ph type="body" idx="3"/>
          </p:nvPr>
        </p:nvSpPr>
        <p:spPr/>
        <p:txBody>
          <a:bodyPr/>
          <a:lstStyle/>
          <a:p>
            <a:r>
              <a:rPr lang="zh-CN" altLang="en-US"/>
              <a:t>政府特殊津贴只能列工资福利支出</a:t>
            </a:r>
            <a:r>
              <a:rPr lang="en-US" altLang="zh-CN"/>
              <a:t>-</a:t>
            </a:r>
            <a:r>
              <a:rPr lang="zh-CN" altLang="en-US"/>
              <a:t>津贴补贴</a:t>
            </a:r>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true" noRot="true" noChangeAspect="true"/>
          </p:cNvSpPr>
          <p:nvPr>
            <p:ph type="sldImg" idx="2"/>
          </p:nvPr>
        </p:nvSpPr>
        <p:spPr/>
      </p:sp>
      <p:sp>
        <p:nvSpPr>
          <p:cNvPr id="3" name="文本占位符 2"/>
          <p:cNvSpPr>
            <a:spLocks noGrp="true"/>
          </p:cNvSpPr>
          <p:nvPr>
            <p:ph type="body" idx="3"/>
          </p:nvPr>
        </p:nvSpPr>
        <p:spPr/>
        <p:txBody>
          <a:bodyPr/>
          <a:lstStyle/>
          <a:p>
            <a:r>
              <a:rPr lang="zh-CN" altLang="en-US"/>
              <a:t>住房公积金只能列工资福利支出</a:t>
            </a:r>
            <a:r>
              <a:rPr lang="en-US" altLang="zh-CN"/>
              <a:t>-</a:t>
            </a:r>
            <a:r>
              <a:rPr lang="zh-CN" altLang="en-US"/>
              <a:t>住房公积金</a:t>
            </a:r>
            <a:endParaRPr lang="zh-CN" altLang="en-US"/>
          </a:p>
          <a:p>
            <a:r>
              <a:rPr lang="zh-CN" altLang="en-US"/>
              <a:t>国防不能列工资福利支出和离退休费</a:t>
            </a:r>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true" noRot="true" noChangeAspect="true"/>
          </p:cNvSpPr>
          <p:nvPr>
            <p:ph type="sldImg" idx="2"/>
          </p:nvPr>
        </p:nvSpPr>
        <p:spPr/>
      </p:sp>
      <p:sp>
        <p:nvSpPr>
          <p:cNvPr id="3" name="文本占位符 2"/>
          <p:cNvSpPr>
            <a:spLocks noGrp="true"/>
          </p:cNvSpPr>
          <p:nvPr>
            <p:ph type="body" idx="3"/>
          </p:nvPr>
        </p:nvSpPr>
        <p:spPr/>
        <p:txBody>
          <a:bodyPr/>
          <a:lstStyle/>
          <a:p>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true" noRot="true" noChangeAspect="true"/>
          </p:cNvSpPr>
          <p:nvPr>
            <p:ph type="sldImg" idx="2"/>
          </p:nvPr>
        </p:nvSpPr>
        <p:spPr/>
      </p:sp>
      <p:sp>
        <p:nvSpPr>
          <p:cNvPr id="3" name="文本占位符 2"/>
          <p:cNvSpPr>
            <a:spLocks noGrp="true"/>
          </p:cNvSpPr>
          <p:nvPr>
            <p:ph type="body" idx="3"/>
          </p:nvPr>
        </p:nvSpPr>
        <p:spPr/>
        <p:txBody>
          <a:bodyPr/>
          <a:lstStyle/>
          <a:p>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true" noRot="true" noChangeAspect="true"/>
          </p:cNvSpPr>
          <p:nvPr>
            <p:ph type="sldImg" idx="2"/>
          </p:nvPr>
        </p:nvSpPr>
        <p:spPr/>
      </p:sp>
      <p:sp>
        <p:nvSpPr>
          <p:cNvPr id="3" name="文本占位符 2"/>
          <p:cNvSpPr>
            <a:spLocks noGrp="true"/>
          </p:cNvSpPr>
          <p:nvPr>
            <p:ph type="body" idx="3"/>
          </p:nvPr>
        </p:nvSpPr>
        <p:spPr/>
        <p:txBody>
          <a:bodyPr/>
          <a:lstStyle/>
          <a:p>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hyperlink" Target="http://www.1ppt.com/xiazai/" TargetMode="External"/><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true"/>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true"/>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true"/>
          </p:cNvSpPr>
          <p:nvPr>
            <p:ph type="dt" sz="half" idx="10"/>
          </p:nvPr>
        </p:nvSpPr>
        <p:spPr/>
        <p:txBody>
          <a:bodyPr/>
          <a:lstStyle/>
          <a:p>
            <a:fld id="{B8062194-047B-423D-AFBD-BC1A8811C5E3}" type="datetimeFigureOut">
              <a:rPr lang="zh-CN" altLang="en-US" smtClean="0"/>
            </a:fld>
            <a:endParaRPr lang="zh-CN" altLang="en-US"/>
          </a:p>
        </p:txBody>
      </p:sp>
      <p:sp>
        <p:nvSpPr>
          <p:cNvPr id="5" name="页脚占位符 4"/>
          <p:cNvSpPr>
            <a:spLocks noGrp="true"/>
          </p:cNvSpPr>
          <p:nvPr>
            <p:ph type="ftr" sz="quarter" idx="11"/>
          </p:nvPr>
        </p:nvSpPr>
        <p:spPr/>
        <p:txBody>
          <a:bodyPr/>
          <a:lstStyle/>
          <a:p>
            <a:endParaRPr lang="zh-CN" altLang="en-US"/>
          </a:p>
        </p:txBody>
      </p:sp>
      <p:sp>
        <p:nvSpPr>
          <p:cNvPr id="6" name="灯片编号占位符 5"/>
          <p:cNvSpPr>
            <a:spLocks noGrp="true"/>
          </p:cNvSpPr>
          <p:nvPr>
            <p:ph type="sldNum" sz="quarter" idx="12"/>
          </p:nvPr>
        </p:nvSpPr>
        <p:spPr/>
        <p:txBody>
          <a:bodyPr/>
          <a:lstStyle/>
          <a:p>
            <a:fld id="{461519E4-E9D2-4706-B5D8-0614EBB5DE75}" type="slidenum">
              <a:rPr lang="zh-CN" altLang="en-US" smtClean="0"/>
            </a:fld>
            <a:endParaRPr lang="zh-CN" altLang="en-US"/>
          </a:p>
        </p:txBody>
      </p:sp>
    </p:spTree>
  </p:cSld>
  <p:clrMapOvr>
    <a:masterClrMapping/>
  </p:clrMapOvr>
  <p:transition spd="slow"/>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true"/>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true"/>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true"/>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endParaRPr lang="zh-CN" altLang="en-US"/>
          </a:p>
        </p:txBody>
      </p:sp>
      <p:sp>
        <p:nvSpPr>
          <p:cNvPr id="5" name="日期占位符 4"/>
          <p:cNvSpPr>
            <a:spLocks noGrp="true"/>
          </p:cNvSpPr>
          <p:nvPr>
            <p:ph type="dt" sz="half" idx="10"/>
          </p:nvPr>
        </p:nvSpPr>
        <p:spPr/>
        <p:txBody>
          <a:bodyPr/>
          <a:lstStyle/>
          <a:p>
            <a:fld id="{B8062194-047B-423D-AFBD-BC1A8811C5E3}" type="datetimeFigureOut">
              <a:rPr lang="zh-CN" altLang="en-US" smtClean="0"/>
            </a:fld>
            <a:endParaRPr lang="zh-CN" altLang="en-US"/>
          </a:p>
        </p:txBody>
      </p:sp>
      <p:sp>
        <p:nvSpPr>
          <p:cNvPr id="6" name="页脚占位符 5"/>
          <p:cNvSpPr>
            <a:spLocks noGrp="true"/>
          </p:cNvSpPr>
          <p:nvPr>
            <p:ph type="ftr" sz="quarter" idx="11"/>
          </p:nvPr>
        </p:nvSpPr>
        <p:spPr/>
        <p:txBody>
          <a:bodyPr/>
          <a:lstStyle/>
          <a:p>
            <a:endParaRPr lang="zh-CN" altLang="en-US"/>
          </a:p>
        </p:txBody>
      </p:sp>
      <p:sp>
        <p:nvSpPr>
          <p:cNvPr id="7" name="灯片编号占位符 6"/>
          <p:cNvSpPr>
            <a:spLocks noGrp="true"/>
          </p:cNvSpPr>
          <p:nvPr>
            <p:ph type="sldNum" sz="quarter" idx="12"/>
          </p:nvPr>
        </p:nvSpPr>
        <p:spPr/>
        <p:txBody>
          <a:bodyPr/>
          <a:lstStyle/>
          <a:p>
            <a:fld id="{461519E4-E9D2-4706-B5D8-0614EBB5DE75}" type="slidenum">
              <a:rPr lang="zh-CN" altLang="en-US" smtClean="0"/>
            </a:fld>
            <a:endParaRPr lang="zh-CN" altLang="en-US"/>
          </a:p>
        </p:txBody>
      </p:sp>
    </p:spTree>
  </p:cSld>
  <p:clrMapOvr>
    <a:masterClrMapping/>
  </p:clrMapOvr>
  <p:transition spd="slow"/>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true"/>
          </p:cNvSpPr>
          <p:nvPr>
            <p:ph type="title"/>
          </p:nvPr>
        </p:nvSpPr>
        <p:spPr/>
        <p:txBody>
          <a:bodyPr/>
          <a:lstStyle/>
          <a:p>
            <a:r>
              <a:rPr lang="zh-CN" altLang="en-US"/>
              <a:t>单击此处编辑母版标题样式</a:t>
            </a:r>
            <a:endParaRPr lang="zh-CN" altLang="en-US"/>
          </a:p>
        </p:txBody>
      </p:sp>
      <p:sp>
        <p:nvSpPr>
          <p:cNvPr id="3" name="竖排文字占位符 2"/>
          <p:cNvSpPr>
            <a:spLocks noGrp="true"/>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true"/>
          </p:cNvSpPr>
          <p:nvPr>
            <p:ph type="dt" sz="half" idx="10"/>
          </p:nvPr>
        </p:nvSpPr>
        <p:spPr/>
        <p:txBody>
          <a:bodyPr/>
          <a:lstStyle/>
          <a:p>
            <a:fld id="{B8062194-047B-423D-AFBD-BC1A8811C5E3}" type="datetimeFigureOut">
              <a:rPr lang="zh-CN" altLang="en-US" smtClean="0"/>
            </a:fld>
            <a:endParaRPr lang="zh-CN" altLang="en-US"/>
          </a:p>
        </p:txBody>
      </p:sp>
      <p:sp>
        <p:nvSpPr>
          <p:cNvPr id="5" name="页脚占位符 4"/>
          <p:cNvSpPr>
            <a:spLocks noGrp="true"/>
          </p:cNvSpPr>
          <p:nvPr>
            <p:ph type="ftr" sz="quarter" idx="11"/>
          </p:nvPr>
        </p:nvSpPr>
        <p:spPr/>
        <p:txBody>
          <a:bodyPr/>
          <a:lstStyle/>
          <a:p>
            <a:endParaRPr lang="zh-CN" altLang="en-US"/>
          </a:p>
        </p:txBody>
      </p:sp>
      <p:sp>
        <p:nvSpPr>
          <p:cNvPr id="6" name="灯片编号占位符 5"/>
          <p:cNvSpPr>
            <a:spLocks noGrp="true"/>
          </p:cNvSpPr>
          <p:nvPr>
            <p:ph type="sldNum" sz="quarter" idx="12"/>
          </p:nvPr>
        </p:nvSpPr>
        <p:spPr/>
        <p:txBody>
          <a:bodyPr/>
          <a:lstStyle/>
          <a:p>
            <a:fld id="{461519E4-E9D2-4706-B5D8-0614EBB5DE75}" type="slidenum">
              <a:rPr lang="zh-CN" altLang="en-US" smtClean="0"/>
            </a:fld>
            <a:endParaRPr lang="zh-CN" altLang="en-US"/>
          </a:p>
        </p:txBody>
      </p:sp>
    </p:spTree>
  </p:cSld>
  <p:clrMapOvr>
    <a:masterClrMapping/>
  </p:clrMapOvr>
  <p:transition spd="slow"/>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true"/>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true"/>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true"/>
          </p:cNvSpPr>
          <p:nvPr>
            <p:ph type="dt" sz="half" idx="10"/>
          </p:nvPr>
        </p:nvSpPr>
        <p:spPr/>
        <p:txBody>
          <a:bodyPr/>
          <a:lstStyle/>
          <a:p>
            <a:fld id="{B8062194-047B-423D-AFBD-BC1A8811C5E3}" type="datetimeFigureOut">
              <a:rPr lang="zh-CN" altLang="en-US" smtClean="0"/>
            </a:fld>
            <a:endParaRPr lang="zh-CN" altLang="en-US"/>
          </a:p>
        </p:txBody>
      </p:sp>
      <p:sp>
        <p:nvSpPr>
          <p:cNvPr id="5" name="页脚占位符 4"/>
          <p:cNvSpPr>
            <a:spLocks noGrp="true"/>
          </p:cNvSpPr>
          <p:nvPr>
            <p:ph type="ftr" sz="quarter" idx="11"/>
          </p:nvPr>
        </p:nvSpPr>
        <p:spPr/>
        <p:txBody>
          <a:bodyPr/>
          <a:lstStyle/>
          <a:p>
            <a:endParaRPr lang="zh-CN" altLang="en-US"/>
          </a:p>
        </p:txBody>
      </p:sp>
      <p:sp>
        <p:nvSpPr>
          <p:cNvPr id="6" name="灯片编号占位符 5"/>
          <p:cNvSpPr>
            <a:spLocks noGrp="true"/>
          </p:cNvSpPr>
          <p:nvPr>
            <p:ph type="sldNum" sz="quarter" idx="12"/>
          </p:nvPr>
        </p:nvSpPr>
        <p:spPr/>
        <p:txBody>
          <a:bodyPr/>
          <a:lstStyle/>
          <a:p>
            <a:fld id="{461519E4-E9D2-4706-B5D8-0614EBB5DE75}" type="slidenum">
              <a:rPr lang="zh-CN" altLang="en-US" smtClean="0"/>
            </a:fld>
            <a:endParaRPr lang="zh-CN" altLang="en-US"/>
          </a:p>
        </p:txBody>
      </p:sp>
    </p:spTree>
  </p:cSld>
  <p:clrMapOvr>
    <a:masterClrMapping/>
  </p:clrMapOvr>
  <p:transition spd="slow"/>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自定义版式">
    <p:spTree>
      <p:nvGrpSpPr>
        <p:cNvPr id="1" name=""/>
        <p:cNvGrpSpPr/>
        <p:nvPr/>
      </p:nvGrpSpPr>
      <p:grpSpPr>
        <a:xfrm>
          <a:off x="0" y="0"/>
          <a:ext cx="0" cy="0"/>
          <a:chOff x="0" y="0"/>
          <a:chExt cx="0" cy="0"/>
        </a:xfrm>
      </p:grpSpPr>
      <p:sp>
        <p:nvSpPr>
          <p:cNvPr id="2" name="标题 1"/>
          <p:cNvSpPr>
            <a:spLocks noGrp="true"/>
          </p:cNvSpPr>
          <p:nvPr>
            <p:ph type="title"/>
          </p:nvPr>
        </p:nvSpPr>
        <p:spPr/>
        <p:txBody>
          <a:bodyPr/>
          <a:lstStyle/>
          <a:p>
            <a:r>
              <a:rPr lang="zh-CN" altLang="en-US"/>
              <a:t>单击此处编辑母版标题样式</a:t>
            </a:r>
            <a:endParaRPr lang="zh-CN" altLang="en-US"/>
          </a:p>
        </p:txBody>
      </p:sp>
      <p:sp>
        <p:nvSpPr>
          <p:cNvPr id="3" name="日期占位符 2"/>
          <p:cNvSpPr>
            <a:spLocks noGrp="true"/>
          </p:cNvSpPr>
          <p:nvPr>
            <p:ph type="dt" sz="half" idx="10"/>
          </p:nvPr>
        </p:nvSpPr>
        <p:spPr/>
        <p:txBody>
          <a:bodyPr/>
          <a:lstStyle/>
          <a:p>
            <a:fld id="{F0021D31-7EE1-47D1-80E2-DC44BC3FACBC}" type="datetimeFigureOut">
              <a:rPr lang="zh-CN" altLang="en-US" smtClean="0"/>
            </a:fld>
            <a:endParaRPr lang="zh-CN" altLang="en-US"/>
          </a:p>
        </p:txBody>
      </p:sp>
      <p:sp>
        <p:nvSpPr>
          <p:cNvPr id="4" name="页脚占位符 3"/>
          <p:cNvSpPr>
            <a:spLocks noGrp="true"/>
          </p:cNvSpPr>
          <p:nvPr>
            <p:ph type="ftr" sz="quarter" idx="11"/>
          </p:nvPr>
        </p:nvSpPr>
        <p:spPr/>
        <p:txBody>
          <a:bodyPr/>
          <a:lstStyle/>
          <a:p>
            <a:endParaRPr lang="zh-CN" altLang="en-US"/>
          </a:p>
        </p:txBody>
      </p:sp>
      <p:sp>
        <p:nvSpPr>
          <p:cNvPr id="5" name="灯片编号占位符 4"/>
          <p:cNvSpPr>
            <a:spLocks noGrp="true"/>
          </p:cNvSpPr>
          <p:nvPr>
            <p:ph type="sldNum" sz="quarter" idx="12"/>
          </p:nvPr>
        </p:nvSpPr>
        <p:spPr/>
        <p:txBody>
          <a:bodyPr/>
          <a:lstStyle/>
          <a:p>
            <a:fld id="{80CEABBF-2AFC-4C1C-8492-ECD663A0B6A2}" type="slidenum">
              <a:rPr lang="zh-CN" altLang="en-US" smtClean="0"/>
            </a:fld>
            <a:endParaRPr lang="zh-CN" altLang="en-US"/>
          </a:p>
        </p:txBody>
      </p:sp>
    </p:spTree>
  </p:cSld>
  <p:clrMapOvr>
    <a:masterClrMapping/>
  </p:clrMapOvr>
  <p:transition spd="slow"/>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自定义版式">
    <p:spTree>
      <p:nvGrpSpPr>
        <p:cNvPr id="1" name=""/>
        <p:cNvGrpSpPr/>
        <p:nvPr/>
      </p:nvGrpSpPr>
      <p:grpSpPr>
        <a:xfrm>
          <a:off x="0" y="0"/>
          <a:ext cx="0" cy="0"/>
          <a:chOff x="0" y="0"/>
          <a:chExt cx="0" cy="0"/>
        </a:xfrm>
      </p:grpSpPr>
      <p:sp>
        <p:nvSpPr>
          <p:cNvPr id="3" name="日期占位符 2"/>
          <p:cNvSpPr>
            <a:spLocks noGrp="true"/>
          </p:cNvSpPr>
          <p:nvPr>
            <p:ph type="dt" sz="half" idx="10"/>
          </p:nvPr>
        </p:nvSpPr>
        <p:spPr/>
        <p:txBody>
          <a:bodyPr/>
          <a:lstStyle/>
          <a:p>
            <a:fld id="{F0021D31-7EE1-47D1-80E2-DC44BC3FACBC}" type="datetimeFigureOut">
              <a:rPr lang="zh-CN" altLang="en-US" smtClean="0"/>
            </a:fld>
            <a:endParaRPr lang="zh-CN" altLang="en-US"/>
          </a:p>
        </p:txBody>
      </p:sp>
      <p:sp>
        <p:nvSpPr>
          <p:cNvPr id="4" name="页脚占位符 3"/>
          <p:cNvSpPr>
            <a:spLocks noGrp="true"/>
          </p:cNvSpPr>
          <p:nvPr>
            <p:ph type="ftr" sz="quarter" idx="11"/>
          </p:nvPr>
        </p:nvSpPr>
        <p:spPr/>
        <p:txBody>
          <a:bodyPr/>
          <a:lstStyle/>
          <a:p>
            <a:endParaRPr lang="zh-CN" altLang="en-US"/>
          </a:p>
        </p:txBody>
      </p:sp>
      <p:sp>
        <p:nvSpPr>
          <p:cNvPr id="5" name="灯片编号占位符 4"/>
          <p:cNvSpPr>
            <a:spLocks noGrp="true"/>
          </p:cNvSpPr>
          <p:nvPr>
            <p:ph type="sldNum" sz="quarter" idx="12"/>
          </p:nvPr>
        </p:nvSpPr>
        <p:spPr/>
        <p:txBody>
          <a:bodyPr/>
          <a:lstStyle/>
          <a:p>
            <a:fld id="{80CEABBF-2AFC-4C1C-8492-ECD663A0B6A2}" type="slidenum">
              <a:rPr lang="zh-CN" altLang="en-US" smtClean="0"/>
            </a:fld>
            <a:endParaRPr lang="zh-CN" altLang="en-US"/>
          </a:p>
        </p:txBody>
      </p:sp>
    </p:spTree>
  </p:cSld>
  <p:clrMapOvr>
    <a:masterClrMapping/>
  </p:clrMapOvr>
  <p:transition spd="slow"/>
</p:sldLayout>
</file>

<file path=ppt/slideLayouts/slideLayout1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true"/>
          </p:cNvSpPr>
          <p:nvPr>
            <p:ph type="title"/>
          </p:nvPr>
        </p:nvSpPr>
        <p:spPr>
          <a:xfrm>
            <a:off x="609600" y="274638"/>
            <a:ext cx="10972800" cy="1143000"/>
          </a:xfrm>
          <a:prstGeom prst="rect">
            <a:avLst/>
          </a:prstGeom>
        </p:spPr>
        <p:txBody>
          <a:bodyPr/>
          <a:lstStyle/>
          <a:p>
            <a:r>
              <a:rPr lang="zh-CN" altLang="en-US"/>
              <a:t>单击此处编辑母版标题样式</a:t>
            </a:r>
            <a:endParaRPr lang="zh-CN" altLang="en-US"/>
          </a:p>
        </p:txBody>
      </p:sp>
      <p:sp>
        <p:nvSpPr>
          <p:cNvPr id="3" name="竖排文字占位符 2"/>
          <p:cNvSpPr>
            <a:spLocks noGrp="true"/>
          </p:cNvSpPr>
          <p:nvPr>
            <p:ph type="body" orient="vert" idx="1"/>
          </p:nvPr>
        </p:nvSpPr>
        <p:spPr>
          <a:xfrm>
            <a:off x="609600" y="1600201"/>
            <a:ext cx="10972800" cy="4525963"/>
          </a:xfrm>
          <a:prstGeom prst="rect">
            <a:avLst/>
          </a:prstGeo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true"/>
          </p:cNvSpPr>
          <p:nvPr>
            <p:ph type="dt" sz="half" idx="10"/>
          </p:nvPr>
        </p:nvSpPr>
        <p:spPr>
          <a:xfrm>
            <a:off x="609600" y="6356351"/>
            <a:ext cx="2844800" cy="365125"/>
          </a:xfrm>
          <a:prstGeom prst="rect">
            <a:avLst/>
          </a:prstGeom>
        </p:spPr>
        <p:txBody>
          <a:bodyPr/>
          <a:lstStyle/>
          <a:p>
            <a:fld id="{2E3AAC11-D570-4EA9-AFC0-30FB72BA45EB}" type="datetimeFigureOut">
              <a:rPr lang="zh-CN" altLang="en-US" smtClean="0">
                <a:solidFill>
                  <a:prstClr val="black"/>
                </a:solidFill>
              </a:rPr>
            </a:fld>
            <a:endParaRPr lang="zh-CN" altLang="en-US">
              <a:solidFill>
                <a:prstClr val="black"/>
              </a:solidFill>
            </a:endParaRPr>
          </a:p>
        </p:txBody>
      </p:sp>
      <p:sp>
        <p:nvSpPr>
          <p:cNvPr id="5" name="页脚占位符 4"/>
          <p:cNvSpPr>
            <a:spLocks noGrp="true"/>
          </p:cNvSpPr>
          <p:nvPr>
            <p:ph type="ftr" sz="quarter" idx="11"/>
          </p:nvPr>
        </p:nvSpPr>
        <p:spPr>
          <a:xfrm>
            <a:off x="4165600" y="6356351"/>
            <a:ext cx="3860800" cy="365125"/>
          </a:xfrm>
          <a:prstGeom prst="rect">
            <a:avLst/>
          </a:prstGeom>
        </p:spPr>
        <p:txBody>
          <a:bodyPr/>
          <a:lstStyle/>
          <a:p>
            <a:endParaRPr lang="zh-CN" altLang="en-US">
              <a:solidFill>
                <a:prstClr val="black"/>
              </a:solidFill>
            </a:endParaRPr>
          </a:p>
        </p:txBody>
      </p:sp>
      <p:sp>
        <p:nvSpPr>
          <p:cNvPr id="6" name="灯片编号占位符 5"/>
          <p:cNvSpPr>
            <a:spLocks noGrp="true"/>
          </p:cNvSpPr>
          <p:nvPr>
            <p:ph type="sldNum" sz="quarter" idx="12"/>
          </p:nvPr>
        </p:nvSpPr>
        <p:spPr>
          <a:xfrm>
            <a:off x="8737600" y="6356351"/>
            <a:ext cx="2844800" cy="365125"/>
          </a:xfrm>
          <a:prstGeom prst="rect">
            <a:avLst/>
          </a:prstGeom>
        </p:spPr>
        <p:txBody>
          <a:bodyPr/>
          <a:lstStyle/>
          <a:p>
            <a:fld id="{55ECCFAA-F4FB-487C-9F1E-C8836D0C3DC9}" type="slidenum">
              <a:rPr lang="zh-CN" altLang="en-US" smtClean="0">
                <a:solidFill>
                  <a:prstClr val="black"/>
                </a:solidFill>
              </a:rPr>
            </a:fld>
            <a:endParaRPr lang="zh-CN" altLang="en-US">
              <a:solidFill>
                <a:prstClr val="black"/>
              </a:solidFill>
            </a:endParaRPr>
          </a:p>
        </p:txBody>
      </p:sp>
    </p:spTree>
  </p:cSld>
  <p:clrMapOvr>
    <a:masterClrMapping/>
  </p:clrMapOvr>
  <p:transition spd="slow"/>
</p:sldLayout>
</file>

<file path=ppt/slideLayouts/slideLayout16.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true"/>
          </p:cNvSpPr>
          <p:nvPr>
            <p:ph type="title" orient="vert"/>
          </p:nvPr>
        </p:nvSpPr>
        <p:spPr>
          <a:xfrm>
            <a:off x="8839200" y="274639"/>
            <a:ext cx="2743200" cy="5851525"/>
          </a:xfrm>
          <a:prstGeom prst="rect">
            <a:avLst/>
          </a:prstGeom>
        </p:spPr>
        <p:txBody>
          <a:bodyPr vert="eaVert"/>
          <a:lstStyle/>
          <a:p>
            <a:r>
              <a:rPr lang="zh-CN" altLang="en-US"/>
              <a:t>单击此处编辑母版标题样式</a:t>
            </a:r>
            <a:endParaRPr lang="zh-CN" altLang="en-US"/>
          </a:p>
        </p:txBody>
      </p:sp>
      <p:sp>
        <p:nvSpPr>
          <p:cNvPr id="3" name="竖排文字占位符 2"/>
          <p:cNvSpPr>
            <a:spLocks noGrp="true"/>
          </p:cNvSpPr>
          <p:nvPr>
            <p:ph type="body" orient="vert" idx="1"/>
          </p:nvPr>
        </p:nvSpPr>
        <p:spPr>
          <a:xfrm>
            <a:off x="609600" y="274639"/>
            <a:ext cx="8026400" cy="5851525"/>
          </a:xfrm>
          <a:prstGeom prst="rect">
            <a:avLst/>
          </a:prstGeo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true"/>
          </p:cNvSpPr>
          <p:nvPr>
            <p:ph type="dt" sz="half" idx="10"/>
          </p:nvPr>
        </p:nvSpPr>
        <p:spPr>
          <a:xfrm>
            <a:off x="609600" y="6356351"/>
            <a:ext cx="2844800" cy="365125"/>
          </a:xfrm>
          <a:prstGeom prst="rect">
            <a:avLst/>
          </a:prstGeom>
        </p:spPr>
        <p:txBody>
          <a:bodyPr/>
          <a:lstStyle/>
          <a:p>
            <a:fld id="{2E3AAC11-D570-4EA9-AFC0-30FB72BA45EB}" type="datetimeFigureOut">
              <a:rPr lang="zh-CN" altLang="en-US" smtClean="0">
                <a:solidFill>
                  <a:prstClr val="black"/>
                </a:solidFill>
              </a:rPr>
            </a:fld>
            <a:endParaRPr lang="zh-CN" altLang="en-US">
              <a:solidFill>
                <a:prstClr val="black"/>
              </a:solidFill>
            </a:endParaRPr>
          </a:p>
        </p:txBody>
      </p:sp>
      <p:sp>
        <p:nvSpPr>
          <p:cNvPr id="5" name="页脚占位符 4"/>
          <p:cNvSpPr>
            <a:spLocks noGrp="true"/>
          </p:cNvSpPr>
          <p:nvPr>
            <p:ph type="ftr" sz="quarter" idx="11"/>
          </p:nvPr>
        </p:nvSpPr>
        <p:spPr>
          <a:xfrm>
            <a:off x="4165600" y="6356351"/>
            <a:ext cx="3860800" cy="365125"/>
          </a:xfrm>
          <a:prstGeom prst="rect">
            <a:avLst/>
          </a:prstGeom>
        </p:spPr>
        <p:txBody>
          <a:bodyPr/>
          <a:lstStyle/>
          <a:p>
            <a:endParaRPr lang="zh-CN" altLang="en-US">
              <a:solidFill>
                <a:prstClr val="black"/>
              </a:solidFill>
            </a:endParaRPr>
          </a:p>
        </p:txBody>
      </p:sp>
      <p:sp>
        <p:nvSpPr>
          <p:cNvPr id="6" name="灯片编号占位符 5"/>
          <p:cNvSpPr>
            <a:spLocks noGrp="true"/>
          </p:cNvSpPr>
          <p:nvPr>
            <p:ph type="sldNum" sz="quarter" idx="12"/>
          </p:nvPr>
        </p:nvSpPr>
        <p:spPr>
          <a:xfrm>
            <a:off x="8737600" y="6356351"/>
            <a:ext cx="2844800" cy="365125"/>
          </a:xfrm>
          <a:prstGeom prst="rect">
            <a:avLst/>
          </a:prstGeom>
        </p:spPr>
        <p:txBody>
          <a:bodyPr/>
          <a:lstStyle/>
          <a:p>
            <a:fld id="{55ECCFAA-F4FB-487C-9F1E-C8836D0C3DC9}" type="slidenum">
              <a:rPr lang="zh-CN" altLang="en-US" smtClean="0">
                <a:solidFill>
                  <a:prstClr val="black"/>
                </a:solidFill>
              </a:rPr>
            </a:fld>
            <a:endParaRPr lang="zh-CN" altLang="en-US">
              <a:solidFill>
                <a:prstClr val="black"/>
              </a:solidFill>
            </a:endParaRPr>
          </a:p>
        </p:txBody>
      </p:sp>
    </p:spTree>
  </p:cSld>
  <p:clrMapOvr>
    <a:masterClrMapping/>
  </p:clrMapOvr>
  <p:transition spd="slow"/>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Tree>
  </p:cSld>
  <p:clrMapOvr>
    <a:masterClrMapping/>
  </p:clrMapOvr>
  <p:transition spd="slow"/>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true"/>
          </p:cNvSpPr>
          <p:nvPr>
            <p:ph type="title"/>
          </p:nvPr>
        </p:nvSpPr>
        <p:spPr/>
        <p:txBody>
          <a:bodyPr/>
          <a:lstStyle/>
          <a:p>
            <a:r>
              <a:rPr lang="zh-CN" altLang="en-US"/>
              <a:t>单击此处编辑母版标题样式</a:t>
            </a:r>
            <a:endParaRPr lang="zh-CN" altLang="en-US"/>
          </a:p>
        </p:txBody>
      </p:sp>
      <p:sp>
        <p:nvSpPr>
          <p:cNvPr id="3" name="内容占位符 2"/>
          <p:cNvSpPr>
            <a:spLocks noGrp="true"/>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true"/>
          </p:cNvSpPr>
          <p:nvPr>
            <p:ph type="dt" sz="half" idx="10"/>
          </p:nvPr>
        </p:nvSpPr>
        <p:spPr/>
        <p:txBody>
          <a:bodyPr/>
          <a:lstStyle/>
          <a:p>
            <a:fld id="{B8062194-047B-423D-AFBD-BC1A8811C5E3}" type="datetimeFigureOut">
              <a:rPr lang="zh-CN" altLang="en-US" smtClean="0"/>
            </a:fld>
            <a:endParaRPr lang="zh-CN" altLang="en-US"/>
          </a:p>
        </p:txBody>
      </p:sp>
      <p:sp>
        <p:nvSpPr>
          <p:cNvPr id="5" name="页脚占位符 4"/>
          <p:cNvSpPr>
            <a:spLocks noGrp="true"/>
          </p:cNvSpPr>
          <p:nvPr>
            <p:ph type="ftr" sz="quarter" idx="11"/>
          </p:nvPr>
        </p:nvSpPr>
        <p:spPr/>
        <p:txBody>
          <a:bodyPr/>
          <a:lstStyle/>
          <a:p>
            <a:endParaRPr lang="zh-CN" altLang="en-US"/>
          </a:p>
        </p:txBody>
      </p:sp>
      <p:sp>
        <p:nvSpPr>
          <p:cNvPr id="6" name="灯片编号占位符 5"/>
          <p:cNvSpPr>
            <a:spLocks noGrp="true"/>
          </p:cNvSpPr>
          <p:nvPr>
            <p:ph type="sldNum" sz="quarter" idx="12"/>
          </p:nvPr>
        </p:nvSpPr>
        <p:spPr/>
        <p:txBody>
          <a:bodyPr/>
          <a:lstStyle/>
          <a:p>
            <a:fld id="{461519E4-E9D2-4706-B5D8-0614EBB5DE75}" type="slidenum">
              <a:rPr lang="zh-CN" altLang="en-US" smtClean="0"/>
            </a:fld>
            <a:endParaRPr lang="zh-CN" altLang="en-US"/>
          </a:p>
        </p:txBody>
      </p:sp>
    </p:spTree>
  </p:cSld>
  <p:clrMapOvr>
    <a:masterClrMapping/>
  </p:clrMapOvr>
  <p:transition spd="slow"/>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true"/>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true"/>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true"/>
          </p:cNvSpPr>
          <p:nvPr>
            <p:ph type="dt" sz="half" idx="10"/>
          </p:nvPr>
        </p:nvSpPr>
        <p:spPr/>
        <p:txBody>
          <a:bodyPr/>
          <a:lstStyle/>
          <a:p>
            <a:fld id="{B8062194-047B-423D-AFBD-BC1A8811C5E3}" type="datetimeFigureOut">
              <a:rPr lang="zh-CN" altLang="en-US" smtClean="0"/>
            </a:fld>
            <a:endParaRPr lang="zh-CN" altLang="en-US"/>
          </a:p>
        </p:txBody>
      </p:sp>
      <p:sp>
        <p:nvSpPr>
          <p:cNvPr id="5" name="页脚占位符 4"/>
          <p:cNvSpPr>
            <a:spLocks noGrp="true"/>
          </p:cNvSpPr>
          <p:nvPr>
            <p:ph type="ftr" sz="quarter" idx="11"/>
          </p:nvPr>
        </p:nvSpPr>
        <p:spPr/>
        <p:txBody>
          <a:bodyPr/>
          <a:lstStyle/>
          <a:p>
            <a:endParaRPr lang="zh-CN" altLang="en-US"/>
          </a:p>
        </p:txBody>
      </p:sp>
      <p:sp>
        <p:nvSpPr>
          <p:cNvPr id="6" name="灯片编号占位符 5"/>
          <p:cNvSpPr>
            <a:spLocks noGrp="true"/>
          </p:cNvSpPr>
          <p:nvPr>
            <p:ph type="sldNum" sz="quarter" idx="12"/>
          </p:nvPr>
        </p:nvSpPr>
        <p:spPr/>
        <p:txBody>
          <a:bodyPr/>
          <a:lstStyle/>
          <a:p>
            <a:fld id="{461519E4-E9D2-4706-B5D8-0614EBB5DE75}" type="slidenum">
              <a:rPr lang="zh-CN" altLang="en-US" smtClean="0"/>
            </a:fld>
            <a:endParaRPr lang="zh-CN" altLang="en-US"/>
          </a:p>
        </p:txBody>
      </p:sp>
    </p:spTree>
  </p:cSld>
  <p:clrMapOvr>
    <a:masterClrMapping/>
  </p:clrMapOvr>
  <p:transition spd="slow"/>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true"/>
          </p:cNvSpPr>
          <p:nvPr>
            <p:ph type="title"/>
          </p:nvPr>
        </p:nvSpPr>
        <p:spPr/>
        <p:txBody>
          <a:bodyPr/>
          <a:lstStyle/>
          <a:p>
            <a:r>
              <a:rPr lang="zh-CN" altLang="en-US"/>
              <a:t>单击此处编辑母版标题样式</a:t>
            </a:r>
            <a:endParaRPr lang="zh-CN" altLang="en-US"/>
          </a:p>
        </p:txBody>
      </p:sp>
      <p:sp>
        <p:nvSpPr>
          <p:cNvPr id="3" name="内容占位符 2"/>
          <p:cNvSpPr>
            <a:spLocks noGrp="true"/>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true"/>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true"/>
          </p:cNvSpPr>
          <p:nvPr>
            <p:ph type="dt" sz="half" idx="10"/>
          </p:nvPr>
        </p:nvSpPr>
        <p:spPr/>
        <p:txBody>
          <a:bodyPr/>
          <a:lstStyle/>
          <a:p>
            <a:fld id="{B8062194-047B-423D-AFBD-BC1A8811C5E3}" type="datetimeFigureOut">
              <a:rPr lang="zh-CN" altLang="en-US" smtClean="0"/>
            </a:fld>
            <a:endParaRPr lang="zh-CN" altLang="en-US"/>
          </a:p>
        </p:txBody>
      </p:sp>
      <p:sp>
        <p:nvSpPr>
          <p:cNvPr id="6" name="页脚占位符 5"/>
          <p:cNvSpPr>
            <a:spLocks noGrp="true"/>
          </p:cNvSpPr>
          <p:nvPr>
            <p:ph type="ftr" sz="quarter" idx="11"/>
          </p:nvPr>
        </p:nvSpPr>
        <p:spPr/>
        <p:txBody>
          <a:bodyPr/>
          <a:lstStyle/>
          <a:p>
            <a:endParaRPr lang="zh-CN" altLang="en-US"/>
          </a:p>
        </p:txBody>
      </p:sp>
      <p:sp>
        <p:nvSpPr>
          <p:cNvPr id="7" name="灯片编号占位符 6"/>
          <p:cNvSpPr>
            <a:spLocks noGrp="true"/>
          </p:cNvSpPr>
          <p:nvPr>
            <p:ph type="sldNum" sz="quarter" idx="12"/>
          </p:nvPr>
        </p:nvSpPr>
        <p:spPr/>
        <p:txBody>
          <a:bodyPr/>
          <a:lstStyle/>
          <a:p>
            <a:fld id="{461519E4-E9D2-4706-B5D8-0614EBB5DE75}" type="slidenum">
              <a:rPr lang="zh-CN" altLang="en-US" smtClean="0"/>
            </a:fld>
            <a:endParaRPr lang="zh-CN" altLang="en-US"/>
          </a:p>
        </p:txBody>
      </p:sp>
    </p:spTree>
  </p:cSld>
  <p:clrMapOvr>
    <a:masterClrMapping/>
  </p:clrMapOvr>
  <p:transition spd="slow"/>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true"/>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true"/>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true"/>
          </p:cNvSpPr>
          <p:nvPr>
            <p:ph sz="half" idx="2"/>
          </p:nvPr>
        </p:nvSpPr>
        <p:spPr>
          <a:xfrm>
            <a:off x="839788" y="2505075"/>
            <a:ext cx="5157787" cy="36845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true"/>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true"/>
          </p:cNvSpPr>
          <p:nvPr>
            <p:ph sz="quarter" idx="4"/>
          </p:nvPr>
        </p:nvSpPr>
        <p:spPr>
          <a:xfrm>
            <a:off x="6172200" y="2505075"/>
            <a:ext cx="5183188" cy="36845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true"/>
          </p:cNvSpPr>
          <p:nvPr>
            <p:ph type="dt" sz="half" idx="10"/>
          </p:nvPr>
        </p:nvSpPr>
        <p:spPr/>
        <p:txBody>
          <a:bodyPr/>
          <a:lstStyle/>
          <a:p>
            <a:fld id="{B8062194-047B-423D-AFBD-BC1A8811C5E3}" type="datetimeFigureOut">
              <a:rPr lang="zh-CN" altLang="en-US" smtClean="0"/>
            </a:fld>
            <a:endParaRPr lang="zh-CN" altLang="en-US"/>
          </a:p>
        </p:txBody>
      </p:sp>
      <p:sp>
        <p:nvSpPr>
          <p:cNvPr id="8" name="页脚占位符 7"/>
          <p:cNvSpPr>
            <a:spLocks noGrp="true"/>
          </p:cNvSpPr>
          <p:nvPr>
            <p:ph type="ftr" sz="quarter" idx="11"/>
          </p:nvPr>
        </p:nvSpPr>
        <p:spPr/>
        <p:txBody>
          <a:bodyPr/>
          <a:lstStyle/>
          <a:p>
            <a:endParaRPr lang="zh-CN" altLang="en-US"/>
          </a:p>
        </p:txBody>
      </p:sp>
      <p:sp>
        <p:nvSpPr>
          <p:cNvPr id="9" name="灯片编号占位符 8"/>
          <p:cNvSpPr>
            <a:spLocks noGrp="true"/>
          </p:cNvSpPr>
          <p:nvPr>
            <p:ph type="sldNum" sz="quarter" idx="12"/>
          </p:nvPr>
        </p:nvSpPr>
        <p:spPr/>
        <p:txBody>
          <a:bodyPr/>
          <a:lstStyle/>
          <a:p>
            <a:fld id="{461519E4-E9D2-4706-B5D8-0614EBB5DE75}" type="slidenum">
              <a:rPr lang="zh-CN" altLang="en-US" smtClean="0"/>
            </a:fld>
            <a:endParaRPr lang="zh-CN" altLang="en-US"/>
          </a:p>
        </p:txBody>
      </p:sp>
    </p:spTree>
  </p:cSld>
  <p:clrMapOvr>
    <a:masterClrMapping/>
  </p:clrMapOvr>
  <p:transition spd="slow"/>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1_比较">
    <p:spTree>
      <p:nvGrpSpPr>
        <p:cNvPr id="1" name=""/>
        <p:cNvGrpSpPr/>
        <p:nvPr/>
      </p:nvGrpSpPr>
      <p:grpSpPr>
        <a:xfrm>
          <a:off x="0" y="0"/>
          <a:ext cx="0" cy="0"/>
          <a:chOff x="0" y="0"/>
          <a:chExt cx="0" cy="0"/>
        </a:xfrm>
      </p:grpSpPr>
      <p:sp>
        <p:nvSpPr>
          <p:cNvPr id="2" name="标题 1"/>
          <p:cNvSpPr>
            <a:spLocks noGrp="true"/>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true"/>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true"/>
          </p:cNvSpPr>
          <p:nvPr>
            <p:ph sz="half" idx="2"/>
          </p:nvPr>
        </p:nvSpPr>
        <p:spPr>
          <a:xfrm>
            <a:off x="839788" y="2505075"/>
            <a:ext cx="5157787" cy="36845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true"/>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true"/>
          </p:cNvSpPr>
          <p:nvPr>
            <p:ph sz="quarter" idx="4"/>
          </p:nvPr>
        </p:nvSpPr>
        <p:spPr>
          <a:xfrm>
            <a:off x="6172200" y="2505075"/>
            <a:ext cx="5183188" cy="36845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true"/>
          </p:cNvSpPr>
          <p:nvPr>
            <p:ph type="dt" sz="half" idx="10"/>
          </p:nvPr>
        </p:nvSpPr>
        <p:spPr/>
        <p:txBody>
          <a:bodyPr/>
          <a:lstStyle/>
          <a:p>
            <a:fld id="{B8062194-047B-423D-AFBD-BC1A8811C5E3}" type="datetimeFigureOut">
              <a:rPr lang="zh-CN" altLang="en-US" smtClean="0"/>
            </a:fld>
            <a:endParaRPr lang="zh-CN" altLang="en-US"/>
          </a:p>
        </p:txBody>
      </p:sp>
      <p:sp>
        <p:nvSpPr>
          <p:cNvPr id="8" name="页脚占位符 7"/>
          <p:cNvSpPr>
            <a:spLocks noGrp="true"/>
          </p:cNvSpPr>
          <p:nvPr>
            <p:ph type="ftr" sz="quarter" idx="11"/>
          </p:nvPr>
        </p:nvSpPr>
        <p:spPr/>
        <p:txBody>
          <a:bodyPr/>
          <a:lstStyle/>
          <a:p>
            <a:endParaRPr lang="zh-CN" altLang="en-US"/>
          </a:p>
        </p:txBody>
      </p:sp>
      <p:sp>
        <p:nvSpPr>
          <p:cNvPr id="9" name="灯片编号占位符 8"/>
          <p:cNvSpPr>
            <a:spLocks noGrp="true"/>
          </p:cNvSpPr>
          <p:nvPr>
            <p:ph type="sldNum" sz="quarter" idx="12"/>
          </p:nvPr>
        </p:nvSpPr>
        <p:spPr/>
        <p:txBody>
          <a:bodyPr/>
          <a:lstStyle/>
          <a:p>
            <a:fld id="{461519E4-E9D2-4706-B5D8-0614EBB5DE75}" type="slidenum">
              <a:rPr lang="zh-CN" altLang="en-US" smtClean="0"/>
            </a:fld>
            <a:endParaRPr lang="zh-CN" altLang="en-US"/>
          </a:p>
        </p:txBody>
      </p:sp>
      <p:sp>
        <p:nvSpPr>
          <p:cNvPr id="11" name="TextBox 10"/>
          <p:cNvSpPr txBox="true"/>
          <p:nvPr userDrawn="true"/>
        </p:nvSpPr>
        <p:spPr>
          <a:xfrm>
            <a:off x="1907704" y="6739570"/>
            <a:ext cx="1224136" cy="118430"/>
          </a:xfrm>
          <a:prstGeom prst="rect">
            <a:avLst/>
          </a:prstGeom>
          <a:noFill/>
        </p:spPr>
        <p:txBody>
          <a:bodyPr wrap="square" rtlCol="0">
            <a:spAutoFit/>
          </a:bodyPr>
          <a:lstStyle/>
          <a:p>
            <a:pPr marL="0" marR="0" lvl="0" indent="0" defTabSz="914400" eaLnBrk="1" fontAlgn="auto" latinLnBrk="0" hangingPunct="1">
              <a:lnSpc>
                <a:spcPct val="2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black"/>
                </a:solidFill>
                <a:effectLst/>
                <a:uLnTx/>
                <a:uFillTx/>
                <a:hlinkClick r:id="rId2"/>
              </a:rPr>
              <a:t>PPT</a:t>
            </a:r>
            <a:r>
              <a:rPr kumimoji="0" lang="zh-CN" altLang="en-US" sz="100" b="0" i="0" u="none" strike="noStrike" kern="0" cap="none" spc="0" normalizeH="0" baseline="0" noProof="0" dirty="0">
                <a:ln>
                  <a:noFill/>
                </a:ln>
                <a:solidFill>
                  <a:prstClr val="black"/>
                </a:solidFill>
                <a:effectLst/>
                <a:uLnTx/>
                <a:uFillTx/>
                <a:hlinkClick r:id="rId2"/>
              </a:rPr>
              <a:t>下载</a:t>
            </a:r>
            <a:r>
              <a:rPr kumimoji="0" lang="zh-CN" altLang="en-US" sz="100" b="0" i="0" u="none" strike="noStrike" kern="0" cap="none" spc="0" normalizeH="0" baseline="0" noProof="0" dirty="0">
                <a:ln>
                  <a:noFill/>
                </a:ln>
                <a:solidFill>
                  <a:prstClr val="black"/>
                </a:solidFill>
                <a:effectLst/>
                <a:uLnTx/>
                <a:uFillTx/>
              </a:rPr>
              <a:t> </a:t>
            </a:r>
            <a:r>
              <a:rPr kumimoji="0" lang="en-US" altLang="zh-CN" sz="100" b="0" i="0" u="none" strike="noStrike" kern="0" cap="none" spc="0" normalizeH="0" baseline="0" noProof="0" dirty="0">
                <a:ln>
                  <a:noFill/>
                </a:ln>
                <a:solidFill>
                  <a:prstClr val="black"/>
                </a:solidFill>
                <a:effectLst/>
                <a:uLnTx/>
                <a:uFillTx/>
              </a:rPr>
              <a:t>http://www.1ppt.com/xiazai/</a:t>
            </a:r>
            <a:endParaRPr kumimoji="0" lang="en-US" altLang="zh-CN" sz="100" b="0" i="0" u="none" strike="noStrike" kern="0" cap="none" spc="0" normalizeH="0" baseline="0" noProof="0" dirty="0">
              <a:ln>
                <a:noFill/>
              </a:ln>
              <a:solidFill>
                <a:prstClr val="black"/>
              </a:solidFill>
              <a:effectLst/>
              <a:uLnTx/>
              <a:uFillTx/>
            </a:endParaRPr>
          </a:p>
        </p:txBody>
      </p:sp>
    </p:spTree>
  </p:cSld>
  <p:clrMapOvr>
    <a:masterClrMapping/>
  </p:clrMapOvr>
  <p:transition spd="slow"/>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true"/>
          </p:cNvSpPr>
          <p:nvPr>
            <p:ph type="title"/>
          </p:nvPr>
        </p:nvSpPr>
        <p:spPr/>
        <p:txBody>
          <a:bodyPr/>
          <a:lstStyle/>
          <a:p>
            <a:r>
              <a:rPr lang="zh-CN" altLang="en-US"/>
              <a:t>单击此处编辑母版标题样式</a:t>
            </a:r>
            <a:endParaRPr lang="zh-CN" altLang="en-US"/>
          </a:p>
        </p:txBody>
      </p:sp>
      <p:sp>
        <p:nvSpPr>
          <p:cNvPr id="3" name="日期占位符 2"/>
          <p:cNvSpPr>
            <a:spLocks noGrp="true"/>
          </p:cNvSpPr>
          <p:nvPr>
            <p:ph type="dt" sz="half" idx="10"/>
          </p:nvPr>
        </p:nvSpPr>
        <p:spPr/>
        <p:txBody>
          <a:bodyPr/>
          <a:lstStyle/>
          <a:p>
            <a:fld id="{B8062194-047B-423D-AFBD-BC1A8811C5E3}" type="datetimeFigureOut">
              <a:rPr lang="zh-CN" altLang="en-US" smtClean="0"/>
            </a:fld>
            <a:endParaRPr lang="zh-CN" altLang="en-US"/>
          </a:p>
        </p:txBody>
      </p:sp>
      <p:sp>
        <p:nvSpPr>
          <p:cNvPr id="4" name="页脚占位符 3"/>
          <p:cNvSpPr>
            <a:spLocks noGrp="true"/>
          </p:cNvSpPr>
          <p:nvPr>
            <p:ph type="ftr" sz="quarter" idx="11"/>
          </p:nvPr>
        </p:nvSpPr>
        <p:spPr/>
        <p:txBody>
          <a:bodyPr/>
          <a:lstStyle/>
          <a:p>
            <a:endParaRPr lang="zh-CN" altLang="en-US"/>
          </a:p>
        </p:txBody>
      </p:sp>
      <p:sp>
        <p:nvSpPr>
          <p:cNvPr id="5" name="灯片编号占位符 4"/>
          <p:cNvSpPr>
            <a:spLocks noGrp="true"/>
          </p:cNvSpPr>
          <p:nvPr>
            <p:ph type="sldNum" sz="quarter" idx="12"/>
          </p:nvPr>
        </p:nvSpPr>
        <p:spPr/>
        <p:txBody>
          <a:bodyPr/>
          <a:lstStyle/>
          <a:p>
            <a:fld id="{461519E4-E9D2-4706-B5D8-0614EBB5DE75}" type="slidenum">
              <a:rPr lang="zh-CN" altLang="en-US" smtClean="0"/>
            </a:fld>
            <a:endParaRPr lang="zh-CN" altLang="en-US"/>
          </a:p>
        </p:txBody>
      </p:sp>
    </p:spTree>
  </p:cSld>
  <p:clrMapOvr>
    <a:masterClrMapping/>
  </p:clrMapOvr>
  <p:transition spd="slow"/>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cSld>
  <p:clrMapOvr>
    <a:masterClrMapping/>
  </p:clrMapOvr>
  <p:transition spd="slow"/>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true"/>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内容占位符 2"/>
          <p:cNvSpPr>
            <a:spLocks noGrp="true"/>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true"/>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endParaRPr lang="zh-CN" altLang="en-US"/>
          </a:p>
        </p:txBody>
      </p:sp>
      <p:sp>
        <p:nvSpPr>
          <p:cNvPr id="5" name="日期占位符 4"/>
          <p:cNvSpPr>
            <a:spLocks noGrp="true"/>
          </p:cNvSpPr>
          <p:nvPr>
            <p:ph type="dt" sz="half" idx="10"/>
          </p:nvPr>
        </p:nvSpPr>
        <p:spPr/>
        <p:txBody>
          <a:bodyPr/>
          <a:lstStyle/>
          <a:p>
            <a:fld id="{B8062194-047B-423D-AFBD-BC1A8811C5E3}" type="datetimeFigureOut">
              <a:rPr lang="zh-CN" altLang="en-US" smtClean="0"/>
            </a:fld>
            <a:endParaRPr lang="zh-CN" altLang="en-US"/>
          </a:p>
        </p:txBody>
      </p:sp>
      <p:sp>
        <p:nvSpPr>
          <p:cNvPr id="6" name="页脚占位符 5"/>
          <p:cNvSpPr>
            <a:spLocks noGrp="true"/>
          </p:cNvSpPr>
          <p:nvPr>
            <p:ph type="ftr" sz="quarter" idx="11"/>
          </p:nvPr>
        </p:nvSpPr>
        <p:spPr/>
        <p:txBody>
          <a:bodyPr/>
          <a:lstStyle/>
          <a:p>
            <a:endParaRPr lang="zh-CN" altLang="en-US"/>
          </a:p>
        </p:txBody>
      </p:sp>
      <p:sp>
        <p:nvSpPr>
          <p:cNvPr id="7" name="灯片编号占位符 6"/>
          <p:cNvSpPr>
            <a:spLocks noGrp="true"/>
          </p:cNvSpPr>
          <p:nvPr>
            <p:ph type="sldNum" sz="quarter" idx="12"/>
          </p:nvPr>
        </p:nvSpPr>
        <p:spPr/>
        <p:txBody>
          <a:bodyPr/>
          <a:lstStyle/>
          <a:p>
            <a:fld id="{461519E4-E9D2-4706-B5D8-0614EBB5DE75}" type="slidenum">
              <a:rPr lang="zh-CN" altLang="en-US" smtClean="0"/>
            </a:fld>
            <a:endParaRPr lang="zh-CN" altLang="en-US"/>
          </a:p>
        </p:txBody>
      </p:sp>
    </p:spTree>
  </p:cSld>
  <p:clrMapOvr>
    <a:masterClrMapping/>
  </p:clrMapOvr>
  <p:transition spd="slow"/>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5" Type="http://schemas.openxmlformats.org/officeDocument/2006/relationships/theme" Target="../theme/theme1.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4" Type="http://schemas.openxmlformats.org/officeDocument/2006/relationships/theme" Target="../theme/theme2.xml"/><Relationship Id="rId3" Type="http://schemas.openxmlformats.org/officeDocument/2006/relationships/slideLayout" Target="../slideLayouts/slideLayout17.xml"/><Relationship Id="rId2" Type="http://schemas.openxmlformats.org/officeDocument/2006/relationships/slideLayout" Target="../slideLayouts/slideLayout16.xml"/><Relationship Id="rId1" Type="http://schemas.openxmlformats.org/officeDocument/2006/relationships/slideLayout" Target="../slideLayouts/slideLayout1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true"/>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true"/>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true"/>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8062194-047B-423D-AFBD-BC1A8811C5E3}" type="datetimeFigureOut">
              <a:rPr lang="zh-CN" altLang="en-US" smtClean="0"/>
            </a:fld>
            <a:endParaRPr lang="zh-CN" altLang="en-US"/>
          </a:p>
        </p:txBody>
      </p:sp>
      <p:sp>
        <p:nvSpPr>
          <p:cNvPr id="5" name="页脚占位符 4"/>
          <p:cNvSpPr>
            <a:spLocks noGrp="true"/>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true"/>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61519E4-E9D2-4706-B5D8-0614EBB5DE75}"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Lst>
  <p:transition spd="slow"/>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8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8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8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8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8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8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8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8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8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64" r:id="rId1"/>
    <p:sldLayoutId id="2147483665" r:id="rId2"/>
    <p:sldLayoutId id="2147483666" r:id="rId3"/>
  </p:sldLayoutIdLst>
  <p:transition spd="slow"/>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8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8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8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8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8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8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8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8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8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jpeg"/></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00.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01.xml.rels><?xml version="1.0" encoding="UTF-8" standalone="yes"?>
<Relationships xmlns="http://schemas.openxmlformats.org/package/2006/relationships"><Relationship Id="rId5" Type="http://schemas.openxmlformats.org/officeDocument/2006/relationships/slideLayout" Target="../slideLayouts/slideLayout14.xml"/><Relationship Id="rId4" Type="http://schemas.openxmlformats.org/officeDocument/2006/relationships/image" Target="../media/image45.png"/><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image" Target="../media/image2.png"/></Relationships>
</file>

<file path=ppt/slides/_rels/slide102.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03.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0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05.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46.png"/><Relationship Id="rId1" Type="http://schemas.openxmlformats.org/officeDocument/2006/relationships/image" Target="../media/image2.png"/></Relationships>
</file>

<file path=ppt/slides/_rels/slide10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07.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08.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09.xml.rels><?xml version="1.0" encoding="UTF-8" standalone="yes"?>
<Relationships xmlns="http://schemas.openxmlformats.org/package/2006/relationships"><Relationship Id="rId5" Type="http://schemas.openxmlformats.org/officeDocument/2006/relationships/slideLayout" Target="../slideLayouts/slideLayout14.xml"/><Relationship Id="rId4" Type="http://schemas.openxmlformats.org/officeDocument/2006/relationships/image" Target="../media/image49.png"/><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image" Target="../media/image2.png"/></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10.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11.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12.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13.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50.png"/><Relationship Id="rId1" Type="http://schemas.openxmlformats.org/officeDocument/2006/relationships/image" Target="../media/image2.png"/></Relationships>
</file>

<file path=ppt/slides/_rels/slide11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15.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18.xml.rels><?xml version="1.0" encoding="UTF-8" standalone="yes"?>
<Relationships xmlns="http://schemas.openxmlformats.org/package/2006/relationships"><Relationship Id="rId4" Type="http://schemas.openxmlformats.org/officeDocument/2006/relationships/slideLayout" Target="../slideLayouts/slideLayout14.xml"/><Relationship Id="rId3" Type="http://schemas.openxmlformats.org/officeDocument/2006/relationships/image" Target="../media/image51.png"/><Relationship Id="rId2" Type="http://schemas.openxmlformats.org/officeDocument/2006/relationships/tags" Target="../tags/tag63.xml"/><Relationship Id="rId1" Type="http://schemas.openxmlformats.org/officeDocument/2006/relationships/image" Target="../media/image2.png"/></Relationships>
</file>

<file path=ppt/slides/_rels/slide119.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2.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image" Target="../media/image2.png"/></Relationships>
</file>

<file path=ppt/slides/_rels/slide120.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21.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22.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23.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52.png"/><Relationship Id="rId1" Type="http://schemas.openxmlformats.org/officeDocument/2006/relationships/image" Target="../media/image2.png"/></Relationships>
</file>

<file path=ppt/slides/_rels/slide12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25.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2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27.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28.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53.png"/><Relationship Id="rId1" Type="http://schemas.openxmlformats.org/officeDocument/2006/relationships/image" Target="../media/image2.png"/></Relationships>
</file>

<file path=ppt/slides/_rels/slide129.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3.jpeg"/></Relationships>
</file>

<file path=ppt/slides/_rels/slide130.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31.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54.png"/><Relationship Id="rId1" Type="http://schemas.openxmlformats.org/officeDocument/2006/relationships/image" Target="../media/image2.png"/></Relationships>
</file>

<file path=ppt/slides/_rels/slide132.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33.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3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3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3.jpeg"/></Relationships>
</file>

<file path=ppt/slides/_rels/slide13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37.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38.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39.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4.xml.rels><?xml version="1.0" encoding="UTF-8" standalone="yes"?>
<Relationships xmlns="http://schemas.openxmlformats.org/package/2006/relationships"><Relationship Id="rId9" Type="http://schemas.openxmlformats.org/officeDocument/2006/relationships/tags" Target="../tags/tag9.xml"/><Relationship Id="rId8" Type="http://schemas.openxmlformats.org/officeDocument/2006/relationships/tags" Target="../tags/tag8.xml"/><Relationship Id="rId7" Type="http://schemas.openxmlformats.org/officeDocument/2006/relationships/tags" Target="../tags/tag7.xml"/><Relationship Id="rId6" Type="http://schemas.openxmlformats.org/officeDocument/2006/relationships/tags" Target="../tags/tag6.xml"/><Relationship Id="rId5" Type="http://schemas.openxmlformats.org/officeDocument/2006/relationships/tags" Target="../tags/tag5.xml"/><Relationship Id="rId4" Type="http://schemas.openxmlformats.org/officeDocument/2006/relationships/tags" Target="../tags/tag4.xml"/><Relationship Id="rId3" Type="http://schemas.openxmlformats.org/officeDocument/2006/relationships/tags" Target="../tags/tag3.xml"/><Relationship Id="rId2" Type="http://schemas.openxmlformats.org/officeDocument/2006/relationships/tags" Target="../tags/tag2.xml"/><Relationship Id="rId14" Type="http://schemas.openxmlformats.org/officeDocument/2006/relationships/slideLayout" Target="../slideLayouts/slideLayout14.xml"/><Relationship Id="rId13" Type="http://schemas.openxmlformats.org/officeDocument/2006/relationships/image" Target="../media/image2.png"/><Relationship Id="rId12" Type="http://schemas.openxmlformats.org/officeDocument/2006/relationships/tags" Target="../tags/tag12.xml"/><Relationship Id="rId11" Type="http://schemas.openxmlformats.org/officeDocument/2006/relationships/tags" Target="../tags/tag11.xml"/><Relationship Id="rId10" Type="http://schemas.openxmlformats.org/officeDocument/2006/relationships/tags" Target="../tags/tag10.xml"/><Relationship Id="rId1" Type="http://schemas.openxmlformats.org/officeDocument/2006/relationships/tags" Target="../tags/tag1.xml"/></Relationships>
</file>

<file path=ppt/slides/_rels/slide140.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41.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42.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43.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44.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55.png"/><Relationship Id="rId1" Type="http://schemas.openxmlformats.org/officeDocument/2006/relationships/image" Target="../media/image2.png"/></Relationships>
</file>

<file path=ppt/slides/_rels/slide145.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56.png"/><Relationship Id="rId1" Type="http://schemas.openxmlformats.org/officeDocument/2006/relationships/image" Target="../media/image2.png"/></Relationships>
</file>

<file path=ppt/slides/_rels/slide146.xml.rels><?xml version="1.0" encoding="UTF-8" standalone="yes"?>
<Relationships xmlns="http://schemas.openxmlformats.org/package/2006/relationships"><Relationship Id="rId4" Type="http://schemas.openxmlformats.org/officeDocument/2006/relationships/slideLayout" Target="../slideLayouts/slideLayout14.xml"/><Relationship Id="rId3" Type="http://schemas.openxmlformats.org/officeDocument/2006/relationships/image" Target="../media/image58.png"/><Relationship Id="rId2" Type="http://schemas.openxmlformats.org/officeDocument/2006/relationships/image" Target="../media/image57.png"/><Relationship Id="rId1" Type="http://schemas.openxmlformats.org/officeDocument/2006/relationships/image" Target="../media/image2.png"/></Relationships>
</file>

<file path=ppt/slides/_rels/slide147.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59.png"/><Relationship Id="rId1" Type="http://schemas.openxmlformats.org/officeDocument/2006/relationships/image" Target="../media/image2.png"/></Relationships>
</file>

<file path=ppt/slides/_rels/slide148.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49.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60.png"/><Relationship Id="rId1" Type="http://schemas.openxmlformats.org/officeDocument/2006/relationships/image" Target="../media/image2.png"/></Relationships>
</file>

<file path=ppt/slides/_rels/slide15.xml.rels><?xml version="1.0" encoding="UTF-8" standalone="yes"?>
<Relationships xmlns="http://schemas.openxmlformats.org/package/2006/relationships"><Relationship Id="rId9" Type="http://schemas.openxmlformats.org/officeDocument/2006/relationships/tags" Target="../tags/tag21.xml"/><Relationship Id="rId8" Type="http://schemas.openxmlformats.org/officeDocument/2006/relationships/tags" Target="../tags/tag20.xml"/><Relationship Id="rId7" Type="http://schemas.openxmlformats.org/officeDocument/2006/relationships/tags" Target="../tags/tag19.xml"/><Relationship Id="rId6" Type="http://schemas.openxmlformats.org/officeDocument/2006/relationships/tags" Target="../tags/tag18.xml"/><Relationship Id="rId5" Type="http://schemas.openxmlformats.org/officeDocument/2006/relationships/tags" Target="../tags/tag17.xml"/><Relationship Id="rId4" Type="http://schemas.openxmlformats.org/officeDocument/2006/relationships/tags" Target="../tags/tag16.xml"/><Relationship Id="rId3" Type="http://schemas.openxmlformats.org/officeDocument/2006/relationships/tags" Target="../tags/tag15.xml"/><Relationship Id="rId2" Type="http://schemas.openxmlformats.org/officeDocument/2006/relationships/tags" Target="../tags/tag14.xml"/><Relationship Id="rId18" Type="http://schemas.openxmlformats.org/officeDocument/2006/relationships/slideLayout" Target="../slideLayouts/slideLayout14.xml"/><Relationship Id="rId17" Type="http://schemas.openxmlformats.org/officeDocument/2006/relationships/image" Target="../media/image2.png"/><Relationship Id="rId16" Type="http://schemas.openxmlformats.org/officeDocument/2006/relationships/tags" Target="../tags/tag28.xml"/><Relationship Id="rId15" Type="http://schemas.openxmlformats.org/officeDocument/2006/relationships/tags" Target="../tags/tag27.xml"/><Relationship Id="rId14" Type="http://schemas.openxmlformats.org/officeDocument/2006/relationships/tags" Target="../tags/tag26.xml"/><Relationship Id="rId13" Type="http://schemas.openxmlformats.org/officeDocument/2006/relationships/tags" Target="../tags/tag25.xml"/><Relationship Id="rId12" Type="http://schemas.openxmlformats.org/officeDocument/2006/relationships/tags" Target="../tags/tag24.xml"/><Relationship Id="rId11" Type="http://schemas.openxmlformats.org/officeDocument/2006/relationships/tags" Target="../tags/tag23.xml"/><Relationship Id="rId10" Type="http://schemas.openxmlformats.org/officeDocument/2006/relationships/tags" Target="../tags/tag22.xml"/><Relationship Id="rId1" Type="http://schemas.openxmlformats.org/officeDocument/2006/relationships/tags" Target="../tags/tag13.xml"/></Relationships>
</file>

<file path=ppt/slides/_rels/slide150.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61.png"/><Relationship Id="rId1" Type="http://schemas.openxmlformats.org/officeDocument/2006/relationships/image" Target="../media/image2.png"/></Relationships>
</file>

<file path=ppt/slides/_rels/slide151.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62.png"/><Relationship Id="rId1" Type="http://schemas.openxmlformats.org/officeDocument/2006/relationships/image" Target="../media/image2.png"/></Relationships>
</file>

<file path=ppt/slides/_rels/slide152.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63.png"/><Relationship Id="rId1" Type="http://schemas.openxmlformats.org/officeDocument/2006/relationships/image" Target="../media/image2.png"/></Relationships>
</file>

<file path=ppt/slides/_rels/slide153.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5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55.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5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57.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58.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59.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6.xml.rels><?xml version="1.0" encoding="UTF-8" standalone="yes"?>
<Relationships xmlns="http://schemas.openxmlformats.org/package/2006/relationships"><Relationship Id="rId9" Type="http://schemas.openxmlformats.org/officeDocument/2006/relationships/tags" Target="../tags/tag37.xml"/><Relationship Id="rId8" Type="http://schemas.openxmlformats.org/officeDocument/2006/relationships/tags" Target="../tags/tag36.xml"/><Relationship Id="rId7" Type="http://schemas.openxmlformats.org/officeDocument/2006/relationships/tags" Target="../tags/tag35.xml"/><Relationship Id="rId6" Type="http://schemas.openxmlformats.org/officeDocument/2006/relationships/tags" Target="../tags/tag34.xml"/><Relationship Id="rId5" Type="http://schemas.openxmlformats.org/officeDocument/2006/relationships/tags" Target="../tags/tag33.xml"/><Relationship Id="rId4" Type="http://schemas.openxmlformats.org/officeDocument/2006/relationships/tags" Target="../tags/tag32.xml"/><Relationship Id="rId3" Type="http://schemas.openxmlformats.org/officeDocument/2006/relationships/tags" Target="../tags/tag31.xml"/><Relationship Id="rId23" Type="http://schemas.openxmlformats.org/officeDocument/2006/relationships/slideLayout" Target="../slideLayouts/slideLayout14.xml"/><Relationship Id="rId22" Type="http://schemas.openxmlformats.org/officeDocument/2006/relationships/image" Target="../media/image2.png"/><Relationship Id="rId21" Type="http://schemas.openxmlformats.org/officeDocument/2006/relationships/tags" Target="../tags/tag49.xml"/><Relationship Id="rId20" Type="http://schemas.openxmlformats.org/officeDocument/2006/relationships/tags" Target="../tags/tag48.xml"/><Relationship Id="rId2" Type="http://schemas.openxmlformats.org/officeDocument/2006/relationships/tags" Target="../tags/tag30.xml"/><Relationship Id="rId19" Type="http://schemas.openxmlformats.org/officeDocument/2006/relationships/tags" Target="../tags/tag47.xml"/><Relationship Id="rId18" Type="http://schemas.openxmlformats.org/officeDocument/2006/relationships/tags" Target="../tags/tag46.xml"/><Relationship Id="rId17" Type="http://schemas.openxmlformats.org/officeDocument/2006/relationships/tags" Target="../tags/tag45.xml"/><Relationship Id="rId16" Type="http://schemas.openxmlformats.org/officeDocument/2006/relationships/tags" Target="../tags/tag44.xml"/><Relationship Id="rId15" Type="http://schemas.openxmlformats.org/officeDocument/2006/relationships/tags" Target="../tags/tag43.xml"/><Relationship Id="rId14" Type="http://schemas.openxmlformats.org/officeDocument/2006/relationships/tags" Target="../tags/tag42.xml"/><Relationship Id="rId13" Type="http://schemas.openxmlformats.org/officeDocument/2006/relationships/tags" Target="../tags/tag41.xml"/><Relationship Id="rId12" Type="http://schemas.openxmlformats.org/officeDocument/2006/relationships/tags" Target="../tags/tag40.xml"/><Relationship Id="rId11" Type="http://schemas.openxmlformats.org/officeDocument/2006/relationships/tags" Target="../tags/tag39.xml"/><Relationship Id="rId10" Type="http://schemas.openxmlformats.org/officeDocument/2006/relationships/tags" Target="../tags/tag38.xml"/><Relationship Id="rId1" Type="http://schemas.openxmlformats.org/officeDocument/2006/relationships/tags" Target="../tags/tag29.xml"/></Relationships>
</file>

<file path=ppt/slides/_rels/slide160.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61.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62.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63.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6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65.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6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67.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68.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69.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3.jpeg"/></Relationships>
</file>

<file path=ppt/slides/_rels/slide170.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71.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72.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73.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7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75.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7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77.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64.png"/><Relationship Id="rId1" Type="http://schemas.openxmlformats.org/officeDocument/2006/relationships/image" Target="../media/image2.png"/></Relationships>
</file>

<file path=ppt/slides/_rels/slide178.xml.rels><?xml version="1.0" encoding="UTF-8" standalone="yes"?>
<Relationships xmlns="http://schemas.openxmlformats.org/package/2006/relationships"><Relationship Id="rId4" Type="http://schemas.openxmlformats.org/officeDocument/2006/relationships/slideLayout" Target="../slideLayouts/slideLayout14.xml"/><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image" Target="../media/image2.png"/></Relationships>
</file>

<file path=ppt/slides/_rels/slide179.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8.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80.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81.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82.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67.png"/><Relationship Id="rId1" Type="http://schemas.openxmlformats.org/officeDocument/2006/relationships/image" Target="../media/image2.png"/></Relationships>
</file>

<file path=ppt/slides/_rels/slide183.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84.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68.png"/><Relationship Id="rId1" Type="http://schemas.openxmlformats.org/officeDocument/2006/relationships/image" Target="../media/image2.png"/></Relationships>
</file>

<file path=ppt/slides/_rels/slide185.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69.png"/><Relationship Id="rId1" Type="http://schemas.openxmlformats.org/officeDocument/2006/relationships/image" Target="../media/image2.png"/></Relationships>
</file>

<file path=ppt/slides/_rels/slide186.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70.png"/><Relationship Id="rId1" Type="http://schemas.openxmlformats.org/officeDocument/2006/relationships/image" Target="../media/image2.png"/></Relationships>
</file>

<file path=ppt/slides/_rels/slide187.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88.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89.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9.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90.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91.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92.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93.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9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95.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9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97.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98.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199.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20.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200.xml.rels><?xml version="1.0" encoding="UTF-8" standalone="yes"?>
<Relationships xmlns="http://schemas.openxmlformats.org/package/2006/relationships"><Relationship Id="rId9" Type="http://schemas.openxmlformats.org/officeDocument/2006/relationships/image" Target="../media/image71.png"/><Relationship Id="rId8" Type="http://schemas.openxmlformats.org/officeDocument/2006/relationships/tags" Target="../tags/tag70.xml"/><Relationship Id="rId7" Type="http://schemas.openxmlformats.org/officeDocument/2006/relationships/tags" Target="../tags/tag69.xml"/><Relationship Id="rId6" Type="http://schemas.openxmlformats.org/officeDocument/2006/relationships/tags" Target="../tags/tag68.xml"/><Relationship Id="rId5" Type="http://schemas.openxmlformats.org/officeDocument/2006/relationships/tags" Target="../tags/tag67.xml"/><Relationship Id="rId4" Type="http://schemas.openxmlformats.org/officeDocument/2006/relationships/tags" Target="../tags/tag66.xml"/><Relationship Id="rId3" Type="http://schemas.openxmlformats.org/officeDocument/2006/relationships/tags" Target="../tags/tag65.xml"/><Relationship Id="rId2" Type="http://schemas.openxmlformats.org/officeDocument/2006/relationships/tags" Target="../tags/tag64.xml"/><Relationship Id="rId17" Type="http://schemas.openxmlformats.org/officeDocument/2006/relationships/slideLayout" Target="../slideLayouts/slideLayout14.xml"/><Relationship Id="rId16" Type="http://schemas.openxmlformats.org/officeDocument/2006/relationships/tags" Target="../tags/tag74.xml"/><Relationship Id="rId15" Type="http://schemas.openxmlformats.org/officeDocument/2006/relationships/tags" Target="../tags/tag73.xml"/><Relationship Id="rId14" Type="http://schemas.openxmlformats.org/officeDocument/2006/relationships/image" Target="../media/image4.svg"/><Relationship Id="rId13" Type="http://schemas.openxmlformats.org/officeDocument/2006/relationships/image" Target="../media/image72.png"/><Relationship Id="rId12" Type="http://schemas.openxmlformats.org/officeDocument/2006/relationships/tags" Target="../tags/tag72.xml"/><Relationship Id="rId11" Type="http://schemas.openxmlformats.org/officeDocument/2006/relationships/tags" Target="../tags/tag71.xml"/><Relationship Id="rId10" Type="http://schemas.openxmlformats.org/officeDocument/2006/relationships/image" Target="../media/image3.svg"/><Relationship Id="rId1" Type="http://schemas.openxmlformats.org/officeDocument/2006/relationships/image" Target="../media/image2.png"/></Relationships>
</file>

<file path=ppt/slides/_rels/slide201.xml.rels><?xml version="1.0" encoding="UTF-8" standalone="yes"?>
<Relationships xmlns="http://schemas.openxmlformats.org/package/2006/relationships"><Relationship Id="rId3" Type="http://schemas.openxmlformats.org/officeDocument/2006/relationships/slideLayout" Target="../slideLayouts/slideLayout17.xml"/><Relationship Id="rId2" Type="http://schemas.openxmlformats.org/officeDocument/2006/relationships/image" Target="../media/image2.png"/><Relationship Id="rId1" Type="http://schemas.openxmlformats.org/officeDocument/2006/relationships/hyperlink" Target="http://gks.mof.gov.cn/" TargetMode="External"/></Relationships>
</file>

<file path=ppt/slides/_rels/slide21.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22.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3.jpeg"/></Relationships>
</file>

<file path=ppt/slides/_rels/slide24.xml.rels><?xml version="1.0" encoding="UTF-8" standalone="yes"?>
<Relationships xmlns="http://schemas.openxmlformats.org/package/2006/relationships"><Relationship Id="rId9" Type="http://schemas.openxmlformats.org/officeDocument/2006/relationships/tags" Target="../tags/tag58.xml"/><Relationship Id="rId8" Type="http://schemas.openxmlformats.org/officeDocument/2006/relationships/tags" Target="../tags/tag57.xml"/><Relationship Id="rId7" Type="http://schemas.openxmlformats.org/officeDocument/2006/relationships/tags" Target="../tags/tag56.xml"/><Relationship Id="rId6" Type="http://schemas.openxmlformats.org/officeDocument/2006/relationships/tags" Target="../tags/tag55.xml"/><Relationship Id="rId5" Type="http://schemas.openxmlformats.org/officeDocument/2006/relationships/tags" Target="../tags/tag54.xml"/><Relationship Id="rId4" Type="http://schemas.openxmlformats.org/officeDocument/2006/relationships/tags" Target="../tags/tag53.xml"/><Relationship Id="rId3" Type="http://schemas.openxmlformats.org/officeDocument/2006/relationships/tags" Target="../tags/tag52.xml"/><Relationship Id="rId2" Type="http://schemas.openxmlformats.org/officeDocument/2006/relationships/tags" Target="../tags/tag51.xml"/><Relationship Id="rId17" Type="http://schemas.openxmlformats.org/officeDocument/2006/relationships/slideLayout" Target="../slideLayouts/slideLayout14.xml"/><Relationship Id="rId16" Type="http://schemas.openxmlformats.org/officeDocument/2006/relationships/image" Target="../media/image2.png"/><Relationship Id="rId15" Type="http://schemas.openxmlformats.org/officeDocument/2006/relationships/image" Target="../media/image2.svg"/><Relationship Id="rId14" Type="http://schemas.openxmlformats.org/officeDocument/2006/relationships/image" Target="../media/image5.png"/><Relationship Id="rId13" Type="http://schemas.openxmlformats.org/officeDocument/2006/relationships/tags" Target="../tags/tag60.xml"/><Relationship Id="rId12" Type="http://schemas.openxmlformats.org/officeDocument/2006/relationships/image" Target="../media/image1.svg"/><Relationship Id="rId11" Type="http://schemas.openxmlformats.org/officeDocument/2006/relationships/image" Target="../media/image4.png"/><Relationship Id="rId10" Type="http://schemas.openxmlformats.org/officeDocument/2006/relationships/tags" Target="../tags/tag59.xml"/><Relationship Id="rId1" Type="http://schemas.openxmlformats.org/officeDocument/2006/relationships/tags" Target="../tags/tag50.xml"/></Relationships>
</file>

<file path=ppt/slides/_rels/slide25.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26.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2.png"/><Relationship Id="rId1" Type="http://schemas.openxmlformats.org/officeDocument/2006/relationships/image" Target="../media/image6.png"/></Relationships>
</file>

<file path=ppt/slides/_rels/slide27.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28.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29.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30.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tags" Target="../tags/tag61.xml"/><Relationship Id="rId1" Type="http://schemas.openxmlformats.org/officeDocument/2006/relationships/image" Target="../media/image2.png"/></Relationships>
</file>

<file path=ppt/slides/_rels/slide32.xml.rels><?xml version="1.0" encoding="UTF-8" standalone="yes"?>
<Relationships xmlns="http://schemas.openxmlformats.org/package/2006/relationships"><Relationship Id="rId4" Type="http://schemas.openxmlformats.org/officeDocument/2006/relationships/slideLayout" Target="../slideLayouts/slideLayout14.xml"/><Relationship Id="rId3" Type="http://schemas.openxmlformats.org/officeDocument/2006/relationships/tags" Target="../tags/tag62.xml"/><Relationship Id="rId2" Type="http://schemas.openxmlformats.org/officeDocument/2006/relationships/image" Target="../media/image7.png"/><Relationship Id="rId1" Type="http://schemas.openxmlformats.org/officeDocument/2006/relationships/image" Target="../media/image2.png"/></Relationships>
</file>

<file path=ppt/slides/_rels/slide33.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8.png"/><Relationship Id="rId1" Type="http://schemas.openxmlformats.org/officeDocument/2006/relationships/image" Target="../media/image2.png"/></Relationships>
</file>

<file path=ppt/slides/_rels/slide3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35.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3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37.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9.png"/><Relationship Id="rId1" Type="http://schemas.openxmlformats.org/officeDocument/2006/relationships/image" Target="../media/image2.png"/></Relationships>
</file>

<file path=ppt/slides/_rels/slide38.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39.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10.png"/><Relationship Id="rId1" Type="http://schemas.openxmlformats.org/officeDocument/2006/relationships/image" Target="../media/image2.png"/></Relationships>
</file>

<file path=ppt/slides/_rels/slide41.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42.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43.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11.png"/><Relationship Id="rId1" Type="http://schemas.openxmlformats.org/officeDocument/2006/relationships/image" Target="../media/image2.png"/></Relationships>
</file>

<file path=ppt/slides/_rels/slide45.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4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47.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48.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12.png"/><Relationship Id="rId1" Type="http://schemas.openxmlformats.org/officeDocument/2006/relationships/image" Target="../media/image2.png"/></Relationships>
</file>

<file path=ppt/slides/_rels/slide49.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50.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51.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52.xml.rels><?xml version="1.0" encoding="UTF-8" standalone="yes"?>
<Relationships xmlns="http://schemas.openxmlformats.org/package/2006/relationships"><Relationship Id="rId5" Type="http://schemas.openxmlformats.org/officeDocument/2006/relationships/slideLayout" Target="../slideLayouts/slideLayout14.xml"/><Relationship Id="rId4" Type="http://schemas.openxmlformats.org/officeDocument/2006/relationships/image" Target="../media/image15.png"/><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image" Target="../media/image2.png"/></Relationships>
</file>

<file path=ppt/slides/_rels/slide53.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5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55.xml.rels><?xml version="1.0" encoding="UTF-8" standalone="yes"?>
<Relationships xmlns="http://schemas.openxmlformats.org/package/2006/relationships"><Relationship Id="rId5" Type="http://schemas.openxmlformats.org/officeDocument/2006/relationships/slideLayout" Target="../slideLayouts/slideLayout14.xml"/><Relationship Id="rId4" Type="http://schemas.openxmlformats.org/officeDocument/2006/relationships/image" Target="../media/image18.png"/><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image" Target="../media/image2.png"/></Relationships>
</file>

<file path=ppt/slides/_rels/slide5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57.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58.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59.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60.xml.rels><?xml version="1.0" encoding="UTF-8" standalone="yes"?>
<Relationships xmlns="http://schemas.openxmlformats.org/package/2006/relationships"><Relationship Id="rId5" Type="http://schemas.openxmlformats.org/officeDocument/2006/relationships/slideLayout" Target="../slideLayouts/slideLayout14.xml"/><Relationship Id="rId4" Type="http://schemas.openxmlformats.org/officeDocument/2006/relationships/image" Target="../media/image21.png"/><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image" Target="../media/image2.png"/></Relationships>
</file>

<file path=ppt/slides/_rels/slide61.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63.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65.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66.xml.rels><?xml version="1.0" encoding="UTF-8" standalone="yes"?>
<Relationships xmlns="http://schemas.openxmlformats.org/package/2006/relationships"><Relationship Id="rId5" Type="http://schemas.openxmlformats.org/officeDocument/2006/relationships/slideLayout" Target="../slideLayouts/slideLayout14.xml"/><Relationship Id="rId4" Type="http://schemas.openxmlformats.org/officeDocument/2006/relationships/image" Target="../media/image24.png"/><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image" Target="../media/image2.png"/></Relationships>
</file>

<file path=ppt/slides/_rels/slide67.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68.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70.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25.png"/><Relationship Id="rId1" Type="http://schemas.openxmlformats.org/officeDocument/2006/relationships/image" Target="../media/image2.png"/></Relationships>
</file>

<file path=ppt/slides/_rels/slide71.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72.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73.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74.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26.png"/><Relationship Id="rId1" Type="http://schemas.openxmlformats.org/officeDocument/2006/relationships/image" Target="../media/image2.png"/></Relationships>
</file>

<file path=ppt/slides/_rels/slide75.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7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77.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78.xml.rels><?xml version="1.0" encoding="UTF-8" standalone="yes"?>
<Relationships xmlns="http://schemas.openxmlformats.org/package/2006/relationships"><Relationship Id="rId5" Type="http://schemas.openxmlformats.org/officeDocument/2006/relationships/slideLayout" Target="../slideLayouts/slideLayout14.xml"/><Relationship Id="rId4" Type="http://schemas.openxmlformats.org/officeDocument/2006/relationships/image" Target="../media/image29.png"/><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image" Target="../media/image2.png"/></Relationships>
</file>

<file path=ppt/slides/_rels/slide79.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80.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81.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82.xml.rels><?xml version="1.0" encoding="UTF-8" standalone="yes"?>
<Relationships xmlns="http://schemas.openxmlformats.org/package/2006/relationships"><Relationship Id="rId5" Type="http://schemas.openxmlformats.org/officeDocument/2006/relationships/slideLayout" Target="../slideLayouts/slideLayout14.xml"/><Relationship Id="rId4" Type="http://schemas.openxmlformats.org/officeDocument/2006/relationships/image" Target="../media/image32.png"/><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image" Target="../media/image2.png"/></Relationships>
</file>

<file path=ppt/slides/_rels/slide83.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8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85.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86.xml.rels><?xml version="1.0" encoding="UTF-8" standalone="yes"?>
<Relationships xmlns="http://schemas.openxmlformats.org/package/2006/relationships"><Relationship Id="rId5" Type="http://schemas.openxmlformats.org/officeDocument/2006/relationships/slideLayout" Target="../slideLayouts/slideLayout14.xml"/><Relationship Id="rId4" Type="http://schemas.openxmlformats.org/officeDocument/2006/relationships/image" Target="../media/image35.png"/><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image" Target="../media/image2.png"/></Relationships>
</file>

<file path=ppt/slides/_rels/slide87.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88.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89.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90.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36.png"/><Relationship Id="rId1" Type="http://schemas.openxmlformats.org/officeDocument/2006/relationships/image" Target="../media/image2.png"/></Relationships>
</file>

<file path=ppt/slides/_rels/slide91.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92.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93.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94.xml.rels><?xml version="1.0" encoding="UTF-8" standalone="yes"?>
<Relationships xmlns="http://schemas.openxmlformats.org/package/2006/relationships"><Relationship Id="rId5" Type="http://schemas.openxmlformats.org/officeDocument/2006/relationships/slideLayout" Target="../slideLayouts/slideLayout14.xml"/><Relationship Id="rId4" Type="http://schemas.openxmlformats.org/officeDocument/2006/relationships/image" Target="../media/image39.png"/><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image" Target="../media/image2.png"/></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9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97.xml.rels><?xml version="1.0" encoding="UTF-8" standalone="yes"?>
<Relationships xmlns="http://schemas.openxmlformats.org/package/2006/relationships"><Relationship Id="rId5" Type="http://schemas.openxmlformats.org/officeDocument/2006/relationships/slideLayout" Target="../slideLayouts/slideLayout14.xml"/><Relationship Id="rId4" Type="http://schemas.openxmlformats.org/officeDocument/2006/relationships/image" Target="../media/image42.png"/><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image" Target="../media/image2.png"/></Relationships>
</file>

<file path=ppt/slides/_rels/slide98.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_rels/slide99.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2.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CFCFC"/>
        </a:solidFill>
        <a:effectLst/>
      </p:bgPr>
    </p:bg>
    <p:spTree>
      <p:nvGrpSpPr>
        <p:cNvPr id="1" name=""/>
        <p:cNvGrpSpPr/>
        <p:nvPr/>
      </p:nvGrpSpPr>
      <p:grpSpPr>
        <a:xfrm>
          <a:off x="0" y="0"/>
          <a:ext cx="0" cy="0"/>
          <a:chOff x="0" y="0"/>
          <a:chExt cx="0" cy="0"/>
        </a:xfrm>
      </p:grpSpPr>
      <p:pic>
        <p:nvPicPr>
          <p:cNvPr id="3" name="图片 2" descr="/home/Admin/Downloads/59be5e0a652847d580af011bf36709d2.jpeg59be5e0a652847d580af011bf36709d2"/>
          <p:cNvPicPr>
            <a:picLocks noChangeAspect="true"/>
          </p:cNvPicPr>
          <p:nvPr/>
        </p:nvPicPr>
        <p:blipFill>
          <a:blip r:embed="rId1"/>
          <a:srcRect l="-84" t="-69" b="26325"/>
          <a:stretch>
            <a:fillRect/>
          </a:stretch>
        </p:blipFill>
        <p:spPr>
          <a:xfrm>
            <a:off x="6795770" y="-31750"/>
            <a:ext cx="5407025" cy="6889750"/>
          </a:xfrm>
          <a:prstGeom prst="rect">
            <a:avLst/>
          </a:prstGeom>
        </p:spPr>
      </p:pic>
      <p:sp>
        <p:nvSpPr>
          <p:cNvPr id="35" name="任意多边形 9"/>
          <p:cNvSpPr/>
          <p:nvPr/>
        </p:nvSpPr>
        <p:spPr>
          <a:xfrm>
            <a:off x="-26670" y="-51435"/>
            <a:ext cx="11165205" cy="6926580"/>
          </a:xfrm>
          <a:custGeom>
            <a:avLst/>
            <a:gdLst>
              <a:gd name="connsiteX0" fmla="*/ 6437 w 17583"/>
              <a:gd name="connsiteY0" fmla="*/ 0 h 10908"/>
              <a:gd name="connsiteX1" fmla="*/ 17583 w 17583"/>
              <a:gd name="connsiteY1" fmla="*/ 0 h 10908"/>
              <a:gd name="connsiteX2" fmla="*/ 11045 w 17583"/>
              <a:gd name="connsiteY2" fmla="*/ 10908 h 10908"/>
              <a:gd name="connsiteX3" fmla="*/ 8141 w 17583"/>
              <a:gd name="connsiteY3" fmla="*/ 10861 h 10908"/>
              <a:gd name="connsiteX4" fmla="*/ 8141 w 17583"/>
              <a:gd name="connsiteY4" fmla="*/ 10888 h 10908"/>
              <a:gd name="connsiteX5" fmla="*/ 0 w 17583"/>
              <a:gd name="connsiteY5" fmla="*/ 10888 h 10908"/>
              <a:gd name="connsiteX6" fmla="*/ 0 w 17583"/>
              <a:gd name="connsiteY6" fmla="*/ 0 h 10908"/>
              <a:gd name="connsiteX7" fmla="*/ 6437 w 17583"/>
              <a:gd name="connsiteY7" fmla="*/ 0 h 1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83" h="10908">
                <a:moveTo>
                  <a:pt x="6437" y="0"/>
                </a:moveTo>
                <a:lnTo>
                  <a:pt x="17583" y="0"/>
                </a:lnTo>
                <a:lnTo>
                  <a:pt x="11045" y="10908"/>
                </a:lnTo>
                <a:lnTo>
                  <a:pt x="8141" y="10861"/>
                </a:lnTo>
                <a:lnTo>
                  <a:pt x="8141" y="10888"/>
                </a:lnTo>
                <a:lnTo>
                  <a:pt x="0" y="10888"/>
                </a:lnTo>
                <a:lnTo>
                  <a:pt x="0" y="0"/>
                </a:lnTo>
                <a:lnTo>
                  <a:pt x="6437"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9" name="直角三角形 28"/>
          <p:cNvSpPr/>
          <p:nvPr/>
        </p:nvSpPr>
        <p:spPr>
          <a:xfrm flipV="true">
            <a:off x="-26670" y="-41275"/>
            <a:ext cx="1835785" cy="3837940"/>
          </a:xfrm>
          <a:prstGeom prst="rtTriangle">
            <a:avLst/>
          </a:prstGeom>
          <a:solidFill>
            <a:srgbClr val="195482"/>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30" name="平行四边形 29"/>
          <p:cNvSpPr/>
          <p:nvPr/>
        </p:nvSpPr>
        <p:spPr>
          <a:xfrm>
            <a:off x="6696075" y="-35560"/>
            <a:ext cx="4451350" cy="6910705"/>
          </a:xfrm>
          <a:prstGeom prst="parallelogram">
            <a:avLst>
              <a:gd name="adj" fmla="val 93134"/>
            </a:avLst>
          </a:prstGeom>
          <a:solidFill>
            <a:srgbClr val="1C56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32" name="平行四边形 31"/>
          <p:cNvSpPr/>
          <p:nvPr/>
        </p:nvSpPr>
        <p:spPr>
          <a:xfrm>
            <a:off x="8582025" y="1188720"/>
            <a:ext cx="1092835" cy="1377950"/>
          </a:xfrm>
          <a:prstGeom prst="parallelogram">
            <a:avLst>
              <a:gd name="adj" fmla="val 78194"/>
            </a:avLst>
          </a:prstGeom>
          <a:solidFill>
            <a:srgbClr val="1C56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33" name="平行四边形 32"/>
          <p:cNvSpPr/>
          <p:nvPr/>
        </p:nvSpPr>
        <p:spPr>
          <a:xfrm>
            <a:off x="191135" y="1769110"/>
            <a:ext cx="711835" cy="1330325"/>
          </a:xfrm>
          <a:prstGeom prst="parallelogram">
            <a:avLst>
              <a:gd name="adj" fmla="val 9000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34" name="平行四边形 33"/>
          <p:cNvSpPr/>
          <p:nvPr/>
        </p:nvSpPr>
        <p:spPr>
          <a:xfrm>
            <a:off x="7896225" y="2017395"/>
            <a:ext cx="857885" cy="1213485"/>
          </a:xfrm>
          <a:prstGeom prst="parallelogram">
            <a:avLst>
              <a:gd name="adj" fmla="val 90008"/>
            </a:avLst>
          </a:prstGeom>
          <a:solidFill>
            <a:srgbClr val="1954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nvGrpSpPr>
          <p:cNvPr id="6" name="组合 5"/>
          <p:cNvGrpSpPr/>
          <p:nvPr/>
        </p:nvGrpSpPr>
        <p:grpSpPr>
          <a:xfrm>
            <a:off x="4659756" y="2750441"/>
            <a:ext cx="5121" cy="12833"/>
            <a:chOff x="3861296" y="3026891"/>
            <a:chExt cx="5121" cy="12833"/>
          </a:xfrm>
        </p:grpSpPr>
        <p:sp>
          <p:nvSpPr>
            <p:cNvPr id="9" name="任意多边形: 形状 8"/>
            <p:cNvSpPr/>
            <p:nvPr/>
          </p:nvSpPr>
          <p:spPr>
            <a:xfrm>
              <a:off x="3861296" y="3026891"/>
              <a:ext cx="5121" cy="12833"/>
            </a:xfrm>
            <a:custGeom>
              <a:avLst/>
              <a:gdLst>
                <a:gd name="connsiteX0" fmla="*/ 5121 w 5121"/>
                <a:gd name="connsiteY0" fmla="*/ 0 h 12833"/>
                <a:gd name="connsiteX1" fmla="*/ 0 w 5121"/>
                <a:gd name="connsiteY1" fmla="*/ 12833 h 12833"/>
                <a:gd name="connsiteX2" fmla="*/ 1509 w 5121"/>
                <a:gd name="connsiteY2" fmla="*/ 5357 h 12833"/>
                <a:gd name="connsiteX3" fmla="*/ 5121 w 5121"/>
                <a:gd name="connsiteY3" fmla="*/ 0 h 12833"/>
              </a:gdLst>
              <a:ahLst/>
              <a:cxnLst>
                <a:cxn ang="0">
                  <a:pos x="connsiteX0" y="connsiteY0"/>
                </a:cxn>
                <a:cxn ang="0">
                  <a:pos x="connsiteX1" y="connsiteY1"/>
                </a:cxn>
                <a:cxn ang="0">
                  <a:pos x="connsiteX2" y="connsiteY2"/>
                </a:cxn>
                <a:cxn ang="0">
                  <a:pos x="connsiteX3" y="connsiteY3"/>
                </a:cxn>
              </a:cxnLst>
              <a:rect l="l" t="t" r="r" b="b"/>
              <a:pathLst>
                <a:path w="5121" h="12833">
                  <a:moveTo>
                    <a:pt x="5121" y="0"/>
                  </a:moveTo>
                  <a:lnTo>
                    <a:pt x="0" y="12833"/>
                  </a:lnTo>
                  <a:lnTo>
                    <a:pt x="1509" y="5357"/>
                  </a:lnTo>
                  <a:lnTo>
                    <a:pt x="5121" y="0"/>
                  </a:lnTo>
                  <a:close/>
                </a:path>
              </a:pathLst>
            </a:custGeom>
            <a:solidFill>
              <a:srgbClr val="4472C4"/>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2263"/>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10" name="任意多边形: 形状 9"/>
            <p:cNvSpPr/>
            <p:nvPr/>
          </p:nvSpPr>
          <p:spPr>
            <a:xfrm>
              <a:off x="3863307" y="3031931"/>
              <a:ext cx="1099" cy="2752"/>
            </a:xfrm>
            <a:custGeom>
              <a:avLst/>
              <a:gdLst>
                <a:gd name="connsiteX0" fmla="*/ 1099 w 1099"/>
                <a:gd name="connsiteY0" fmla="*/ 0 h 2752"/>
                <a:gd name="connsiteX1" fmla="*/ 775 w 1099"/>
                <a:gd name="connsiteY1" fmla="*/ 1603 h 2752"/>
                <a:gd name="connsiteX2" fmla="*/ 0 w 1099"/>
                <a:gd name="connsiteY2" fmla="*/ 2752 h 2752"/>
                <a:gd name="connsiteX3" fmla="*/ 1099 w 1099"/>
                <a:gd name="connsiteY3" fmla="*/ 0 h 2752"/>
              </a:gdLst>
              <a:ahLst/>
              <a:cxnLst>
                <a:cxn ang="0">
                  <a:pos x="connsiteX0" y="connsiteY0"/>
                </a:cxn>
                <a:cxn ang="0">
                  <a:pos x="connsiteX1" y="connsiteY1"/>
                </a:cxn>
                <a:cxn ang="0">
                  <a:pos x="connsiteX2" y="connsiteY2"/>
                </a:cxn>
                <a:cxn ang="0">
                  <a:pos x="connsiteX3" y="connsiteY3"/>
                </a:cxn>
              </a:cxnLst>
              <a:rect l="l" t="t" r="r" b="b"/>
              <a:pathLst>
                <a:path w="1099" h="2752">
                  <a:moveTo>
                    <a:pt x="1099" y="0"/>
                  </a:moveTo>
                  <a:lnTo>
                    <a:pt x="775" y="1603"/>
                  </a:lnTo>
                  <a:lnTo>
                    <a:pt x="0" y="2752"/>
                  </a:lnTo>
                  <a:lnTo>
                    <a:pt x="1099" y="0"/>
                  </a:lnTo>
                  <a:close/>
                </a:path>
              </a:pathLst>
            </a:custGeom>
            <a:solidFill>
              <a:srgbClr val="4472C4"/>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2263"/>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sp>
        <p:nvSpPr>
          <p:cNvPr id="24" name="矩形 23"/>
          <p:cNvSpPr/>
          <p:nvPr/>
        </p:nvSpPr>
        <p:spPr>
          <a:xfrm>
            <a:off x="2929890" y="4765675"/>
            <a:ext cx="2994025" cy="33845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sz="2000" dirty="0">
                <a:solidFill>
                  <a:srgbClr val="5D5A5A"/>
                </a:solidFill>
                <a:latin typeface="Times New Roman" panose="02020603050405020304" charset="0"/>
                <a:ea typeface="楷体" panose="02010609060101010101" pitchFamily="49" charset="-122"/>
                <a:cs typeface="+mn-ea"/>
                <a:sym typeface="Times New Roman" panose="02020603050405020304" charset="0"/>
              </a:rPr>
              <a:t>财政部国库司　</a:t>
            </a:r>
            <a:r>
              <a:rPr lang="en-US" altLang="zh-CN" sz="2000" dirty="0">
                <a:solidFill>
                  <a:srgbClr val="5D5A5A"/>
                </a:solidFill>
                <a:latin typeface="Times New Roman" panose="02020603050405020304" charset="0"/>
                <a:ea typeface="楷体" panose="02010609060101010101" pitchFamily="49" charset="-122"/>
                <a:cs typeface="+mn-ea"/>
                <a:sym typeface="Times New Roman" panose="02020603050405020304" charset="0"/>
              </a:rPr>
              <a:t>2024.01</a:t>
            </a:r>
            <a:endParaRPr lang="en-US" altLang="zh-CN" sz="2000" dirty="0">
              <a:solidFill>
                <a:srgbClr val="5D5A5A"/>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25" name="文本框 24"/>
          <p:cNvSpPr txBox="true"/>
          <p:nvPr/>
        </p:nvSpPr>
        <p:spPr>
          <a:xfrm>
            <a:off x="1579785" y="2132374"/>
            <a:ext cx="5694680" cy="922020"/>
          </a:xfrm>
          <a:prstGeom prst="rect">
            <a:avLst/>
          </a:prstGeom>
          <a:noFill/>
        </p:spPr>
        <p:txBody>
          <a:bodyPr wrap="none" rtlCol="0">
            <a:spAutoFit/>
          </a:bodyPr>
          <a:lstStyle/>
          <a:p>
            <a:pPr lvl="0" algn="ctr">
              <a:defRPr/>
            </a:pPr>
            <a:r>
              <a:rPr lang="zh-CN" altLang="en-US" sz="5400" b="1" kern="0" dirty="0">
                <a:solidFill>
                  <a:srgbClr val="195482"/>
                </a:solidFill>
                <a:latin typeface="Times New Roman" panose="02020603050405020304" charset="0"/>
                <a:ea typeface="楷体" panose="02010609060101010101" pitchFamily="49" charset="-122"/>
                <a:cs typeface="+mn-ea"/>
                <a:sym typeface="Times New Roman" panose="02020603050405020304" charset="0"/>
              </a:rPr>
              <a:t>部门决算业务讲解</a:t>
            </a:r>
            <a:endParaRPr kumimoji="0" lang="zh-CN" altLang="en-US" sz="5400" b="1" u="none" strike="noStrike" kern="0" cap="none" spc="0" normalizeH="0" baseline="0" noProof="0" dirty="0">
              <a:ln>
                <a:noFill/>
              </a:ln>
              <a:solidFill>
                <a:srgbClr val="195482"/>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26" name="TextBox 11"/>
          <p:cNvSpPr txBox="true"/>
          <p:nvPr/>
        </p:nvSpPr>
        <p:spPr>
          <a:xfrm>
            <a:off x="1227515" y="3885584"/>
            <a:ext cx="6398592" cy="492125"/>
          </a:xfrm>
          <a:prstGeom prst="rect">
            <a:avLst/>
          </a:prstGeom>
          <a:noFill/>
        </p:spPr>
        <p:txBody>
          <a:bodyPr wrap="square" lIns="0" tIns="0" rIns="0" bIns="0" rtlCol="0">
            <a:spAutoFit/>
            <a:scene3d>
              <a:camera prst="orthographicFront"/>
              <a:lightRig rig="threePt" dir="t"/>
            </a:scene3d>
            <a:sp3d contourW="12700"/>
          </a:bodyPr>
          <a:lstStyle/>
          <a:p>
            <a:pPr algn="ctr"/>
            <a:r>
              <a:rPr lang="zh-CN" altLang="en-US" sz="3200" dirty="0">
                <a:solidFill>
                  <a:srgbClr val="195482"/>
                </a:solidFill>
                <a:latin typeface="Times New Roman" panose="02020603050405020304" charset="0"/>
                <a:ea typeface="楷体" panose="02010609060101010101" pitchFamily="49" charset="-122"/>
                <a:cs typeface="方正小标宋_GBK" panose="02000000000000000000" charset="-122"/>
                <a:sym typeface="Times New Roman" panose="02020603050405020304" charset="0"/>
              </a:rPr>
              <a:t>（</a:t>
            </a:r>
            <a:r>
              <a:rPr lang="en-US" altLang="zh-CN" sz="3200" dirty="0">
                <a:solidFill>
                  <a:srgbClr val="195482"/>
                </a:solidFill>
                <a:latin typeface="Times New Roman" panose="02020603050405020304" charset="0"/>
                <a:ea typeface="楷体" panose="02010609060101010101" pitchFamily="49" charset="-122"/>
                <a:cs typeface="方正小标宋_GBK" panose="02000000000000000000" charset="-122"/>
                <a:sym typeface="Times New Roman" panose="02020603050405020304" charset="0"/>
              </a:rPr>
              <a:t>2023</a:t>
            </a:r>
            <a:r>
              <a:rPr lang="zh-CN" altLang="en-US" sz="3200" dirty="0">
                <a:solidFill>
                  <a:srgbClr val="195482"/>
                </a:solidFill>
                <a:latin typeface="Times New Roman" panose="02020603050405020304" charset="0"/>
                <a:ea typeface="楷体" panose="02010609060101010101" pitchFamily="49" charset="-122"/>
                <a:cs typeface="方正小标宋_GBK" panose="02000000000000000000" charset="-122"/>
                <a:sym typeface="Times New Roman" panose="02020603050405020304" charset="0"/>
              </a:rPr>
              <a:t>年度）</a:t>
            </a:r>
            <a:endParaRPr lang="zh-CN" altLang="en-US" sz="3200" dirty="0">
              <a:solidFill>
                <a:srgbClr val="195482"/>
              </a:solidFill>
              <a:latin typeface="Times New Roman" panose="02020603050405020304" charset="0"/>
              <a:ea typeface="楷体" panose="02010609060101010101" pitchFamily="49" charset="-122"/>
              <a:cs typeface="方正小标宋_GBK" panose="02000000000000000000" charset="-122"/>
              <a:sym typeface="Times New Roman" panose="02020603050405020304" charset="0"/>
            </a:endParaRPr>
          </a:p>
        </p:txBody>
      </p:sp>
    </p:spTree>
  </p:cSld>
  <p:clrMapOvr>
    <a:masterClrMapping/>
  </p:clrMapOvr>
  <p:transition spd="slow"/>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51" name="图片 50" descr="czb_logo_1"/>
          <p:cNvPicPr>
            <a:picLocks noChangeAspect="true"/>
          </p:cNvPicPr>
          <p:nvPr/>
        </p:nvPicPr>
        <p:blipFill>
          <a:blip r:embed="rId1"/>
          <a:stretch>
            <a:fillRect/>
          </a:stretch>
        </p:blipFill>
        <p:spPr>
          <a:xfrm>
            <a:off x="8343900" y="391160"/>
            <a:ext cx="3603625" cy="565785"/>
          </a:xfrm>
          <a:prstGeom prst="rect">
            <a:avLst/>
          </a:prstGeom>
        </p:spPr>
      </p:pic>
      <p:sp>
        <p:nvSpPr>
          <p:cNvPr id="3" name="文本框 2"/>
          <p:cNvSpPr txBox="true"/>
          <p:nvPr/>
        </p:nvSpPr>
        <p:spPr>
          <a:xfrm>
            <a:off x="1335405" y="1733550"/>
            <a:ext cx="9336405" cy="4276725"/>
          </a:xfrm>
          <a:prstGeom prst="rect">
            <a:avLst/>
          </a:prstGeom>
          <a:noFill/>
        </p:spPr>
        <p:txBody>
          <a:bodyPr wrap="square" rtlCol="0">
            <a:spAutoFit/>
          </a:bodyPr>
          <a:lstStyle/>
          <a:p>
            <a:pPr indent="457200" fontAlgn="auto">
              <a:lnSpc>
                <a:spcPct val="150000"/>
              </a:lnSpc>
              <a:spcAft>
                <a:spcPts val="1200"/>
              </a:spcAft>
            </a:pPr>
            <a:r>
              <a:rPr lang="zh-CN" altLang="en-US" sz="2400" dirty="0">
                <a:latin typeface="Times New Roman" panose="02020603050405020304" charset="0"/>
                <a:ea typeface="楷体" panose="02010609060101010101" pitchFamily="49" charset="-122"/>
              </a:rPr>
              <a:t>各省、自治区、直辖市、计划单列市财政厅（局）以及新疆生产建设兵团财政局于</a:t>
            </a:r>
            <a:r>
              <a:rPr lang="en-US" altLang="zh-CN" sz="2400" dirty="0">
                <a:latin typeface="Times New Roman" panose="02020603050405020304" charset="0"/>
                <a:ea typeface="楷体" panose="02010609060101010101" pitchFamily="49" charset="-122"/>
              </a:rPr>
              <a:t>2024</a:t>
            </a:r>
            <a:r>
              <a:rPr lang="zh-CN" altLang="en-US" sz="2400" dirty="0">
                <a:latin typeface="Times New Roman" panose="02020603050405020304" charset="0"/>
                <a:ea typeface="楷体" panose="02010609060101010101" pitchFamily="49" charset="-122"/>
              </a:rPr>
              <a:t>年</a:t>
            </a:r>
            <a:r>
              <a:rPr lang="en-US" altLang="zh-CN" sz="2400" dirty="0">
                <a:latin typeface="Times New Roman" panose="02020603050405020304" charset="0"/>
                <a:ea typeface="楷体" panose="02010609060101010101" pitchFamily="49" charset="-122"/>
              </a:rPr>
              <a:t>4</a:t>
            </a:r>
            <a:r>
              <a:rPr lang="zh-CN" altLang="en-US" sz="2400" dirty="0">
                <a:latin typeface="Times New Roman" panose="02020603050405020304" charset="0"/>
                <a:ea typeface="楷体" panose="02010609060101010101" pitchFamily="49" charset="-122"/>
              </a:rPr>
              <a:t>月</a:t>
            </a:r>
            <a:r>
              <a:rPr lang="en-US" altLang="zh-CN" sz="2400" dirty="0">
                <a:latin typeface="Times New Roman" panose="02020603050405020304" charset="0"/>
                <a:ea typeface="楷体" panose="02010609060101010101" pitchFamily="49" charset="-122"/>
              </a:rPr>
              <a:t>30</a:t>
            </a:r>
            <a:r>
              <a:rPr lang="zh-CN" altLang="en-US" sz="2400" dirty="0">
                <a:latin typeface="Times New Roman" panose="02020603050405020304" charset="0"/>
                <a:ea typeface="楷体" panose="02010609060101010101" pitchFamily="49" charset="-122"/>
              </a:rPr>
              <a:t>日前，将部门决算报表、报表说明和分析报告报送财政部国库司。</a:t>
            </a:r>
            <a:endParaRPr lang="zh-CN" altLang="en-US" sz="2400" dirty="0">
              <a:latin typeface="Times New Roman" panose="02020603050405020304" charset="0"/>
              <a:ea typeface="楷体" panose="02010609060101010101" pitchFamily="49" charset="-122"/>
            </a:endParaRPr>
          </a:p>
          <a:p>
            <a:pPr indent="457200" fontAlgn="auto">
              <a:lnSpc>
                <a:spcPct val="150000"/>
              </a:lnSpc>
              <a:spcAft>
                <a:spcPts val="1200"/>
              </a:spcAft>
            </a:pPr>
            <a:r>
              <a:rPr lang="zh-CN" altLang="en-US" sz="2400" dirty="0">
                <a:latin typeface="Times New Roman" panose="02020603050405020304" charset="0"/>
                <a:ea typeface="楷体" panose="02010609060101010101" pitchFamily="49" charset="-122"/>
              </a:rPr>
              <a:t>各计划单列市财政局除向财政部报送部门决算材料外，还应提前将部门决算相关材料报送所在省财政厅审核汇总。计划单列市所在省财政厅报送财政部的部门决算汇总数中应包含计划单列市数据。</a:t>
            </a:r>
            <a:endParaRPr lang="zh-CN" altLang="en-US" sz="2400" dirty="0">
              <a:latin typeface="Times New Roman" panose="02020603050405020304" charset="0"/>
              <a:ea typeface="楷体" panose="02010609060101010101" pitchFamily="49" charset="-122"/>
            </a:endParaRPr>
          </a:p>
          <a:p>
            <a:pPr indent="457200" fontAlgn="auto">
              <a:lnSpc>
                <a:spcPct val="150000"/>
              </a:lnSpc>
            </a:pPr>
            <a:endParaRPr lang="en-US" altLang="zh-CN" sz="2400" dirty="0">
              <a:latin typeface="Times New Roman" panose="02020603050405020304" charset="0"/>
              <a:ea typeface="楷体" panose="02010609060101010101" pitchFamily="49" charset="-122"/>
            </a:endParaRPr>
          </a:p>
        </p:txBody>
      </p:sp>
      <p:sp>
        <p:nvSpPr>
          <p:cNvPr id="2" name="文本框 1"/>
          <p:cNvSpPr txBox="true"/>
          <p:nvPr/>
        </p:nvSpPr>
        <p:spPr>
          <a:xfrm>
            <a:off x="1335405" y="496570"/>
            <a:ext cx="5026660" cy="460375"/>
          </a:xfrm>
          <a:prstGeom prst="rect">
            <a:avLst/>
          </a:prstGeom>
          <a:noFill/>
        </p:spPr>
        <p:txBody>
          <a:bodyPr wrap="square" rtlCol="0" anchor="b" anchorCtr="false">
            <a:spAutoFit/>
          </a:bodyPr>
          <a:p>
            <a:pPr fontAlgn="b"/>
            <a:r>
              <a:rPr lang="en-US" altLang="zh-CN" sz="2400" b="1" dirty="0">
                <a:solidFill>
                  <a:srgbClr val="195482"/>
                </a:solidFill>
                <a:latin typeface="Times New Roman" panose="02020603050405020304" charset="0"/>
                <a:ea typeface="楷体" panose="02010609060101010101" pitchFamily="49" charset="-122"/>
                <a:cs typeface="+mn-ea"/>
                <a:sym typeface="+mn-lt"/>
              </a:rPr>
              <a:t>2023</a:t>
            </a:r>
            <a:r>
              <a:rPr lang="zh-CN" altLang="en-US" sz="2400" b="1" dirty="0">
                <a:solidFill>
                  <a:srgbClr val="195482"/>
                </a:solidFill>
                <a:latin typeface="Times New Roman" panose="02020603050405020304" charset="0"/>
                <a:ea typeface="楷体" panose="02010609060101010101" pitchFamily="49" charset="-122"/>
                <a:cs typeface="+mn-ea"/>
                <a:sym typeface="+mn-lt"/>
              </a:rPr>
              <a:t>年度部门决算工作报送要求</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spTree>
  </p:cSld>
  <p:clrMapOvr>
    <a:masterClrMapping/>
  </p:clrMapOvr>
  <p:transition spd="slow"/>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i="0" u="none" strike="noStrike" kern="1200" cap="none" spc="0" normalizeH="0" baseline="0" noProof="0">
                  <a:ln>
                    <a:noFill/>
                  </a:ln>
                  <a:solidFill>
                    <a:schemeClr val="tx1"/>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rPr>
                    <a:t>    </a:t>
                  </a:r>
                  <a:endPar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0" y="3664"/>
              <a:ext cx="11746" cy="2630"/>
            </a:xfrm>
            <a:prstGeom prst="rect">
              <a:avLst/>
            </a:prstGeom>
            <a:noFill/>
          </p:spPr>
          <p:txBody>
            <a:bodyPr wrap="square" rtlCol="0">
              <a:spAutoFit/>
            </a:bodyPr>
            <a:lstStyle/>
            <a:p>
              <a:pPr marL="285750" indent="-285750" algn="just" fontAlgn="auto">
                <a:lnSpc>
                  <a:spcPct val="15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各栏应按照支出经济分类科目规定的核算内容填列，避免误填 （各类下其他款占本类支出小计大于</a:t>
              </a:r>
              <a:r>
                <a:rPr lang="en-US" alt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30%</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的，应予说明）。</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gn="just" fontAlgn="auto">
                <a:lnSpc>
                  <a:spcPct val="15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与财决</a:t>
              </a:r>
              <a:r>
                <a:rPr lang="en-US" alt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05</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en-US" alt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1</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表对应数据的对比衔接：总体上是小于等于前表的关系。</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sp>
        <p:nvSpPr>
          <p:cNvPr id="154" name="文本框 153"/>
          <p:cNvSpPr txBox="true"/>
          <p:nvPr/>
        </p:nvSpPr>
        <p:spPr>
          <a:xfrm>
            <a:off x="1360170" y="381000"/>
            <a:ext cx="647255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政府性基金预算财政拨款基本支出决算明细表（财决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60170" y="381000"/>
            <a:ext cx="647255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政府性基金预算财政拨款项目支出决算明细表（财决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-2</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1C5684"/>
            </a:solidFill>
            <a:ln>
              <a:solidFill>
                <a:srgbClr val="1C5684"/>
              </a:solid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pic>
        <p:nvPicPr>
          <p:cNvPr id="5" name="图片 4"/>
          <p:cNvPicPr>
            <a:picLocks noChangeAspect="true"/>
          </p:cNvPicPr>
          <p:nvPr/>
        </p:nvPicPr>
        <p:blipFill>
          <a:blip r:embed="rId2"/>
          <a:stretch>
            <a:fillRect/>
          </a:stretch>
        </p:blipFill>
        <p:spPr>
          <a:xfrm>
            <a:off x="2152015" y="1210945"/>
            <a:ext cx="7332980" cy="3563620"/>
          </a:xfrm>
          <a:prstGeom prst="rect">
            <a:avLst/>
          </a:prstGeom>
          <a:ln>
            <a:solidFill>
              <a:schemeClr val="tx1"/>
            </a:solidFill>
          </a:ln>
        </p:spPr>
      </p:pic>
      <p:pic>
        <p:nvPicPr>
          <p:cNvPr id="6" name="图片 5"/>
          <p:cNvPicPr>
            <a:picLocks noChangeAspect="true"/>
          </p:cNvPicPr>
          <p:nvPr/>
        </p:nvPicPr>
        <p:blipFill>
          <a:blip r:embed="rId3"/>
          <a:stretch>
            <a:fillRect/>
          </a:stretch>
        </p:blipFill>
        <p:spPr>
          <a:xfrm>
            <a:off x="2988310" y="1932940"/>
            <a:ext cx="7339965" cy="3445510"/>
          </a:xfrm>
          <a:prstGeom prst="rect">
            <a:avLst/>
          </a:prstGeom>
          <a:ln>
            <a:solidFill>
              <a:schemeClr val="tx1"/>
            </a:solidFill>
          </a:ln>
        </p:spPr>
      </p:pic>
      <p:pic>
        <p:nvPicPr>
          <p:cNvPr id="7" name="图片 6"/>
          <p:cNvPicPr>
            <a:picLocks noChangeAspect="true"/>
          </p:cNvPicPr>
          <p:nvPr/>
        </p:nvPicPr>
        <p:blipFill>
          <a:blip r:embed="rId4"/>
          <a:stretch>
            <a:fillRect/>
          </a:stretch>
        </p:blipFill>
        <p:spPr>
          <a:xfrm>
            <a:off x="3916680" y="2399665"/>
            <a:ext cx="7339965" cy="3618865"/>
          </a:xfrm>
          <a:prstGeom prst="rect">
            <a:avLst/>
          </a:prstGeom>
          <a:ln>
            <a:solidFill>
              <a:schemeClr val="tx1"/>
            </a:solidFill>
          </a:ln>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34" name="图片 33" descr="czb_logo_1"/>
          <p:cNvPicPr>
            <a:picLocks noChangeAspect="true"/>
          </p:cNvPicPr>
          <p:nvPr/>
        </p:nvPicPr>
        <p:blipFill>
          <a:blip r:embed="rId1"/>
          <a:stretch>
            <a:fillRect/>
          </a:stretch>
        </p:blipFill>
        <p:spPr>
          <a:xfrm>
            <a:off x="8343900" y="391160"/>
            <a:ext cx="3603625" cy="565785"/>
          </a:xfrm>
          <a:prstGeom prst="rect">
            <a:avLst/>
          </a:prstGeom>
        </p:spPr>
      </p:pic>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3" name="组合 2"/>
          <p:cNvGrpSpPr/>
          <p:nvPr/>
        </p:nvGrpSpPr>
        <p:grpSpPr>
          <a:xfrm>
            <a:off x="563880" y="1529715"/>
            <a:ext cx="1223645" cy="3665220"/>
            <a:chOff x="10727" y="1484313"/>
            <a:chExt cx="1619474" cy="5777627"/>
          </a:xfrm>
        </p:grpSpPr>
        <p:sp>
          <p:nvSpPr>
            <p:cNvPr id="6" name="矩形 5"/>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7" name="矩形 6"/>
            <p:cNvSpPr/>
            <p:nvPr/>
          </p:nvSpPr>
          <p:spPr>
            <a:xfrm>
              <a:off x="10727" y="3024105"/>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8" name="矩形 7"/>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9" name="矩形 8"/>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17" y="3489"/>
              <a:ext cx="11729" cy="4461"/>
            </a:xfrm>
            <a:prstGeom prst="rect">
              <a:avLst/>
            </a:prstGeom>
            <a:noFill/>
          </p:spPr>
          <p:txBody>
            <a:bodyPr wrap="square" rtlCol="0">
              <a:spAutoFit/>
            </a:bodyPr>
            <a:lstStyle/>
            <a:p>
              <a:pPr indent="457200" algn="just" fontAlgn="auto">
                <a:lnSpc>
                  <a:spcPct val="150000"/>
                </a:lnSpc>
                <a:buClr>
                  <a:srgbClr val="000000"/>
                </a:buClr>
                <a:buSzPct val="70000"/>
                <a:buFont typeface="Wingdings" panose="05000000000000000000" charset="0"/>
                <a:buNone/>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表反映单位从本级财政部门取得的政府性基金预算财政拨款本年度列支的项目支出明细情况，根据单位项目支出明细账中政府性基金预算财政拨款支出数，按支出功能分类科目分“类”“款”“项”并分项目填列。</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indent="0" eaLnBrk="1" hangingPunct="1">
                <a:lnSpc>
                  <a:spcPct val="150000"/>
                </a:lnSpc>
                <a:buClr>
                  <a:srgbClr val="000000"/>
                </a:buClr>
                <a:buSzPct val="70000"/>
                <a:buFont typeface="Wingdings" panose="05000000000000000000" charset="0"/>
                <a:buNone/>
              </a:pP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grpSp>
      <p:sp>
        <p:nvSpPr>
          <p:cNvPr id="154" name="文本框 153"/>
          <p:cNvSpPr txBox="true"/>
          <p:nvPr/>
        </p:nvSpPr>
        <p:spPr>
          <a:xfrm>
            <a:off x="1360170" y="381000"/>
            <a:ext cx="647255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政府性基金预算财政拨款项目支出决算明细表（财决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-2</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sp>
        <p:nvSpPr>
          <p:cNvPr id="154" name="文本框 153"/>
          <p:cNvSpPr txBox="true"/>
          <p:nvPr/>
        </p:nvSpPr>
        <p:spPr>
          <a:xfrm>
            <a:off x="1360170" y="381000"/>
            <a:ext cx="647255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政府性基金预算财政拨款项目支出决算明细表（财决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-2</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6" name="组合 5"/>
          <p:cNvGrpSpPr/>
          <p:nvPr/>
        </p:nvGrpSpPr>
        <p:grpSpPr>
          <a:xfrm>
            <a:off x="2362200" y="1537970"/>
            <a:ext cx="8456930" cy="3852545"/>
            <a:chOff x="3720" y="2422"/>
            <a:chExt cx="13318" cy="6067"/>
          </a:xfrm>
        </p:grpSpPr>
        <p:sp>
          <p:nvSpPr>
            <p:cNvPr id="8" name="任意多边形 13"/>
            <p:cNvSpPr/>
            <p:nvPr/>
          </p:nvSpPr>
          <p:spPr>
            <a:xfrm>
              <a:off x="3720" y="2422"/>
              <a:ext cx="13318" cy="5759"/>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11" name="矩形 10"/>
            <p:cNvSpPr/>
            <p:nvPr/>
          </p:nvSpPr>
          <p:spPr>
            <a:xfrm>
              <a:off x="4401" y="2726"/>
              <a:ext cx="11743" cy="4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2" name="TextBox 1"/>
            <p:cNvSpPr txBox="true"/>
            <p:nvPr/>
          </p:nvSpPr>
          <p:spPr>
            <a:xfrm>
              <a:off x="4399" y="3232"/>
              <a:ext cx="11745" cy="5257"/>
            </a:xfrm>
            <a:prstGeom prst="rect">
              <a:avLst/>
            </a:prstGeom>
            <a:noFill/>
          </p:spPr>
          <p:txBody>
            <a:bodyPr wrap="square" rtlCol="0">
              <a:spAutoFit/>
            </a:bodyPr>
            <a:lstStyle/>
            <a:p>
              <a:pPr marL="342900" indent="-342900" algn="just" fontAlgn="auto">
                <a:lnSpc>
                  <a:spcPts val="3000"/>
                </a:lnSpc>
                <a:buSzPct val="70000"/>
                <a:buFont typeface="Wingdings" panose="05000000000000000000" charset="0"/>
                <a:buChar char="u"/>
              </a:pPr>
              <a:r>
                <a:rPr lang="zh-CN" altLang="en-US">
                  <a:solidFill>
                    <a:schemeClr val="tx1"/>
                  </a:solidFill>
                  <a:latin typeface="Times New Roman" panose="02020603050405020304" charset="0"/>
                  <a:ea typeface="楷体" panose="02010609060101010101" pitchFamily="49" charset="-122"/>
                  <a:sym typeface="Times New Roman" panose="02020603050405020304" charset="0"/>
                </a:rPr>
                <a:t>报表格式</a:t>
              </a:r>
              <a:endParaRPr lang="zh-CN" altLang="en-US">
                <a:solidFill>
                  <a:schemeClr val="tx1"/>
                </a:solidFill>
                <a:latin typeface="Times New Roman" panose="02020603050405020304" charset="0"/>
                <a:ea typeface="楷体" panose="02010609060101010101" pitchFamily="49" charset="-122"/>
                <a:sym typeface="Times New Roman" panose="02020603050405020304" charset="0"/>
              </a:endParaRPr>
            </a:p>
            <a:p>
              <a:pPr marL="57150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250" checksum="1039213347"/>
                  </a:ext>
                </a:extLst>
              </a:pPr>
              <a:r>
                <a:rPr lang="zh-CN" altLang="en-US">
                  <a:solidFill>
                    <a:schemeClr val="tx1"/>
                  </a:solidFill>
                  <a:latin typeface="Times New Roman" panose="02020603050405020304" charset="0"/>
                  <a:ea typeface="楷体" panose="02010609060101010101" pitchFamily="49" charset="-122"/>
                  <a:sym typeface="Times New Roman" panose="02020603050405020304" charset="0"/>
                </a:rPr>
                <a:t>“二级项目类别”枚举字典修改为其他运转类、特定目标类。</a:t>
              </a:r>
              <a:endParaRPr lang="zh-CN" altLang="en-US" dirty="0">
                <a:latin typeface="Times New Roman" panose="02020603050405020304" charset="0"/>
                <a:ea typeface="楷体" panose="02010609060101010101" pitchFamily="49" charset="-122"/>
                <a:sym typeface="Times New Roman" panose="02020603050405020304" charset="0"/>
              </a:endParaRPr>
            </a:p>
            <a:p>
              <a:pPr marL="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0" checksum="0"/>
                  </a:ext>
                </a:extLst>
              </a:pPr>
              <a:r>
                <a:rPr lang="zh-CN" altLang="en-US">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编制指南</a:t>
              </a:r>
              <a:endParaRPr lang="zh-CN" altLang="en-US">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57150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250" checksum="1039213347"/>
                  </a:ext>
                </a:extLst>
              </a:pPr>
              <a:r>
                <a:rPr lang="zh-CN" altLang="en-US">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调整“一级项目代码”“二级项目代码”“二级项目类别”填列要求。</a:t>
              </a: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spTree>
  </p:cSld>
  <p:clrMapOvr>
    <a:masterClrMapping/>
  </p:clrMapOvr>
  <p:transition spd="slow"/>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i="0" u="none" strike="noStrike" kern="1200" cap="none" spc="0" normalizeH="0" baseline="0" noProof="0">
                  <a:ln>
                    <a:noFill/>
                  </a:ln>
                  <a:solidFill>
                    <a:schemeClr val="tx1"/>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rPr>
                    <a:t>    </a:t>
                  </a:r>
                  <a:endPar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1" y="3488"/>
              <a:ext cx="11745" cy="3284"/>
            </a:xfrm>
            <a:prstGeom prst="rect">
              <a:avLst/>
            </a:prstGeom>
            <a:noFill/>
          </p:spPr>
          <p:txBody>
            <a:bodyPr wrap="square" rtlCol="0">
              <a:spAutoFit/>
            </a:bodyPr>
            <a:lstStyle/>
            <a:p>
              <a:pPr marL="285750" indent="-285750" algn="just" fontAlgn="auto">
                <a:lnSpc>
                  <a:spcPct val="150000"/>
                </a:lnSpc>
                <a:buSzPct val="70000"/>
                <a:buFont typeface="Wingdings" panose="05000000000000000000" charset="0"/>
                <a:buChar char="u"/>
              </a:pPr>
              <a:r>
                <a:rPr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各栏应按照支出经济分类科目规定的核算内容填列，避免误填 （各类下其他款占本类支出小计大于30%的，应予说明）</a:t>
              </a:r>
              <a:r>
                <a:rPr 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endParaRPr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gn="just" fontAlgn="auto">
                <a:lnSpc>
                  <a:spcPct val="150000"/>
                </a:lnSpc>
                <a:buSzPct val="70000"/>
                <a:buFont typeface="Wingdings" panose="05000000000000000000" charset="0"/>
                <a:buChar char="u"/>
              </a:pPr>
              <a:r>
                <a:rPr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与财决05－2表对应数据的对比衔接：总体上是小于等于前表的关系</a:t>
              </a:r>
              <a:r>
                <a:rPr 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endParaRPr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gn="just" fontAlgn="auto">
                <a:lnSpc>
                  <a:spcPct val="150000"/>
                </a:lnSpc>
                <a:buSzPct val="70000"/>
                <a:buFont typeface="Wingdings" panose="05000000000000000000" charset="0"/>
                <a:buChar char="u"/>
              </a:pPr>
              <a:r>
                <a:rPr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有关项目明细信息，地方单位按照同级财政部门有关规定填报。</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sp>
        <p:nvSpPr>
          <p:cNvPr id="154" name="文本框 153"/>
          <p:cNvSpPr txBox="true"/>
          <p:nvPr/>
        </p:nvSpPr>
        <p:spPr>
          <a:xfrm>
            <a:off x="1360170" y="381000"/>
            <a:ext cx="647255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政府性基金预算财政拨款项目支出决算明细表（财决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-2</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60170" y="381000"/>
            <a:ext cx="647255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国有资本经营预算财政拨款收入支出决算表（财决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1C5684"/>
            </a:solidFill>
            <a:ln>
              <a:solidFill>
                <a:srgbClr val="1C5684"/>
              </a:solid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pic>
        <p:nvPicPr>
          <p:cNvPr id="5" name="图片 4"/>
          <p:cNvPicPr>
            <a:picLocks noChangeAspect="true"/>
          </p:cNvPicPr>
          <p:nvPr/>
        </p:nvPicPr>
        <p:blipFill>
          <a:blip r:embed="rId2"/>
          <a:stretch>
            <a:fillRect/>
          </a:stretch>
        </p:blipFill>
        <p:spPr>
          <a:xfrm>
            <a:off x="2285365" y="1529715"/>
            <a:ext cx="9603740" cy="3408045"/>
          </a:xfrm>
          <a:prstGeom prst="rect">
            <a:avLst/>
          </a:prstGeom>
          <a:ln>
            <a:solidFill>
              <a:schemeClr val="tx1"/>
            </a:solidFill>
          </a:ln>
        </p:spPr>
      </p:pic>
    </p:spTree>
  </p:cSld>
  <p:clrMapOvr>
    <a:masterClrMapping/>
  </p:clrMapOvr>
  <p:transition spd="slow"/>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34" name="图片 33" descr="czb_logo_1"/>
          <p:cNvPicPr>
            <a:picLocks noChangeAspect="true"/>
          </p:cNvPicPr>
          <p:nvPr/>
        </p:nvPicPr>
        <p:blipFill>
          <a:blip r:embed="rId1"/>
          <a:stretch>
            <a:fillRect/>
          </a:stretch>
        </p:blipFill>
        <p:spPr>
          <a:xfrm>
            <a:off x="8343900" y="391160"/>
            <a:ext cx="3603625" cy="565785"/>
          </a:xfrm>
          <a:prstGeom prst="rect">
            <a:avLst/>
          </a:prstGeom>
        </p:spPr>
      </p:pic>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3" name="组合 2"/>
          <p:cNvGrpSpPr/>
          <p:nvPr/>
        </p:nvGrpSpPr>
        <p:grpSpPr>
          <a:xfrm>
            <a:off x="563880" y="1529715"/>
            <a:ext cx="1223645" cy="3665220"/>
            <a:chOff x="10727" y="1484313"/>
            <a:chExt cx="1619474" cy="5777627"/>
          </a:xfrm>
        </p:grpSpPr>
        <p:sp>
          <p:nvSpPr>
            <p:cNvPr id="6" name="矩形 5"/>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7" name="矩形 6"/>
            <p:cNvSpPr/>
            <p:nvPr/>
          </p:nvSpPr>
          <p:spPr>
            <a:xfrm>
              <a:off x="10727" y="3024105"/>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8" name="矩形 7"/>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9" name="矩形 8"/>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1" y="3794"/>
              <a:ext cx="11745" cy="3807"/>
            </a:xfrm>
            <a:prstGeom prst="rect">
              <a:avLst/>
            </a:prstGeom>
            <a:noFill/>
          </p:spPr>
          <p:txBody>
            <a:bodyPr wrap="square" rtlCol="0">
              <a:spAutoFit/>
            </a:bodyPr>
            <a:lstStyle/>
            <a:p>
              <a:pPr indent="457200" algn="just" fontAlgn="auto">
                <a:lnSpc>
                  <a:spcPct val="150000"/>
                </a:lnSpc>
                <a:buClr>
                  <a:srgbClr val="000000"/>
                </a:buClr>
                <a:buSzPct val="70000"/>
                <a:buFont typeface="Wingdings" panose="05000000000000000000" charset="0"/>
                <a:buNone/>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本表反映单位本年度从本级财政部门取得国有资本经营预算财政拨款的收入、支出、结转和结余等情况，按支出功能分类科目分“类”“款”“项”并分项目填列。</a:t>
              </a:r>
              <a:endParaRPr lang="zh-CN" altLang="en-US" b="1" dirty="0">
                <a:solidFill>
                  <a:srgbClr val="114F95"/>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indent="0" eaLnBrk="1" hangingPunct="1">
                <a:lnSpc>
                  <a:spcPct val="150000"/>
                </a:lnSpc>
                <a:buClr>
                  <a:srgbClr val="000000"/>
                </a:buClr>
                <a:buSzPct val="70000"/>
                <a:buFont typeface="Wingdings" panose="05000000000000000000" charset="0"/>
                <a:buNone/>
              </a:pP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grpSp>
      <p:sp>
        <p:nvSpPr>
          <p:cNvPr id="154" name="文本框 153"/>
          <p:cNvSpPr txBox="true"/>
          <p:nvPr/>
        </p:nvSpPr>
        <p:spPr>
          <a:xfrm>
            <a:off x="1360170" y="381000"/>
            <a:ext cx="647255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国有资本经营预算财政拨款收入支出决算表（财决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sp>
        <p:nvSpPr>
          <p:cNvPr id="154" name="文本框 153"/>
          <p:cNvSpPr txBox="true"/>
          <p:nvPr/>
        </p:nvSpPr>
        <p:spPr>
          <a:xfrm>
            <a:off x="1360170" y="381000"/>
            <a:ext cx="647255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国有资本经营预算财政拨款收入支出决算表（财决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5" name="组合 4"/>
          <p:cNvGrpSpPr/>
          <p:nvPr/>
        </p:nvGrpSpPr>
        <p:grpSpPr>
          <a:xfrm>
            <a:off x="2362200" y="1537970"/>
            <a:ext cx="8456930" cy="3656965"/>
            <a:chOff x="3720" y="2422"/>
            <a:chExt cx="13318" cy="5759"/>
          </a:xfrm>
        </p:grpSpPr>
        <p:sp>
          <p:nvSpPr>
            <p:cNvPr id="7" name="任意多边形 13"/>
            <p:cNvSpPr/>
            <p:nvPr/>
          </p:nvSpPr>
          <p:spPr>
            <a:xfrm>
              <a:off x="3720" y="2422"/>
              <a:ext cx="13318" cy="5759"/>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9" name="矩形 8"/>
            <p:cNvSpPr/>
            <p:nvPr/>
          </p:nvSpPr>
          <p:spPr>
            <a:xfrm>
              <a:off x="4401" y="2726"/>
              <a:ext cx="11743" cy="4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4399" y="4487"/>
              <a:ext cx="11745" cy="2704"/>
            </a:xfrm>
            <a:prstGeom prst="rect">
              <a:avLst/>
            </a:prstGeom>
            <a:noFill/>
          </p:spPr>
          <p:txBody>
            <a:bodyPr wrap="square" rtlCol="0">
              <a:spAutoFit/>
            </a:bodyPr>
            <a:lstStyle/>
            <a:p>
              <a:pPr indent="0" algn="ctr" fontAlgn="auto">
                <a:lnSpc>
                  <a:spcPts val="3000"/>
                </a:lnSpc>
                <a:buSzPct val="70000"/>
                <a:buFont typeface="Wingdings" panose="05000000000000000000" charset="0"/>
                <a:buNone/>
              </a:pPr>
              <a:r>
                <a:rPr lang="zh-CN" altLang="en-US" sz="2000">
                  <a:solidFill>
                    <a:schemeClr val="tx1"/>
                  </a:solidFill>
                  <a:latin typeface="Times New Roman" panose="02020603050405020304" charset="0"/>
                  <a:ea typeface="楷体" panose="02010609060101010101" pitchFamily="49" charset="-122"/>
                  <a:sym typeface="Times New Roman" panose="02020603050405020304" charset="0"/>
                </a:rPr>
                <a:t>无变动。</a:t>
              </a: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spTree>
  </p:cSld>
  <p:clrMapOvr>
    <a:masterClrMapping/>
  </p:clrMapOvr>
  <p:transition spd="slow"/>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i="0" u="none" strike="noStrike" kern="1200" cap="none" spc="0" normalizeH="0" baseline="0" noProof="0">
                  <a:ln>
                    <a:noFill/>
                  </a:ln>
                  <a:solidFill>
                    <a:schemeClr val="tx1"/>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rPr>
                    <a:t>    </a:t>
                  </a:r>
                  <a:endPar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1" y="4233"/>
              <a:ext cx="11746" cy="1371"/>
            </a:xfrm>
            <a:prstGeom prst="rect">
              <a:avLst/>
            </a:prstGeom>
            <a:noFill/>
          </p:spPr>
          <p:txBody>
            <a:bodyPr wrap="square" rtlCol="0">
              <a:spAutoFit/>
            </a:bodyPr>
            <a:lstStyle/>
            <a:p>
              <a:pPr indent="457200" algn="just" fontAlgn="auto">
                <a:lnSpc>
                  <a:spcPct val="150000"/>
                </a:lnSpc>
                <a:buSzPct val="70000"/>
                <a:buFont typeface="Wingdings" panose="05000000000000000000" charset="0"/>
                <a:buNone/>
                <a:defRPr/>
              </a:pP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支出功能分类科目应在“国有资本经营预算支出功能分类科目”范围内。</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p:txBody>
        </p:sp>
      </p:grpSp>
      <p:sp>
        <p:nvSpPr>
          <p:cNvPr id="154" name="文本框 153"/>
          <p:cNvSpPr txBox="true"/>
          <p:nvPr/>
        </p:nvSpPr>
        <p:spPr>
          <a:xfrm>
            <a:off x="1360170" y="381000"/>
            <a:ext cx="647255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国有资本经营预算财政拨款收入支出决算表（财决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60170" y="381000"/>
            <a:ext cx="647255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国有资本经营预算财政拨款支出决算明细表（财决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2</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1C5684"/>
            </a:solidFill>
            <a:ln>
              <a:solidFill>
                <a:srgbClr val="1C5684"/>
              </a:solid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pic>
        <p:nvPicPr>
          <p:cNvPr id="5" name="图片 4"/>
          <p:cNvPicPr>
            <a:picLocks noChangeAspect="true"/>
          </p:cNvPicPr>
          <p:nvPr/>
        </p:nvPicPr>
        <p:blipFill>
          <a:blip r:embed="rId2"/>
          <a:stretch>
            <a:fillRect/>
          </a:stretch>
        </p:blipFill>
        <p:spPr>
          <a:xfrm>
            <a:off x="2178685" y="1210945"/>
            <a:ext cx="7249795" cy="4065905"/>
          </a:xfrm>
          <a:prstGeom prst="rect">
            <a:avLst/>
          </a:prstGeom>
          <a:ln>
            <a:solidFill>
              <a:schemeClr val="tx1"/>
            </a:solidFill>
          </a:ln>
        </p:spPr>
      </p:pic>
      <p:pic>
        <p:nvPicPr>
          <p:cNvPr id="6" name="图片 5"/>
          <p:cNvPicPr>
            <a:picLocks noChangeAspect="true"/>
          </p:cNvPicPr>
          <p:nvPr/>
        </p:nvPicPr>
        <p:blipFill>
          <a:blip r:embed="rId3"/>
          <a:stretch>
            <a:fillRect/>
          </a:stretch>
        </p:blipFill>
        <p:spPr>
          <a:xfrm>
            <a:off x="2892425" y="1640840"/>
            <a:ext cx="7268845" cy="3891915"/>
          </a:xfrm>
          <a:prstGeom prst="rect">
            <a:avLst/>
          </a:prstGeom>
          <a:ln>
            <a:solidFill>
              <a:schemeClr val="tx1"/>
            </a:solidFill>
          </a:ln>
        </p:spPr>
      </p:pic>
      <p:pic>
        <p:nvPicPr>
          <p:cNvPr id="8" name="图片 7"/>
          <p:cNvPicPr>
            <a:picLocks noChangeAspect="true"/>
          </p:cNvPicPr>
          <p:nvPr/>
        </p:nvPicPr>
        <p:blipFill>
          <a:blip r:embed="rId4"/>
          <a:stretch>
            <a:fillRect/>
          </a:stretch>
        </p:blipFill>
        <p:spPr>
          <a:xfrm>
            <a:off x="3579495" y="2214880"/>
            <a:ext cx="7255510" cy="4036060"/>
          </a:xfrm>
          <a:prstGeom prst="rect">
            <a:avLst/>
          </a:prstGeom>
          <a:ln>
            <a:solidFill>
              <a:schemeClr val="tx1"/>
            </a:solidFill>
          </a:ln>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51" name="图片 50" descr="czb_logo_1"/>
          <p:cNvPicPr>
            <a:picLocks noChangeAspect="true"/>
          </p:cNvPicPr>
          <p:nvPr/>
        </p:nvPicPr>
        <p:blipFill>
          <a:blip r:embed="rId1"/>
          <a:stretch>
            <a:fillRect/>
          </a:stretch>
        </p:blipFill>
        <p:spPr>
          <a:xfrm>
            <a:off x="8343900" y="391160"/>
            <a:ext cx="3603625" cy="565785"/>
          </a:xfrm>
          <a:prstGeom prst="rect">
            <a:avLst/>
          </a:prstGeom>
        </p:spPr>
      </p:pic>
      <p:sp>
        <p:nvSpPr>
          <p:cNvPr id="3" name="文本框 2"/>
          <p:cNvSpPr txBox="true"/>
          <p:nvPr/>
        </p:nvSpPr>
        <p:spPr>
          <a:xfrm>
            <a:off x="1103630" y="1459865"/>
            <a:ext cx="10088880" cy="4707890"/>
          </a:xfrm>
          <a:prstGeom prst="rect">
            <a:avLst/>
          </a:prstGeom>
          <a:noFill/>
        </p:spPr>
        <p:txBody>
          <a:bodyPr wrap="square" rtlCol="0">
            <a:spAutoFit/>
          </a:bodyPr>
          <a:lstStyle/>
          <a:p>
            <a:pPr indent="457200" fontAlgn="auto">
              <a:lnSpc>
                <a:spcPct val="150000"/>
              </a:lnSpc>
            </a:pPr>
            <a:r>
              <a:rPr lang="en-US" altLang="zh-CN" sz="2400" dirty="0">
                <a:latin typeface="Times New Roman" panose="02020603050405020304" charset="0"/>
                <a:ea typeface="楷体" panose="02010609060101010101" pitchFamily="49" charset="-122"/>
              </a:rPr>
              <a:t>根据预算管理一体化系统（以下简称一体化系统）建设运行安排，财政部正式启用一体化系统部门决算模块开展2023年度部门决算数据的收集和处理工作。</a:t>
            </a:r>
            <a:endParaRPr lang="en-US" altLang="zh-CN" sz="2400" dirty="0">
              <a:latin typeface="Times New Roman" panose="02020603050405020304" charset="0"/>
              <a:ea typeface="楷体" panose="02010609060101010101" pitchFamily="49" charset="-122"/>
            </a:endParaRPr>
          </a:p>
          <a:p>
            <a:pPr indent="457200" fontAlgn="auto">
              <a:lnSpc>
                <a:spcPct val="150000"/>
              </a:lnSpc>
            </a:pPr>
            <a:r>
              <a:rPr lang="en-US" altLang="zh-CN" sz="2400" dirty="0">
                <a:latin typeface="Times New Roman" panose="02020603050405020304" charset="0"/>
                <a:ea typeface="楷体" panose="02010609060101010101" pitchFamily="49" charset="-122"/>
                <a:sym typeface="+mn-ea"/>
              </a:rPr>
              <a:t> </a:t>
            </a:r>
            <a:r>
              <a:rPr lang="zh-CN" altLang="en-US" sz="2400" dirty="0">
                <a:latin typeface="Times New Roman" panose="02020603050405020304" charset="0"/>
                <a:ea typeface="楷体" panose="02010609060101010101" pitchFamily="49" charset="-122"/>
                <a:sym typeface="+mn-ea"/>
              </a:rPr>
              <a:t>省级财政部门应向全国预算管理数据汇总系统报送本地区部门决算数据。应对标《预算管理一体化规范（</a:t>
            </a:r>
            <a:r>
              <a:rPr lang="en-US" altLang="zh-CN" sz="2400" dirty="0">
                <a:latin typeface="Times New Roman" panose="02020603050405020304" charset="0"/>
                <a:ea typeface="楷体" panose="02010609060101010101" pitchFamily="49" charset="-122"/>
                <a:sym typeface="+mn-ea"/>
              </a:rPr>
              <a:t>2.0</a:t>
            </a:r>
            <a:r>
              <a:rPr lang="zh-CN" altLang="en-US" sz="2400" dirty="0">
                <a:latin typeface="Times New Roman" panose="02020603050405020304" charset="0"/>
                <a:ea typeface="楷体" panose="02010609060101010101" pitchFamily="49" charset="-122"/>
                <a:sym typeface="+mn-ea"/>
              </a:rPr>
              <a:t>版）》和《预算管理一体化系统技术标准</a:t>
            </a:r>
            <a:r>
              <a:rPr lang="en-US" altLang="zh-CN" sz="2400" dirty="0">
                <a:latin typeface="Times New Roman" panose="02020603050405020304" charset="0"/>
                <a:ea typeface="楷体" panose="02010609060101010101" pitchFamily="49" charset="-122"/>
                <a:sym typeface="+mn-ea"/>
              </a:rPr>
              <a:t>V2.0</a:t>
            </a:r>
            <a:r>
              <a:rPr lang="zh-CN" altLang="en-US" sz="2400" dirty="0">
                <a:latin typeface="Times New Roman" panose="02020603050405020304" charset="0"/>
                <a:ea typeface="楷体" panose="02010609060101010101" pitchFamily="49" charset="-122"/>
                <a:sym typeface="+mn-ea"/>
              </a:rPr>
              <a:t>》，实现部门决算功能上线运行，在一体化系统开展决算编报工作，并加强数据报送管理，确保规范完整、准确及时</a:t>
            </a:r>
            <a:r>
              <a:rPr lang="en-US" altLang="zh-CN" sz="2400" dirty="0">
                <a:latin typeface="Times New Roman" panose="02020603050405020304" charset="0"/>
                <a:ea typeface="楷体" panose="02010609060101010101" pitchFamily="49" charset="-122"/>
                <a:sym typeface="+mn-ea"/>
              </a:rPr>
              <a:t>。</a:t>
            </a:r>
            <a:endParaRPr lang="en-US" altLang="zh-CN" sz="2400" dirty="0">
              <a:latin typeface="Times New Roman" panose="02020603050405020304" charset="0"/>
              <a:ea typeface="楷体" panose="02010609060101010101" pitchFamily="49" charset="-122"/>
            </a:endParaRPr>
          </a:p>
          <a:p>
            <a:pPr indent="457200" fontAlgn="auto">
              <a:lnSpc>
                <a:spcPct val="200000"/>
              </a:lnSpc>
            </a:pPr>
            <a:endParaRPr lang="en-US" altLang="zh-CN" sz="2400" dirty="0">
              <a:latin typeface="Times New Roman" panose="02020603050405020304" charset="0"/>
              <a:ea typeface="楷体" panose="02010609060101010101" pitchFamily="49" charset="-122"/>
            </a:endParaRPr>
          </a:p>
        </p:txBody>
      </p:sp>
      <p:sp>
        <p:nvSpPr>
          <p:cNvPr id="2" name="文本框 1"/>
          <p:cNvSpPr txBox="true"/>
          <p:nvPr/>
        </p:nvSpPr>
        <p:spPr>
          <a:xfrm>
            <a:off x="1335405" y="496570"/>
            <a:ext cx="5026660" cy="460375"/>
          </a:xfrm>
          <a:prstGeom prst="rect">
            <a:avLst/>
          </a:prstGeom>
          <a:noFill/>
        </p:spPr>
        <p:txBody>
          <a:bodyPr wrap="square" rtlCol="0" anchor="b" anchorCtr="false">
            <a:spAutoFit/>
          </a:bodyPr>
          <a:p>
            <a:pPr fontAlgn="b"/>
            <a:r>
              <a:rPr lang="zh-CN" sz="2400" b="1" dirty="0">
                <a:solidFill>
                  <a:srgbClr val="195482"/>
                </a:solidFill>
                <a:latin typeface="Times New Roman" panose="02020603050405020304" charset="0"/>
                <a:ea typeface="楷体" panose="02010609060101010101" pitchFamily="49" charset="-122"/>
                <a:cs typeface="+mn-ea"/>
                <a:sym typeface="+mn-lt"/>
              </a:rPr>
              <a:t>预算管理一体化系统应用</a:t>
            </a:r>
            <a:r>
              <a:rPr lang="zh-CN" altLang="en-US" sz="2400" b="1" dirty="0">
                <a:solidFill>
                  <a:srgbClr val="195482"/>
                </a:solidFill>
                <a:latin typeface="Times New Roman" panose="02020603050405020304" charset="0"/>
                <a:ea typeface="楷体" panose="02010609060101010101" pitchFamily="49" charset="-122"/>
                <a:cs typeface="+mn-ea"/>
                <a:sym typeface="+mn-lt"/>
              </a:rPr>
              <a:t>要求</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spTree>
  </p:cSld>
  <p:clrMapOvr>
    <a:masterClrMapping/>
  </p:clrMapOvr>
  <p:transition spd="slow"/>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34" name="图片 33" descr="czb_logo_1"/>
          <p:cNvPicPr>
            <a:picLocks noChangeAspect="true"/>
          </p:cNvPicPr>
          <p:nvPr/>
        </p:nvPicPr>
        <p:blipFill>
          <a:blip r:embed="rId1"/>
          <a:stretch>
            <a:fillRect/>
          </a:stretch>
        </p:blipFill>
        <p:spPr>
          <a:xfrm>
            <a:off x="8343900" y="391160"/>
            <a:ext cx="3603625" cy="565785"/>
          </a:xfrm>
          <a:prstGeom prst="rect">
            <a:avLst/>
          </a:prstGeom>
        </p:spPr>
      </p:pic>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3" name="组合 2"/>
          <p:cNvGrpSpPr/>
          <p:nvPr/>
        </p:nvGrpSpPr>
        <p:grpSpPr>
          <a:xfrm>
            <a:off x="563880" y="1529715"/>
            <a:ext cx="1223645" cy="3665220"/>
            <a:chOff x="10727" y="1484313"/>
            <a:chExt cx="1619474" cy="5777627"/>
          </a:xfrm>
        </p:grpSpPr>
        <p:sp>
          <p:nvSpPr>
            <p:cNvPr id="6" name="矩形 5"/>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7" name="矩形 6"/>
            <p:cNvSpPr/>
            <p:nvPr/>
          </p:nvSpPr>
          <p:spPr>
            <a:xfrm>
              <a:off x="10727" y="3024105"/>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8" name="矩形 7"/>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9" name="矩形 8"/>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17" y="3753"/>
              <a:ext cx="11729" cy="3807"/>
            </a:xfrm>
            <a:prstGeom prst="rect">
              <a:avLst/>
            </a:prstGeom>
            <a:noFill/>
          </p:spPr>
          <p:txBody>
            <a:bodyPr wrap="square" rtlCol="0">
              <a:spAutoFit/>
            </a:bodyPr>
            <a:lstStyle/>
            <a:p>
              <a:pPr indent="457200" algn="just" fontAlgn="auto">
                <a:lnSpc>
                  <a:spcPct val="150000"/>
                </a:lnSpc>
                <a:buClr>
                  <a:srgbClr val="000000"/>
                </a:buClr>
                <a:buSzPct val="70000"/>
                <a:buFont typeface="Wingdings" panose="05000000000000000000" charset="0"/>
                <a:buNone/>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本表反映单位从本级财政部门取得的国有资本经营预算财政拨款本年度支出明细情况，按支出功能分类科目分“类”“款”“项”并分项目填列。</a:t>
              </a:r>
              <a:endParaRPr lang="zh-CN" altLang="en-US" b="1" dirty="0">
                <a:solidFill>
                  <a:srgbClr val="114F95"/>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indent="0" eaLnBrk="1" hangingPunct="1">
                <a:lnSpc>
                  <a:spcPct val="150000"/>
                </a:lnSpc>
                <a:buClr>
                  <a:srgbClr val="000000"/>
                </a:buClr>
                <a:buSzPct val="70000"/>
                <a:buFont typeface="Wingdings" panose="05000000000000000000" charset="0"/>
                <a:buNone/>
              </a:pP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grpSp>
      <p:sp>
        <p:nvSpPr>
          <p:cNvPr id="154" name="文本框 153"/>
          <p:cNvSpPr txBox="true"/>
          <p:nvPr/>
        </p:nvSpPr>
        <p:spPr>
          <a:xfrm>
            <a:off x="1360170" y="381000"/>
            <a:ext cx="647255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国有资本经营预算财政拨款支出决算明细表（财决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2</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sp>
        <p:nvSpPr>
          <p:cNvPr id="154" name="文本框 153"/>
          <p:cNvSpPr txBox="true"/>
          <p:nvPr/>
        </p:nvSpPr>
        <p:spPr>
          <a:xfrm>
            <a:off x="1360170" y="381000"/>
            <a:ext cx="647255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国有资本经营预算财政拨款支出决算明细表（财决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2</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5" name="组合 4"/>
          <p:cNvGrpSpPr/>
          <p:nvPr/>
        </p:nvGrpSpPr>
        <p:grpSpPr>
          <a:xfrm>
            <a:off x="2362200" y="1537970"/>
            <a:ext cx="8456930" cy="3656965"/>
            <a:chOff x="3720" y="2422"/>
            <a:chExt cx="13318" cy="5759"/>
          </a:xfrm>
        </p:grpSpPr>
        <p:sp>
          <p:nvSpPr>
            <p:cNvPr id="7" name="任意多边形 13"/>
            <p:cNvSpPr/>
            <p:nvPr/>
          </p:nvSpPr>
          <p:spPr>
            <a:xfrm>
              <a:off x="3720" y="2422"/>
              <a:ext cx="13318" cy="5759"/>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9" name="矩形 8"/>
            <p:cNvSpPr/>
            <p:nvPr/>
          </p:nvSpPr>
          <p:spPr>
            <a:xfrm>
              <a:off x="4401" y="2726"/>
              <a:ext cx="11743" cy="4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4399" y="4487"/>
              <a:ext cx="11745" cy="2704"/>
            </a:xfrm>
            <a:prstGeom prst="rect">
              <a:avLst/>
            </a:prstGeom>
            <a:noFill/>
          </p:spPr>
          <p:txBody>
            <a:bodyPr wrap="square" rtlCol="0">
              <a:spAutoFit/>
            </a:bodyPr>
            <a:lstStyle/>
            <a:p>
              <a:pPr indent="0" algn="ctr" fontAlgn="auto">
                <a:lnSpc>
                  <a:spcPts val="3000"/>
                </a:lnSpc>
                <a:buSzPct val="70000"/>
                <a:buFont typeface="Wingdings" panose="05000000000000000000" charset="0"/>
                <a:buNone/>
              </a:pPr>
              <a:r>
                <a:rPr lang="zh-CN" altLang="en-US" sz="2000">
                  <a:solidFill>
                    <a:schemeClr val="tx1"/>
                  </a:solidFill>
                  <a:latin typeface="Times New Roman" panose="02020603050405020304" charset="0"/>
                  <a:ea typeface="楷体" panose="02010609060101010101" pitchFamily="49" charset="-122"/>
                  <a:sym typeface="Times New Roman" panose="02020603050405020304" charset="0"/>
                </a:rPr>
                <a:t>无变动。</a:t>
              </a: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spTree>
  </p:cSld>
  <p:clrMapOvr>
    <a:masterClrMapping/>
  </p:clrMapOvr>
  <p:transition spd="slow"/>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i="0" u="none" strike="noStrike" kern="1200" cap="none" spc="0" normalizeH="0" baseline="0" noProof="0">
                  <a:ln>
                    <a:noFill/>
                  </a:ln>
                  <a:solidFill>
                    <a:schemeClr val="tx1"/>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rPr>
                    <a:t>    </a:t>
                  </a:r>
                  <a:endPar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1" y="4316"/>
              <a:ext cx="11743" cy="2581"/>
            </a:xfrm>
            <a:prstGeom prst="rect">
              <a:avLst/>
            </a:prstGeom>
            <a:noFill/>
          </p:spPr>
          <p:txBody>
            <a:bodyPr wrap="square" rtlCol="0">
              <a:spAutoFit/>
            </a:bodyPr>
            <a:lstStyle/>
            <a:p>
              <a:pPr indent="0" algn="ctr" fontAlgn="auto">
                <a:lnSpc>
                  <a:spcPct val="150000"/>
                </a:lnSpc>
                <a:buClrTx/>
                <a:buSzPct val="70000"/>
                <a:buFont typeface="Wingdings" panose="05000000000000000000" charset="0"/>
                <a:buNone/>
              </a:pP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国有资本经营预算财政拨款支出一般只反映项目支出情况。</a:t>
              </a:r>
              <a:endParaRPr lang="zh-CN" altLang="en-US" b="1" dirty="0">
                <a:solidFill>
                  <a:srgbClr val="114F95"/>
                </a:solidFill>
                <a:latin typeface="Times New Roman" panose="02020603050405020304" charset="0"/>
                <a:ea typeface="楷体" panose="02010609060101010101" pitchFamily="49" charset="-122"/>
                <a:sym typeface="Times New Roman" panose="02020603050405020304" charset="0"/>
              </a:endParaRPr>
            </a:p>
            <a:p>
              <a:pPr indent="0" algn="ctr" fontAlgn="auto">
                <a:lnSpc>
                  <a:spcPct val="150000"/>
                </a:lnSpc>
                <a:buClrTx/>
                <a:buSzPct val="70000"/>
                <a:buFont typeface="Wingdings" panose="05000000000000000000" charset="0"/>
                <a:buNone/>
              </a:pPr>
              <a:endParaRPr lang="zh-CN" altLang="en-US" b="1" dirty="0">
                <a:solidFill>
                  <a:srgbClr val="114F95"/>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indent="0" algn="ctr" fontAlgn="auto">
                <a:lnSpc>
                  <a:spcPts val="3000"/>
                </a:lnSpc>
                <a:buSzPct val="70000"/>
                <a:buFont typeface="Wingdings" panose="05000000000000000000" charset="0"/>
                <a:buNone/>
                <a:defRPr/>
              </a:pP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685800" indent="0" algn="ctr" fontAlgn="auto">
                <a:lnSpc>
                  <a:spcPct val="120000"/>
                </a:lnSpc>
                <a:buClrTx/>
                <a:buSzPct val="70000"/>
                <a:buFont typeface="Wingdings" panose="05000000000000000000" charset="0"/>
                <a:buNone/>
                <a:extLst>
                  <a:ext uri="{35155182-B16C-46BC-9424-99874614C6A1}">
                    <wpsdc:marlchars xmlns:wpsdc="http://www.wps.cn/officeDocument/2017/drawingmlCustomData" val="300" checksum="1790709462"/>
                  </a:ext>
                </a:extLst>
              </a:pPr>
              <a:endParaRPr lang="zh-CN" altLang="en-US" sz="18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sp>
        <p:nvSpPr>
          <p:cNvPr id="154" name="文本框 153"/>
          <p:cNvSpPr txBox="true"/>
          <p:nvPr/>
        </p:nvSpPr>
        <p:spPr>
          <a:xfrm>
            <a:off x="1360170" y="381000"/>
            <a:ext cx="647255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国有资本经营预算财政拨款支出决算明细表（财决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2</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57410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预算支出相关信息表（财决附</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1C5684"/>
            </a:solidFill>
            <a:ln>
              <a:solidFill>
                <a:srgbClr val="1C5684"/>
              </a:solid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pic>
        <p:nvPicPr>
          <p:cNvPr id="2051" name="Picture 3"/>
          <p:cNvPicPr>
            <a:picLocks noChangeAspect="true" noChangeArrowheads="true"/>
          </p:cNvPicPr>
          <p:nvPr/>
        </p:nvPicPr>
        <p:blipFill>
          <a:blip r:embed="rId2"/>
          <a:srcRect/>
          <a:stretch>
            <a:fillRect/>
          </a:stretch>
        </p:blipFill>
        <p:spPr bwMode="auto">
          <a:xfrm>
            <a:off x="2619022" y="979393"/>
            <a:ext cx="6908659" cy="5585181"/>
          </a:xfrm>
          <a:prstGeom prst="rect">
            <a:avLst/>
          </a:prstGeom>
          <a:noFill/>
          <a:ln w="9525">
            <a:noFill/>
            <a:miter lim="800000"/>
            <a:headEnd/>
            <a:tailEnd/>
          </a:ln>
          <a:effectLst/>
        </p:spPr>
      </p:pic>
    </p:spTree>
  </p:cSld>
  <p:clrMapOvr>
    <a:masterClrMapping/>
  </p:clrMapOvr>
  <p:transition spd="slow"/>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34" name="图片 33" descr="czb_logo_1"/>
          <p:cNvPicPr>
            <a:picLocks noChangeAspect="true"/>
          </p:cNvPicPr>
          <p:nvPr/>
        </p:nvPicPr>
        <p:blipFill>
          <a:blip r:embed="rId1"/>
          <a:stretch>
            <a:fillRect/>
          </a:stretch>
        </p:blipFill>
        <p:spPr>
          <a:xfrm>
            <a:off x="8343900" y="391160"/>
            <a:ext cx="3603625" cy="565785"/>
          </a:xfrm>
          <a:prstGeom prst="rect">
            <a:avLst/>
          </a:prstGeom>
        </p:spPr>
      </p:pic>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3" name="组合 2"/>
          <p:cNvGrpSpPr/>
          <p:nvPr/>
        </p:nvGrpSpPr>
        <p:grpSpPr>
          <a:xfrm>
            <a:off x="563880" y="1529715"/>
            <a:ext cx="1223645" cy="3665220"/>
            <a:chOff x="10727" y="1484313"/>
            <a:chExt cx="1619474" cy="5777627"/>
          </a:xfrm>
        </p:grpSpPr>
        <p:sp>
          <p:nvSpPr>
            <p:cNvPr id="6" name="矩形 5"/>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7" name="矩形 6"/>
            <p:cNvSpPr/>
            <p:nvPr/>
          </p:nvSpPr>
          <p:spPr>
            <a:xfrm>
              <a:off x="10727" y="3024105"/>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8" name="矩形 7"/>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9" name="矩形 8"/>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0" y="4315"/>
              <a:ext cx="11746" cy="2498"/>
            </a:xfrm>
            <a:prstGeom prst="rect">
              <a:avLst/>
            </a:prstGeom>
            <a:noFill/>
          </p:spPr>
          <p:txBody>
            <a:bodyPr wrap="square" rtlCol="0">
              <a:spAutoFit/>
            </a:bodyPr>
            <a:lstStyle/>
            <a:p>
              <a:pPr indent="0" algn="ctr" eaLnBrk="1" hangingPunct="1">
                <a:lnSpc>
                  <a:spcPct val="150000"/>
                </a:lnSpc>
                <a:buClr>
                  <a:srgbClr val="000000"/>
                </a:buClr>
                <a:buSzPct val="70000"/>
                <a:buFont typeface="Wingdings" panose="05000000000000000000" charset="0"/>
                <a:buNone/>
              </a:pP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本表反映与单位预算支出相关财务会计补充信息、预算会计补充信息。</a:t>
              </a:r>
              <a:endParaRPr lang="zh-CN" altLang="en-US" b="1" dirty="0">
                <a:solidFill>
                  <a:srgbClr val="114F95"/>
                </a:solidFill>
                <a:latin typeface="Times New Roman" panose="02020603050405020304" charset="0"/>
                <a:ea typeface="楷体" panose="02010609060101010101" pitchFamily="49" charset="-122"/>
                <a:sym typeface="Times New Roman" panose="02020603050405020304" charset="0"/>
              </a:endParaRPr>
            </a:p>
            <a:p>
              <a:pPr indent="0" algn="ctr" eaLnBrk="1" hangingPunct="1">
                <a:lnSpc>
                  <a:spcPct val="150000"/>
                </a:lnSpc>
                <a:buClr>
                  <a:srgbClr val="000000"/>
                </a:buClr>
                <a:buSzPct val="70000"/>
                <a:buFont typeface="Wingdings" panose="05000000000000000000" charset="0"/>
                <a:buNone/>
              </a:pP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685800" indent="-342900" algn="ctr" eaLnBrk="1" fontAlgn="auto" hangingPunct="1">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ctr" eaLnBrk="1" hangingPunct="1">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grpSp>
      <p:sp>
        <p:nvSpPr>
          <p:cNvPr id="154" name="文本框 153"/>
          <p:cNvSpPr txBox="true"/>
          <p:nvPr/>
        </p:nvSpPr>
        <p:spPr>
          <a:xfrm>
            <a:off x="1379855" y="496570"/>
            <a:ext cx="57410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预算支出相关信息表（财决附</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sp>
        <p:nvSpPr>
          <p:cNvPr id="154" name="文本框 153"/>
          <p:cNvSpPr txBox="true"/>
          <p:nvPr/>
        </p:nvSpPr>
        <p:spPr>
          <a:xfrm>
            <a:off x="1379855" y="496570"/>
            <a:ext cx="57410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预算支出相关信息表（财决附</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2362200" y="1537970"/>
            <a:ext cx="8456930" cy="4300855"/>
            <a:chOff x="3720" y="2422"/>
            <a:chExt cx="13318" cy="6773"/>
          </a:xfrm>
        </p:grpSpPr>
        <p:sp>
          <p:nvSpPr>
            <p:cNvPr id="7" name="任意多边形 13"/>
            <p:cNvSpPr/>
            <p:nvPr/>
          </p:nvSpPr>
          <p:spPr>
            <a:xfrm>
              <a:off x="3720" y="2422"/>
              <a:ext cx="13318" cy="5761"/>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9" name="矩形 8"/>
            <p:cNvSpPr/>
            <p:nvPr/>
          </p:nvSpPr>
          <p:spPr>
            <a:xfrm>
              <a:off x="4401" y="2726"/>
              <a:ext cx="11743" cy="50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4399" y="2726"/>
              <a:ext cx="11745" cy="6469"/>
            </a:xfrm>
            <a:prstGeom prst="rect">
              <a:avLst/>
            </a:prstGeom>
            <a:noFill/>
          </p:spPr>
          <p:txBody>
            <a:bodyPr wrap="square" rtlCol="0">
              <a:spAutoFit/>
            </a:bodyPr>
            <a:lstStyle/>
            <a:p>
              <a:pPr marL="342900" indent="-342900" algn="just" fontAlgn="auto">
                <a:lnSpc>
                  <a:spcPts val="3000"/>
                </a:lnSpc>
                <a:buSzPct val="70000"/>
                <a:buFont typeface="Wingdings" panose="05000000000000000000" charset="0"/>
                <a:buChar char="u"/>
              </a:pPr>
              <a:r>
                <a:rPr lang="zh-CN" altLang="en-US">
                  <a:latin typeface="Times New Roman" panose="02020603050405020304" charset="0"/>
                  <a:ea typeface="楷体" panose="02010609060101010101" pitchFamily="49" charset="-122"/>
                  <a:sym typeface="Times New Roman" panose="02020603050405020304" charset="0"/>
                </a:rPr>
                <a:t>报表格式</a:t>
              </a:r>
              <a:endParaRPr lang="zh-CN" altLang="en-US">
                <a:latin typeface="Times New Roman" panose="02020603050405020304" charset="0"/>
                <a:ea typeface="楷体" panose="02010609060101010101" pitchFamily="49" charset="-122"/>
                <a:sym typeface="Times New Roman" panose="02020603050405020304" charset="0"/>
              </a:endParaRPr>
            </a:p>
            <a:p>
              <a:pPr marL="57150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250" checksum="1039213347"/>
                  </a:ext>
                </a:extLst>
              </a:pPr>
              <a:r>
                <a:rPr lang="zh-CN" altLang="en-US">
                  <a:solidFill>
                    <a:schemeClr val="tx1"/>
                  </a:solidFill>
                  <a:latin typeface="Times New Roman" panose="02020603050405020304" charset="0"/>
                  <a:ea typeface="楷体" panose="02010609060101010101" pitchFamily="49" charset="-122"/>
                  <a:sym typeface="Times New Roman" panose="02020603050405020304" charset="0"/>
                </a:rPr>
                <a:t>“小型载客汽车”修改为“小型客车”。</a:t>
              </a:r>
              <a:endParaRPr lang="zh-CN" altLang="en-US">
                <a:solidFill>
                  <a:schemeClr val="tx1"/>
                </a:solidFill>
                <a:latin typeface="Times New Roman" panose="02020603050405020304" charset="0"/>
                <a:ea typeface="楷体" panose="02010609060101010101" pitchFamily="49" charset="-122"/>
                <a:sym typeface="Times New Roman" panose="02020603050405020304" charset="0"/>
              </a:endParaRPr>
            </a:p>
            <a:p>
              <a:pPr marL="57150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250" checksum="1039213347"/>
                  </a:ext>
                </a:extLst>
              </a:pPr>
              <a:r>
                <a:rPr lang="zh-CN" altLang="en-US" dirty="0">
                  <a:latin typeface="Times New Roman" panose="02020603050405020304" charset="0"/>
                  <a:ea typeface="楷体" panose="02010609060101010101" pitchFamily="49" charset="-122"/>
                  <a:sym typeface="Times New Roman" panose="02020603050405020304" charset="0"/>
                </a:rPr>
                <a:t>“大中型载客汽车”修改为“中型客车和大型客车”。</a:t>
              </a:r>
              <a:endParaRPr lang="zh-CN" altLang="en-US" dirty="0">
                <a:latin typeface="Times New Roman" panose="02020603050405020304" charset="0"/>
                <a:ea typeface="楷体" panose="02010609060101010101" pitchFamily="49" charset="-122"/>
                <a:sym typeface="Times New Roman" panose="02020603050405020304" charset="0"/>
              </a:endParaRPr>
            </a:p>
            <a:p>
              <a:pPr marL="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0" checksum="0"/>
                  </a:ext>
                </a:extLst>
              </a:pPr>
              <a:r>
                <a:rPr lang="zh-CN" altLang="en-US">
                  <a:latin typeface="Times New Roman" panose="02020603050405020304" charset="0"/>
                  <a:ea typeface="楷体" panose="02010609060101010101" pitchFamily="49" charset="-122"/>
                  <a:cs typeface="方正楷体_GBK" panose="02000000000000000000" charset="-122"/>
                  <a:sym typeface="Times New Roman" panose="02020603050405020304" charset="0"/>
                </a:rPr>
                <a:t>编制指南</a:t>
              </a:r>
              <a:endParaRPr lang="zh-CN" altLang="en-US">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57150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250" checksum="1039213347"/>
                  </a:ext>
                </a:extLst>
              </a:pPr>
              <a:r>
                <a:rPr lang="zh-CN" altLang="en-US">
                  <a:latin typeface="Times New Roman" panose="02020603050405020304" charset="0"/>
                  <a:ea typeface="楷体" panose="02010609060101010101" pitchFamily="49" charset="-122"/>
                  <a:cs typeface="方正楷体_GBK" panose="02000000000000000000" charset="-122"/>
                  <a:sym typeface="Times New Roman" panose="02020603050405020304" charset="0"/>
                </a:rPr>
                <a:t>调整“货币资金”“房屋”“车辆”等指标的填列要求。</a:t>
              </a:r>
              <a:endParaRPr lang="zh-CN" altLang="en-US">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57150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250" checksum="1039213347"/>
                  </a:ext>
                </a:extLst>
              </a:pPr>
              <a:r>
                <a:rPr lang="zh-CN" altLang="en-US">
                  <a:latin typeface="Times New Roman" panose="02020603050405020304" charset="0"/>
                  <a:ea typeface="楷体" panose="02010609060101010101" pitchFamily="49" charset="-122"/>
                  <a:cs typeface="方正楷体_GBK" panose="02000000000000000000" charset="-122"/>
                  <a:sym typeface="Times New Roman" panose="02020603050405020304" charset="0"/>
                </a:rPr>
                <a:t>增加对银行存款和行政单位借款的表内审核公式。</a:t>
              </a:r>
              <a:endParaRPr lang="zh-CN" altLang="en-US">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34290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150" checksum="895354731"/>
                  </a:ext>
                </a:extLst>
              </a:pPr>
              <a:r>
                <a:rPr lang="zh-CN" altLang="en-US">
                  <a:latin typeface="Times New Roman" panose="02020603050405020304" charset="0"/>
                  <a:ea typeface="楷体" panose="02010609060101010101" pitchFamily="49" charset="-122"/>
                  <a:cs typeface="方正楷体_GBK" panose="02000000000000000000" charset="-122"/>
                  <a:sym typeface="Times New Roman" panose="02020603050405020304" charset="0"/>
                </a:rPr>
                <a:t>按照《固定资产等资产基础分类与代码》国家标准（GB/T 14885-2022）分类填报。</a:t>
              </a: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spTree>
  </p:cSld>
  <p:clrMapOvr>
    <a:masterClrMapping/>
  </p:clrMapOvr>
  <p:transition spd="slow"/>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4356100"/>
            <a:chOff x="3720" y="2422"/>
            <a:chExt cx="13318" cy="6860"/>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i="0" u="none" strike="noStrike" kern="1200" cap="none" spc="0" normalizeH="0" baseline="0" noProof="0">
                  <a:ln>
                    <a:noFill/>
                  </a:ln>
                  <a:solidFill>
                    <a:schemeClr val="tx1"/>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rPr>
                    <a:t>    </a:t>
                  </a:r>
                  <a:endPar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4" y="2726"/>
              <a:ext cx="11742" cy="6556"/>
            </a:xfrm>
            <a:prstGeom prst="rect">
              <a:avLst/>
            </a:prstGeom>
            <a:noFill/>
          </p:spPr>
          <p:txBody>
            <a:bodyPr wrap="square" rtlCol="0">
              <a:spAutoFit/>
            </a:bodyPr>
            <a:lstStyle/>
            <a:p>
              <a:pPr marL="285750" lvl="3" indent="-285750" algn="just" fontAlgn="auto">
                <a:lnSpc>
                  <a:spcPct val="150000"/>
                </a:lnSpc>
                <a:buClr>
                  <a:srgbClr val="000000"/>
                </a:buClr>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货币资金：填列单位库存现金、银行存款和其他货币资金等，不含“库存现金”“银行存款”科目下“受托代理资产”明细科目。</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285750" lvl="3" indent="-285750" algn="just" fontAlgn="auto">
                <a:lnSpc>
                  <a:spcPct val="150000"/>
                </a:lnSpc>
                <a:buClr>
                  <a:srgbClr val="000000"/>
                </a:buClr>
                <a:buSzPct val="70000"/>
                <a:buFont typeface="Wingdings" panose="05000000000000000000" charset="0"/>
                <a:buChar char="u"/>
              </a:pPr>
              <a:r>
                <a:rPr lang="zh-CN" altLang="en-US" dirty="0">
                  <a:latin typeface="Times New Roman" panose="02020603050405020304" charset="0"/>
                  <a:ea typeface="楷体" panose="02010609060101010101" pitchFamily="49" charset="-122"/>
                  <a:sym typeface="Times New Roman" panose="02020603050405020304" charset="0"/>
                </a:rPr>
                <a:t>涉及资产的信息，除特殊情况外，应与行政事业单位国有资产年度报告对应信息保持一致。</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285750" lvl="3" indent="-285750" algn="just" fontAlgn="auto">
                <a:lnSpc>
                  <a:spcPct val="150000"/>
                </a:lnSpc>
                <a:buClr>
                  <a:srgbClr val="000000"/>
                </a:buClr>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预算结转结余信息年初数填列调整后金额，</a:t>
              </a:r>
              <a:r>
                <a:rPr lang="zh-CN" altLang="en-US"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要与主表中的结转结余相衔接</a:t>
              </a: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0" lvl="3" indent="-285750" algn="just" fontAlgn="auto">
                <a:lnSpc>
                  <a:spcPct val="150000"/>
                </a:lnSpc>
                <a:buClr>
                  <a:srgbClr val="000000"/>
                </a:buClr>
                <a:buSzPct val="70000"/>
                <a:buFont typeface="Wingdings" panose="05000000000000000000" charset="0"/>
                <a:buChar char="u"/>
              </a:pPr>
              <a:r>
                <a:rPr lang="zh-CN" altLang="en-US">
                  <a:latin typeface="Times New Roman" panose="02020603050405020304" charset="0"/>
                  <a:ea typeface="楷体" panose="02010609060101010101" pitchFamily="49" charset="-122"/>
                  <a:cs typeface="方正楷体_GBK" panose="02000000000000000000" charset="-122"/>
                  <a:sym typeface="Times New Roman" panose="02020603050405020304" charset="0"/>
                </a:rPr>
                <a:t>问题：</a:t>
              </a:r>
              <a:r>
                <a:rPr lang="en-US" altLang="zh-CN">
                  <a:latin typeface="Times New Roman" panose="02020603050405020304" charset="0"/>
                  <a:ea typeface="楷体" panose="02010609060101010101" pitchFamily="49" charset="-122"/>
                  <a:cs typeface="方正楷体_GBK" panose="02000000000000000000" charset="-122"/>
                  <a:sym typeface="Times New Roman" panose="02020603050405020304" charset="0"/>
                </a:rPr>
                <a:t>1.</a:t>
              </a:r>
              <a:r>
                <a:rPr lang="zh-CN" altLang="en-US">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房产、车辆价格畸高或者畸低。</a:t>
              </a:r>
              <a:endParaRPr lang="zh-CN" altLang="en-US">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0" lvl="3" indent="0" algn="just" fontAlgn="auto">
                <a:lnSpc>
                  <a:spcPct val="150000"/>
                </a:lnSpc>
                <a:buClr>
                  <a:srgbClr val="000000"/>
                </a:buClr>
                <a:buSzPct val="70000"/>
                <a:buFont typeface="Wingdings" panose="05000000000000000000" charset="0"/>
                <a:buNone/>
              </a:pPr>
              <a:r>
                <a:rPr lang="en-US" altLang="zh-CN" dirty="0">
                  <a:solidFill>
                    <a:srgbClr val="FF0000"/>
                  </a:solidFill>
                  <a:latin typeface="Times New Roman" panose="02020603050405020304" charset="0"/>
                  <a:ea typeface="楷体" panose="02010609060101010101" pitchFamily="49" charset="-122"/>
                  <a:sym typeface="Times New Roman" panose="02020603050405020304" charset="0"/>
                </a:rPr>
                <a:t>             2.</a:t>
              </a:r>
              <a:r>
                <a:rPr lang="zh-CN" altLang="en-US" dirty="0">
                  <a:solidFill>
                    <a:srgbClr val="FF0000"/>
                  </a:solidFill>
                  <a:latin typeface="Times New Roman" panose="02020603050405020304" charset="0"/>
                  <a:ea typeface="楷体" panose="02010609060101010101" pitchFamily="49" charset="-122"/>
                  <a:sym typeface="Times New Roman" panose="02020603050405020304" charset="0"/>
                </a:rPr>
                <a:t>资产负债为负数（如应缴财政款、其他应付职工薪酬为负数）</a:t>
              </a:r>
              <a:endParaRPr lang="zh-CN" altLang="en-US" dirty="0">
                <a:solidFill>
                  <a:srgbClr val="FF0000"/>
                </a:solidFill>
                <a:latin typeface="Times New Roman" panose="02020603050405020304" charset="0"/>
                <a:ea typeface="楷体" panose="02010609060101010101" pitchFamily="49" charset="-122"/>
                <a:sym typeface="Times New Roman" panose="02020603050405020304" charset="0"/>
              </a:endParaRPr>
            </a:p>
            <a:p>
              <a:pPr marL="285750" lvl="3" indent="-285750" algn="just" fontAlgn="auto">
                <a:lnSpc>
                  <a:spcPct val="150000"/>
                </a:lnSpc>
                <a:buClr>
                  <a:srgbClr val="000000"/>
                </a:buClr>
                <a:buSzPct val="70000"/>
                <a:buFont typeface="Wingdings" panose="05000000000000000000" charset="0"/>
                <a:buChar char="u"/>
              </a:pPr>
              <a:endParaRPr lang="zh-CN" altLang="en-US" dirty="0">
                <a:solidFill>
                  <a:srgbClr val="FF0000"/>
                </a:solidFill>
                <a:latin typeface="Times New Roman" panose="02020603050405020304" charset="0"/>
                <a:ea typeface="楷体" panose="02010609060101010101" pitchFamily="49" charset="-122"/>
                <a:sym typeface="Times New Roman" panose="02020603050405020304" charset="0"/>
              </a:endParaRPr>
            </a:p>
            <a:p>
              <a:pPr marL="342900" indent="0" algn="just">
                <a:lnSpc>
                  <a:spcPct val="120000"/>
                </a:lnSpc>
                <a:buClrTx/>
                <a:buSzPct val="70000"/>
                <a:buFont typeface="Wingdings" panose="05000000000000000000" charset="0"/>
                <a:buNone/>
              </a:pPr>
              <a:endParaRPr lang="zh-CN" altLang="en-US" sz="180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sp>
        <p:nvSpPr>
          <p:cNvPr id="154" name="文本框 153"/>
          <p:cNvSpPr txBox="true"/>
          <p:nvPr/>
        </p:nvSpPr>
        <p:spPr>
          <a:xfrm>
            <a:off x="1379855" y="496570"/>
            <a:ext cx="57410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预算支出相关信息表（财决附</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940175"/>
            <a:chOff x="3720" y="2422"/>
            <a:chExt cx="13318" cy="6205"/>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i="0" u="none" strike="noStrike" kern="1200" cap="none" spc="0" normalizeH="0" baseline="0" noProof="0">
                  <a:ln>
                    <a:noFill/>
                  </a:ln>
                  <a:solidFill>
                    <a:schemeClr val="tx1"/>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rPr>
                    <a:t>    </a:t>
                  </a:r>
                  <a:endPar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4" y="2726"/>
              <a:ext cx="11742" cy="5901"/>
            </a:xfrm>
            <a:prstGeom prst="rect">
              <a:avLst/>
            </a:prstGeom>
            <a:noFill/>
          </p:spPr>
          <p:txBody>
            <a:bodyPr wrap="square" rtlCol="0">
              <a:spAutoFit/>
            </a:bodyPr>
            <a:lstStyle/>
            <a:p>
              <a:pPr marL="0" lvl="0" indent="-285750" algn="just" fontAlgn="auto">
                <a:lnSpc>
                  <a:spcPct val="150000"/>
                </a:lnSpc>
                <a:buClr>
                  <a:srgbClr val="000000"/>
                </a:buClr>
                <a:buSzPct val="70000"/>
                <a:buFont typeface="Wingdings" panose="05000000000000000000" charset="0"/>
                <a:buChar char="u"/>
              </a:pPr>
              <a:r>
                <a:rPr lang="en-US" altLang="zh-CN" dirty="0">
                  <a:solidFill>
                    <a:srgbClr val="FF0000"/>
                  </a:solidFill>
                  <a:latin typeface="Times New Roman" panose="02020603050405020304" charset="0"/>
                  <a:ea typeface="楷体" panose="02010609060101010101" pitchFamily="49" charset="-122"/>
                  <a:cs typeface="方正楷体_GBK" panose="02000000000000000000" charset="-122"/>
                  <a:sym typeface="+mn-ea"/>
                </a:rPr>
                <a:t>3.</a:t>
              </a:r>
              <a:r>
                <a:rPr lang="zh-CN" altLang="en-US"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本表结转结余与主表中的结转结余不衔接。</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mn-ea"/>
                </a:rPr>
                <a:t>主要是事业单位填列不准确、不完整，如非财政拨款结余小于Z01表、Z02表的非财政拨款结余；非财政拨款结余年初无结余，但Z02表使用了非财政拨款结余；附01表非财政拨款结转结余、专用结余的年末年初差异与财决02表的非财政拨款结转结余变动数不衔接、非财政拨款结余为负数。行政单位结转结余与主表不一致。</a:t>
              </a:r>
              <a:endParaRPr kumimoji="0" lang="zh-CN" altLang="en-US" b="0" i="0" kern="1200" cap="none" normalizeH="0" dirty="0">
                <a:solidFill>
                  <a:schemeClr val="tx1"/>
                </a:solidFill>
                <a:latin typeface="Times New Roman" panose="02020603050405020304" charset="0"/>
                <a:ea typeface="楷体" panose="02010609060101010101" pitchFamily="49" charset="-122"/>
                <a:cs typeface="方正楷体_GBK" panose="02000000000000000000" charset="-122"/>
              </a:endParaRPr>
            </a:p>
            <a:p>
              <a:pPr marL="0" lvl="0" indent="-285750" algn="just" fontAlgn="auto">
                <a:lnSpc>
                  <a:spcPct val="150000"/>
                </a:lnSpc>
                <a:buClr>
                  <a:srgbClr val="000000"/>
                </a:buClr>
                <a:buSzPct val="70000"/>
                <a:buFont typeface="Wingdings" panose="05000000000000000000" charset="0"/>
                <a:buChar char="u"/>
              </a:pPr>
              <a:endParaRPr lang="zh-CN" altLang="en-US"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lvl="3" indent="-285750" algn="just" fontAlgn="auto">
                <a:lnSpc>
                  <a:spcPct val="150000"/>
                </a:lnSpc>
                <a:buClr>
                  <a:srgbClr val="000000"/>
                </a:buClr>
                <a:buSzPct val="70000"/>
                <a:buFont typeface="Wingdings" panose="05000000000000000000" charset="0"/>
                <a:buChar char="u"/>
              </a:pP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sp>
        <p:nvSpPr>
          <p:cNvPr id="154" name="文本框 153"/>
          <p:cNvSpPr txBox="true"/>
          <p:nvPr/>
        </p:nvSpPr>
        <p:spPr>
          <a:xfrm>
            <a:off x="1379855" y="496570"/>
            <a:ext cx="57410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预算支出相关信息表（财决附</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57410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基本数字表（财决附</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2</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1C5684"/>
            </a:solidFill>
            <a:ln>
              <a:solidFill>
                <a:srgbClr val="1C5684"/>
              </a:solid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pic>
        <p:nvPicPr>
          <p:cNvPr id="6" name="图片 5"/>
          <p:cNvPicPr>
            <a:picLocks noChangeAspect="true"/>
          </p:cNvPicPr>
          <p:nvPr>
            <p:custDataLst>
              <p:tags r:id="rId2"/>
            </p:custDataLst>
          </p:nvPr>
        </p:nvPicPr>
        <p:blipFill>
          <a:blip r:embed="rId3"/>
          <a:stretch>
            <a:fillRect/>
          </a:stretch>
        </p:blipFill>
        <p:spPr>
          <a:xfrm>
            <a:off x="2125345" y="1529715"/>
            <a:ext cx="9421495" cy="4080510"/>
          </a:xfrm>
          <a:prstGeom prst="rect">
            <a:avLst/>
          </a:prstGeom>
          <a:ln w="3175">
            <a:solidFill>
              <a:schemeClr val="tx1"/>
            </a:solidFill>
          </a:ln>
        </p:spPr>
      </p:pic>
    </p:spTree>
  </p:cSld>
  <p:clrMapOvr>
    <a:masterClrMapping/>
  </p:clrMapOvr>
  <p:transition spd="slow"/>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34" name="图片 33" descr="czb_logo_1"/>
          <p:cNvPicPr>
            <a:picLocks noChangeAspect="true"/>
          </p:cNvPicPr>
          <p:nvPr/>
        </p:nvPicPr>
        <p:blipFill>
          <a:blip r:embed="rId1"/>
          <a:stretch>
            <a:fillRect/>
          </a:stretch>
        </p:blipFill>
        <p:spPr>
          <a:xfrm>
            <a:off x="8343900" y="391160"/>
            <a:ext cx="3603625" cy="565785"/>
          </a:xfrm>
          <a:prstGeom prst="rect">
            <a:avLst/>
          </a:prstGeom>
        </p:spPr>
      </p:pic>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3" name="组合 2"/>
          <p:cNvGrpSpPr/>
          <p:nvPr/>
        </p:nvGrpSpPr>
        <p:grpSpPr>
          <a:xfrm>
            <a:off x="563880" y="1529715"/>
            <a:ext cx="1223645" cy="3665220"/>
            <a:chOff x="10727" y="1484313"/>
            <a:chExt cx="1619474" cy="5777627"/>
          </a:xfrm>
        </p:grpSpPr>
        <p:sp>
          <p:nvSpPr>
            <p:cNvPr id="6" name="矩形 5"/>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7" name="矩形 6"/>
            <p:cNvSpPr/>
            <p:nvPr/>
          </p:nvSpPr>
          <p:spPr>
            <a:xfrm>
              <a:off x="10727" y="3024105"/>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8" name="矩形 7"/>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9" name="矩形 8"/>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0" y="4220"/>
              <a:ext cx="11746" cy="2498"/>
            </a:xfrm>
            <a:prstGeom prst="rect">
              <a:avLst/>
            </a:prstGeom>
            <a:noFill/>
          </p:spPr>
          <p:txBody>
            <a:bodyPr wrap="square" rtlCol="0">
              <a:spAutoFit/>
            </a:bodyPr>
            <a:lstStyle/>
            <a:p>
              <a:pPr indent="457200" algn="just" fontAlgn="auto">
                <a:lnSpc>
                  <a:spcPct val="150000"/>
                </a:lnSpc>
                <a:buClr>
                  <a:srgbClr val="000000"/>
                </a:buClr>
                <a:buSzPct val="70000"/>
                <a:buFont typeface="Wingdings" panose="05000000000000000000" charset="0"/>
                <a:buNone/>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本表反映单位年末机构、人员相关情况，按支出功能分类科目分“类”“款”“项”进行填列。</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grpSp>
      <p:sp>
        <p:nvSpPr>
          <p:cNvPr id="154" name="文本框 153"/>
          <p:cNvSpPr txBox="true"/>
          <p:nvPr/>
        </p:nvSpPr>
        <p:spPr>
          <a:xfrm>
            <a:off x="1379855" y="496570"/>
            <a:ext cx="57410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基本数字表（财决附</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2</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6" name="组合 105"/>
          <p:cNvGrpSpPr/>
          <p:nvPr/>
        </p:nvGrpSpPr>
        <p:grpSpPr>
          <a:xfrm>
            <a:off x="723142" y="484667"/>
            <a:ext cx="2016285" cy="958584"/>
            <a:chOff x="2003590" y="773048"/>
            <a:chExt cx="2016285" cy="958584"/>
          </a:xfrm>
        </p:grpSpPr>
        <p:sp>
          <p:nvSpPr>
            <p:cNvPr id="107" name="文本框 106"/>
            <p:cNvSpPr txBox="true"/>
            <p:nvPr/>
          </p:nvSpPr>
          <p:spPr>
            <a:xfrm>
              <a:off x="2073049" y="773048"/>
              <a:ext cx="1946826" cy="646331"/>
            </a:xfrm>
            <a:prstGeom prst="rect">
              <a:avLst/>
            </a:prstGeom>
            <a:noFill/>
          </p:spPr>
          <p:txBody>
            <a:bodyPr wrap="square" rtlCol="0">
              <a:spAutoFit/>
            </a:bodyPr>
            <a:lstStyle/>
            <a:p>
              <a:r>
                <a:rPr kumimoji="1" lang="zh-CN" altLang="en-US" sz="36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目录</a:t>
              </a:r>
              <a:endParaRPr kumimoji="1" lang="zh-CN" altLang="en-US" sz="36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8" name="文本框 107"/>
            <p:cNvSpPr txBox="true"/>
            <p:nvPr/>
          </p:nvSpPr>
          <p:spPr>
            <a:xfrm>
              <a:off x="2003590" y="1362300"/>
              <a:ext cx="1476879" cy="369332"/>
            </a:xfrm>
            <a:prstGeom prst="rect">
              <a:avLst/>
            </a:prstGeom>
            <a:noFill/>
          </p:spPr>
          <p:txBody>
            <a:bodyPr wrap="none" rtlCol="0">
              <a:spAutoFit/>
            </a:bodyPr>
            <a:lstStyle/>
            <a:p>
              <a:pPr algn="ctr"/>
              <a:r>
                <a:rPr kumimoji="1" lang="en-US" altLang="zh-CN" b="1" dirty="0">
                  <a:solidFill>
                    <a:srgbClr val="5D5A5A"/>
                  </a:solidFill>
                  <a:latin typeface="Times New Roman" panose="02020603050405020304" charset="0"/>
                  <a:ea typeface="楷体" panose="02010609060101010101" pitchFamily="49" charset="-122"/>
                  <a:cs typeface="+mn-ea"/>
                  <a:sym typeface="Times New Roman" panose="02020603050405020304" charset="0"/>
                </a:rPr>
                <a:t>CONTENTS</a:t>
              </a:r>
              <a:endParaRPr kumimoji="1" lang="en-US" altLang="zh-CN" b="1" dirty="0">
                <a:solidFill>
                  <a:srgbClr val="5D5A5A"/>
                </a:solidFill>
                <a:latin typeface="Times New Roman" panose="02020603050405020304" charset="0"/>
                <a:ea typeface="楷体" panose="02010609060101010101" pitchFamily="49" charset="-122"/>
                <a:cs typeface="+mn-ea"/>
                <a:sym typeface="Times New Roman" panose="02020603050405020304" charset="0"/>
              </a:endParaRPr>
            </a:p>
          </p:txBody>
        </p:sp>
      </p:grpSp>
      <p:sp>
        <p:nvSpPr>
          <p:cNvPr id="48" name="平行四边形 47"/>
          <p:cNvSpPr/>
          <p:nvPr/>
        </p:nvSpPr>
        <p:spPr>
          <a:xfrm>
            <a:off x="-42782" y="573504"/>
            <a:ext cx="745490" cy="708025"/>
          </a:xfrm>
          <a:prstGeom prst="parallelogram">
            <a:avLst>
              <a:gd name="adj" fmla="val 0"/>
            </a:avLst>
          </a:prstGeom>
          <a:solidFill>
            <a:srgbClr val="195482"/>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49" name="平行四边形 48"/>
          <p:cNvSpPr/>
          <p:nvPr/>
        </p:nvSpPr>
        <p:spPr>
          <a:xfrm>
            <a:off x="10586085" y="4280535"/>
            <a:ext cx="879475" cy="1330325"/>
          </a:xfrm>
          <a:prstGeom prst="parallelogram">
            <a:avLst>
              <a:gd name="adj" fmla="val 78194"/>
            </a:avLst>
          </a:prstGeom>
          <a:solidFill>
            <a:srgbClr val="1954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50" name="平行四边形 49"/>
          <p:cNvSpPr/>
          <p:nvPr/>
        </p:nvSpPr>
        <p:spPr>
          <a:xfrm>
            <a:off x="10060940" y="5002530"/>
            <a:ext cx="711835" cy="1330325"/>
          </a:xfrm>
          <a:prstGeom prst="parallelogram">
            <a:avLst>
              <a:gd name="adj" fmla="val 90008"/>
            </a:avLst>
          </a:prstGeom>
          <a:solidFill>
            <a:srgbClr val="1954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nvGrpSpPr>
          <p:cNvPr id="14" name="组合 13"/>
          <p:cNvGrpSpPr/>
          <p:nvPr/>
        </p:nvGrpSpPr>
        <p:grpSpPr>
          <a:xfrm>
            <a:off x="2982595" y="2164715"/>
            <a:ext cx="4597400" cy="369570"/>
            <a:chOff x="3503168" y="1883968"/>
            <a:chExt cx="2668640" cy="369332"/>
          </a:xfrm>
        </p:grpSpPr>
        <p:sp>
          <p:nvSpPr>
            <p:cNvPr id="12" name="TextBox 1"/>
            <p:cNvSpPr txBox="true"/>
            <p:nvPr/>
          </p:nvSpPr>
          <p:spPr>
            <a:xfrm>
              <a:off x="3503168" y="1883968"/>
              <a:ext cx="1736152" cy="368063"/>
            </a:xfrm>
            <a:prstGeom prst="rect">
              <a:avLst/>
            </a:prstGeom>
            <a:noFill/>
          </p:spPr>
          <p:txBody>
            <a:bodyPr wrap="square" rtlCol="0">
              <a:spAutoFit/>
            </a:bodyPr>
            <a:lstStyle/>
            <a:p>
              <a:r>
                <a:rPr lang="zh-CN" b="1" dirty="0">
                  <a:solidFill>
                    <a:schemeClr val="bg2">
                      <a:lumMod val="10000"/>
                    </a:schemeClr>
                  </a:solidFill>
                  <a:latin typeface="Times New Roman" panose="02020603050405020304" charset="0"/>
                  <a:ea typeface="楷体" panose="02010609060101010101" pitchFamily="49" charset="-122"/>
                  <a:cs typeface="+mn-ea"/>
                  <a:sym typeface="Times New Roman" panose="02020603050405020304" charset="0"/>
                </a:rPr>
                <a:t>一、部门决算管理概述</a:t>
              </a:r>
              <a:endParaRPr lang="zh-CN" b="1" dirty="0">
                <a:solidFill>
                  <a:schemeClr val="bg2">
                    <a:lumMod val="10000"/>
                  </a:schemeClr>
                </a:solidFill>
                <a:latin typeface="Times New Roman" panose="02020603050405020304" charset="0"/>
                <a:ea typeface="楷体" panose="02010609060101010101" pitchFamily="49" charset="-122"/>
                <a:cs typeface="+mn-ea"/>
                <a:sym typeface="Times New Roman" panose="02020603050405020304" charset="0"/>
              </a:endParaRPr>
            </a:p>
          </p:txBody>
        </p:sp>
        <p:cxnSp>
          <p:nvCxnSpPr>
            <p:cNvPr id="3" name="直接连接符 2"/>
            <p:cNvCxnSpPr/>
            <p:nvPr/>
          </p:nvCxnSpPr>
          <p:spPr>
            <a:xfrm>
              <a:off x="3503168" y="2253300"/>
              <a:ext cx="2668640" cy="0"/>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5" name="组合 14"/>
          <p:cNvGrpSpPr/>
          <p:nvPr/>
        </p:nvGrpSpPr>
        <p:grpSpPr>
          <a:xfrm>
            <a:off x="2982595" y="3091815"/>
            <a:ext cx="4597400" cy="368300"/>
            <a:chOff x="3503168" y="2575829"/>
            <a:chExt cx="2668640" cy="368063"/>
          </a:xfrm>
        </p:grpSpPr>
        <p:sp>
          <p:nvSpPr>
            <p:cNvPr id="26" name="TextBox 1"/>
            <p:cNvSpPr txBox="true"/>
            <p:nvPr/>
          </p:nvSpPr>
          <p:spPr>
            <a:xfrm>
              <a:off x="3503168" y="2575829"/>
              <a:ext cx="2668640" cy="368063"/>
            </a:xfrm>
            <a:prstGeom prst="rect">
              <a:avLst/>
            </a:prstGeom>
            <a:noFill/>
          </p:spPr>
          <p:txBody>
            <a:bodyPr wrap="square" rtlCol="0">
              <a:spAutoFit/>
            </a:bodyPr>
            <a:lstStyle>
              <a:defPPr>
                <a:defRPr lang="zh-CN"/>
              </a:defPPr>
              <a:lvl1pPr>
                <a:defRPr b="1">
                  <a:solidFill>
                    <a:schemeClr val="bg2">
                      <a:lumMod val="10000"/>
                    </a:schemeClr>
                  </a:solidFill>
                  <a:latin typeface="思源黑体" panose="020B0500000000000000" pitchFamily="34" charset="-122"/>
                  <a:ea typeface="思源黑体" panose="020B0500000000000000" pitchFamily="34" charset="-122"/>
                </a:defRPr>
              </a:lvl1pPr>
            </a:lstStyle>
            <a:p>
              <a:r>
                <a:rPr lang="zh-CN" dirty="0">
                  <a:latin typeface="Times New Roman" panose="02020603050405020304" charset="0"/>
                  <a:ea typeface="楷体" panose="02010609060101010101" pitchFamily="49" charset="-122"/>
                  <a:cs typeface="方正小标宋_GBK" panose="02000000000000000000" charset="-122"/>
                  <a:sym typeface="Times New Roman" panose="02020603050405020304" charset="0"/>
                </a:rPr>
                <a:t>二、</a:t>
              </a:r>
              <a:r>
                <a:rPr lang="en-US" altLang="zh-CN" dirty="0">
                  <a:latin typeface="Times New Roman" panose="02020603050405020304" charset="0"/>
                  <a:ea typeface="楷体" panose="02010609060101010101" pitchFamily="49" charset="-122"/>
                  <a:cs typeface="方正小标宋_GBK" panose="02000000000000000000" charset="-122"/>
                  <a:sym typeface="Times New Roman" panose="02020603050405020304" charset="0"/>
                </a:rPr>
                <a:t>2023</a:t>
              </a:r>
              <a:r>
                <a:rPr lang="zh-CN" altLang="en-US" dirty="0">
                  <a:latin typeface="Times New Roman" panose="02020603050405020304" charset="0"/>
                  <a:ea typeface="楷体" panose="02010609060101010101" pitchFamily="49" charset="-122"/>
                  <a:cs typeface="方正小标宋_GBK" panose="02000000000000000000" charset="-122"/>
                  <a:sym typeface="Times New Roman" panose="02020603050405020304" charset="0"/>
                </a:rPr>
                <a:t>年度部门决算报告主要变动内容</a:t>
              </a:r>
              <a:endParaRPr lang="zh-CN" altLang="en-US" dirty="0">
                <a:latin typeface="Times New Roman" panose="02020603050405020304" charset="0"/>
                <a:ea typeface="楷体" panose="02010609060101010101" pitchFamily="49" charset="-122"/>
                <a:cs typeface="方正小标宋_GBK" panose="02000000000000000000" charset="-122"/>
                <a:sym typeface="Times New Roman" panose="02020603050405020304" charset="0"/>
              </a:endParaRPr>
            </a:p>
          </p:txBody>
        </p:sp>
        <p:cxnSp>
          <p:nvCxnSpPr>
            <p:cNvPr id="60" name="直接连接符 59"/>
            <p:cNvCxnSpPr/>
            <p:nvPr/>
          </p:nvCxnSpPr>
          <p:spPr>
            <a:xfrm>
              <a:off x="3503168" y="2933029"/>
              <a:ext cx="2668640" cy="0"/>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6" name="组合 15"/>
          <p:cNvGrpSpPr/>
          <p:nvPr/>
        </p:nvGrpSpPr>
        <p:grpSpPr>
          <a:xfrm>
            <a:off x="2982595" y="4017645"/>
            <a:ext cx="4597400" cy="369570"/>
            <a:chOff x="3503168" y="3267690"/>
            <a:chExt cx="2668640" cy="369332"/>
          </a:xfrm>
        </p:grpSpPr>
        <p:sp>
          <p:nvSpPr>
            <p:cNvPr id="124" name="TextBox 1"/>
            <p:cNvSpPr txBox="true"/>
            <p:nvPr/>
          </p:nvSpPr>
          <p:spPr>
            <a:xfrm>
              <a:off x="3503168" y="3267690"/>
              <a:ext cx="2510512" cy="368063"/>
            </a:xfrm>
            <a:prstGeom prst="rect">
              <a:avLst/>
            </a:prstGeom>
            <a:noFill/>
          </p:spPr>
          <p:txBody>
            <a:bodyPr wrap="square" rtlCol="0">
              <a:spAutoFit/>
            </a:bodyPr>
            <a:lstStyle/>
            <a:p>
              <a:r>
                <a:rPr lang="zh-CN" altLang="en-US" b="1" dirty="0">
                  <a:solidFill>
                    <a:schemeClr val="bg2">
                      <a:lumMod val="10000"/>
                    </a:schemeClr>
                  </a:solidFill>
                  <a:latin typeface="Times New Roman" panose="02020603050405020304" charset="0"/>
                  <a:ea typeface="楷体" panose="02010609060101010101" pitchFamily="49" charset="-122"/>
                  <a:cs typeface="方正小标宋_GBK" panose="02000000000000000000" charset="-122"/>
                  <a:sym typeface="Times New Roman" panose="02020603050405020304" charset="0"/>
                </a:rPr>
                <a:t>三、</a:t>
              </a:r>
              <a:r>
                <a:rPr lang="en-US" altLang="zh-CN" b="1" dirty="0">
                  <a:solidFill>
                    <a:schemeClr val="bg2">
                      <a:lumMod val="10000"/>
                    </a:schemeClr>
                  </a:solidFill>
                  <a:latin typeface="Times New Roman" panose="02020603050405020304" charset="0"/>
                  <a:ea typeface="楷体" panose="02010609060101010101" pitchFamily="49" charset="-122"/>
                  <a:cs typeface="方正小标宋_GBK" panose="02000000000000000000" charset="-122"/>
                  <a:sym typeface="Times New Roman" panose="02020603050405020304" charset="0"/>
                </a:rPr>
                <a:t>2023</a:t>
              </a:r>
              <a:r>
                <a:rPr lang="zh-CN" altLang="en-US" b="1" dirty="0">
                  <a:solidFill>
                    <a:schemeClr val="bg2">
                      <a:lumMod val="10000"/>
                    </a:schemeClr>
                  </a:solidFill>
                  <a:latin typeface="Times New Roman" panose="02020603050405020304" charset="0"/>
                  <a:ea typeface="楷体" panose="02010609060101010101" pitchFamily="49" charset="-122"/>
                  <a:cs typeface="方正小标宋_GBK" panose="02000000000000000000" charset="-122"/>
                  <a:sym typeface="Times New Roman" panose="02020603050405020304" charset="0"/>
                </a:rPr>
                <a:t>年度部门决算编报要求</a:t>
              </a:r>
              <a:endParaRPr lang="zh-CN" altLang="en-US" b="1" dirty="0">
                <a:solidFill>
                  <a:schemeClr val="bg2">
                    <a:lumMod val="10000"/>
                  </a:schemeClr>
                </a:solidFill>
                <a:latin typeface="Times New Roman" panose="02020603050405020304" charset="0"/>
                <a:ea typeface="楷体" panose="02010609060101010101" pitchFamily="49" charset="-122"/>
                <a:cs typeface="方正小标宋_GBK" panose="02000000000000000000" charset="-122"/>
                <a:sym typeface="Times New Roman" panose="02020603050405020304" charset="0"/>
              </a:endParaRPr>
            </a:p>
          </p:txBody>
        </p:sp>
        <p:cxnSp>
          <p:nvCxnSpPr>
            <p:cNvPr id="61" name="直接连接符 60"/>
            <p:cNvCxnSpPr/>
            <p:nvPr/>
          </p:nvCxnSpPr>
          <p:spPr>
            <a:xfrm>
              <a:off x="3503168" y="3637022"/>
              <a:ext cx="2668640" cy="0"/>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pic>
        <p:nvPicPr>
          <p:cNvPr id="34" name="图片 33"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2" name="组合 1"/>
          <p:cNvGrpSpPr/>
          <p:nvPr/>
        </p:nvGrpSpPr>
        <p:grpSpPr>
          <a:xfrm>
            <a:off x="2982595" y="4867275"/>
            <a:ext cx="4717415" cy="368300"/>
            <a:chOff x="3433503" y="3268959"/>
            <a:chExt cx="2738305" cy="368063"/>
          </a:xfrm>
        </p:grpSpPr>
        <p:sp>
          <p:nvSpPr>
            <p:cNvPr id="4" name="TextBox 1"/>
            <p:cNvSpPr txBox="true"/>
            <p:nvPr/>
          </p:nvSpPr>
          <p:spPr>
            <a:xfrm>
              <a:off x="3433503" y="3268959"/>
              <a:ext cx="2510512" cy="368063"/>
            </a:xfrm>
            <a:prstGeom prst="rect">
              <a:avLst/>
            </a:prstGeom>
            <a:noFill/>
          </p:spPr>
          <p:txBody>
            <a:bodyPr wrap="square" rtlCol="0">
              <a:spAutoFit/>
            </a:bodyPr>
            <a:lstStyle/>
            <a:p>
              <a:r>
                <a:rPr lang="zh-CN" altLang="en-US" b="1" dirty="0">
                  <a:solidFill>
                    <a:schemeClr val="bg2">
                      <a:lumMod val="10000"/>
                    </a:schemeClr>
                  </a:solidFill>
                  <a:latin typeface="Times New Roman" panose="02020603050405020304" charset="0"/>
                  <a:ea typeface="楷体" panose="02010609060101010101" pitchFamily="49" charset="-122"/>
                  <a:cs typeface="方正小标宋_GBK" panose="02000000000000000000" charset="-122"/>
                  <a:sym typeface="Times New Roman" panose="02020603050405020304" charset="0"/>
                </a:rPr>
                <a:t>四、</a:t>
              </a:r>
              <a:r>
                <a:rPr lang="en-US" altLang="zh-CN" b="1" dirty="0">
                  <a:solidFill>
                    <a:schemeClr val="bg2">
                      <a:lumMod val="10000"/>
                    </a:schemeClr>
                  </a:solidFill>
                  <a:latin typeface="Times New Roman" panose="02020603050405020304" charset="0"/>
                  <a:ea typeface="楷体" panose="02010609060101010101" pitchFamily="49" charset="-122"/>
                  <a:cs typeface="方正小标宋_GBK" panose="02000000000000000000" charset="-122"/>
                  <a:sym typeface="Times New Roman" panose="02020603050405020304" charset="0"/>
                </a:rPr>
                <a:t>2023</a:t>
              </a:r>
              <a:r>
                <a:rPr lang="zh-CN" altLang="en-US" b="1" dirty="0">
                  <a:solidFill>
                    <a:schemeClr val="bg2">
                      <a:lumMod val="10000"/>
                    </a:schemeClr>
                  </a:solidFill>
                  <a:latin typeface="Times New Roman" panose="02020603050405020304" charset="0"/>
                  <a:ea typeface="楷体" panose="02010609060101010101" pitchFamily="49" charset="-122"/>
                  <a:cs typeface="方正小标宋_GBK" panose="02000000000000000000" charset="-122"/>
                  <a:sym typeface="Times New Roman" panose="02020603050405020304" charset="0"/>
                </a:rPr>
                <a:t>年度部门决算其他编审资料</a:t>
              </a:r>
              <a:endParaRPr lang="zh-CN" altLang="en-US" b="1" dirty="0">
                <a:solidFill>
                  <a:schemeClr val="bg2">
                    <a:lumMod val="10000"/>
                  </a:schemeClr>
                </a:solidFill>
                <a:latin typeface="Times New Roman" panose="02020603050405020304" charset="0"/>
                <a:ea typeface="楷体" panose="02010609060101010101" pitchFamily="49" charset="-122"/>
                <a:cs typeface="方正小标宋_GBK" panose="02000000000000000000" charset="-122"/>
                <a:sym typeface="Times New Roman" panose="02020603050405020304" charset="0"/>
              </a:endParaRPr>
            </a:p>
          </p:txBody>
        </p:sp>
        <p:cxnSp>
          <p:nvCxnSpPr>
            <p:cNvPr id="5" name="直接连接符 4"/>
            <p:cNvCxnSpPr/>
            <p:nvPr/>
          </p:nvCxnSpPr>
          <p:spPr>
            <a:xfrm>
              <a:off x="3503168" y="3637022"/>
              <a:ext cx="2668640" cy="0"/>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mc:AlternateContent xmlns:mc="http://schemas.openxmlformats.org/markup-compatibility/2006">
    <mc:Choice xmlns:p14="http://schemas.microsoft.com/office/powerpoint/2010/main" Requires="p14">
      <p:transition spd="slow" p14:dur="1250"/>
    </mc:Choice>
    <mc:Fallback>
      <p:transition spd="slow"/>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sp>
        <p:nvSpPr>
          <p:cNvPr id="154" name="文本框 153"/>
          <p:cNvSpPr txBox="true"/>
          <p:nvPr/>
        </p:nvSpPr>
        <p:spPr>
          <a:xfrm>
            <a:off x="1379855" y="496570"/>
            <a:ext cx="57410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基本数字表（财决附</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2</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5" name="组合 4"/>
          <p:cNvGrpSpPr/>
          <p:nvPr/>
        </p:nvGrpSpPr>
        <p:grpSpPr>
          <a:xfrm>
            <a:off x="2362200" y="1537970"/>
            <a:ext cx="8456930" cy="3656965"/>
            <a:chOff x="3720" y="2422"/>
            <a:chExt cx="13318" cy="5759"/>
          </a:xfrm>
        </p:grpSpPr>
        <p:sp>
          <p:nvSpPr>
            <p:cNvPr id="7" name="任意多边形 13"/>
            <p:cNvSpPr/>
            <p:nvPr/>
          </p:nvSpPr>
          <p:spPr>
            <a:xfrm>
              <a:off x="3720" y="2422"/>
              <a:ext cx="13318" cy="5759"/>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9" name="矩形 8"/>
            <p:cNvSpPr/>
            <p:nvPr/>
          </p:nvSpPr>
          <p:spPr>
            <a:xfrm>
              <a:off x="4401" y="2726"/>
              <a:ext cx="11743" cy="4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4399" y="4487"/>
              <a:ext cx="11745" cy="2704"/>
            </a:xfrm>
            <a:prstGeom prst="rect">
              <a:avLst/>
            </a:prstGeom>
            <a:noFill/>
          </p:spPr>
          <p:txBody>
            <a:bodyPr wrap="square" rtlCol="0">
              <a:spAutoFit/>
            </a:bodyPr>
            <a:lstStyle/>
            <a:p>
              <a:pPr indent="0" algn="ctr" fontAlgn="auto">
                <a:lnSpc>
                  <a:spcPts val="3000"/>
                </a:lnSpc>
                <a:buSzPct val="70000"/>
                <a:buFont typeface="Wingdings" panose="05000000000000000000" charset="0"/>
                <a:buNone/>
              </a:pPr>
              <a:r>
                <a:rPr lang="zh-CN" altLang="en-US" sz="2000">
                  <a:solidFill>
                    <a:schemeClr val="tx1"/>
                  </a:solidFill>
                  <a:latin typeface="Times New Roman" panose="02020603050405020304" charset="0"/>
                  <a:ea typeface="楷体" panose="02010609060101010101" pitchFamily="49" charset="-122"/>
                  <a:sym typeface="Times New Roman" panose="02020603050405020304" charset="0"/>
                </a:rPr>
                <a:t>无变动。</a:t>
              </a: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spTree>
  </p:cSld>
  <p:clrMapOvr>
    <a:masterClrMapping/>
  </p:clrMapOvr>
  <p:transition spd="slow"/>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479550"/>
            <a:ext cx="8456930" cy="3715385"/>
            <a:chOff x="3720" y="2330"/>
            <a:chExt cx="13318" cy="5851"/>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i="0" u="none" strike="noStrike" kern="1200" cap="none" spc="0" normalizeH="0" baseline="0" noProof="0">
                  <a:ln>
                    <a:noFill/>
                  </a:ln>
                  <a:solidFill>
                    <a:schemeClr val="tx1"/>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rPr>
                    <a:t>    </a:t>
                  </a:r>
                  <a:endPar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3989" y="2330"/>
              <a:ext cx="11729" cy="5633"/>
            </a:xfrm>
            <a:prstGeom prst="rect">
              <a:avLst/>
            </a:prstGeom>
            <a:noFill/>
          </p:spPr>
          <p:txBody>
            <a:bodyPr wrap="square" rtlCol="0">
              <a:spAutoFit/>
            </a:bodyPr>
            <a:lstStyle/>
            <a:p>
              <a:pPr marL="285750" indent="-285750" algn="just">
                <a:lnSpc>
                  <a:spcPct val="14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单位应按财政部门</a:t>
              </a:r>
              <a:r>
                <a:rPr lang="zh-CN" altLang="en-US" b="1"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实际供给经费情况</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对应填列年末在职人数及离退休人数。</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gn="just">
                <a:lnSpc>
                  <a:spcPct val="140000"/>
                </a:lnSpc>
                <a:buSzPct val="70000"/>
                <a:buFont typeface="Wingdings" panose="05000000000000000000" charset="0"/>
                <a:buChar char="u"/>
              </a:pPr>
              <a:r>
                <a:rPr lang="zh-CN" dirty="0">
                  <a:ln>
                    <a:noFill/>
                  </a:ln>
                  <a:solidFill>
                    <a:schemeClr val="tx1"/>
                  </a:solidFill>
                  <a:effectLst/>
                  <a:latin typeface="Times New Roman" panose="02020603050405020304" charset="0"/>
                  <a:ea typeface="楷体" panose="02010609060101010101" pitchFamily="49" charset="-122"/>
                  <a:cs typeface="方正楷体_GBK" panose="02000000000000000000" charset="-122"/>
                  <a:sym typeface="Times New Roman" panose="02020603050405020304" charset="0"/>
                </a:rPr>
                <a:t>已经实施基本养老保险制度改革且退休人员由社会保险经办机构从社会保险基金中统一发放基本养老金的地区，</a:t>
              </a:r>
              <a:r>
                <a:rPr lang="zh-CN" b="1" dirty="0">
                  <a:ln>
                    <a:noFill/>
                  </a:ln>
                  <a:solidFill>
                    <a:schemeClr val="tx1"/>
                  </a:solidFill>
                  <a:effectLst/>
                  <a:latin typeface="Times New Roman" panose="02020603050405020304" charset="0"/>
                  <a:ea typeface="楷体" panose="02010609060101010101" pitchFamily="49" charset="-122"/>
                  <a:cs typeface="方正楷体_GBK" panose="02000000000000000000" charset="-122"/>
                  <a:sym typeface="Times New Roman" panose="02020603050405020304" charset="0"/>
                </a:rPr>
                <a:t>无论单位是否还在负担部分费用，不在本表反映人数，但有关支出正常反映。</a:t>
              </a:r>
              <a:endParaRPr lang="zh-CN" dirty="0">
                <a:ln>
                  <a:noFill/>
                </a:ln>
                <a:solidFill>
                  <a:schemeClr val="tx1"/>
                </a:solidFill>
                <a:effectLst/>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gn="just">
                <a:lnSpc>
                  <a:spcPct val="14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年末其他人员：填列由单位人事部门管理的聘用期</a:t>
              </a:r>
              <a:r>
                <a:rPr 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1</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年以上的编制外聘用人员，不包括工勤编制人员和临时工、短期劳务人员、劳务派遣人员等。</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gn="just">
                <a:lnSpc>
                  <a:spcPct val="140000"/>
                </a:lnSpc>
                <a:buSzPct val="70000"/>
                <a:buFont typeface="Wingdings" panose="05000000000000000000" charset="0"/>
                <a:buChar char="u"/>
              </a:pPr>
              <a:endParaRPr lang="zh-CN" altLang="en-US" sz="180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sp>
        <p:nvSpPr>
          <p:cNvPr id="154" name="文本框 153"/>
          <p:cNvSpPr txBox="true"/>
          <p:nvPr/>
        </p:nvSpPr>
        <p:spPr>
          <a:xfrm>
            <a:off x="1379855" y="496570"/>
            <a:ext cx="57410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基本数字表（财决附</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2</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i="0" u="none" strike="noStrike" kern="1200" cap="none" spc="0" normalizeH="0" baseline="0" noProof="0">
                  <a:ln>
                    <a:noFill/>
                  </a:ln>
                  <a:solidFill>
                    <a:schemeClr val="tx1"/>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rPr>
                    <a:t>    </a:t>
                  </a:r>
                  <a:endPar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3989" y="3568"/>
              <a:ext cx="11729" cy="2583"/>
            </a:xfrm>
            <a:prstGeom prst="rect">
              <a:avLst/>
            </a:prstGeom>
            <a:noFill/>
          </p:spPr>
          <p:txBody>
            <a:bodyPr wrap="square" rtlCol="0">
              <a:spAutoFit/>
            </a:bodyPr>
            <a:lstStyle/>
            <a:p>
              <a:pPr marL="285750" indent="-285750" algn="just">
                <a:lnSpc>
                  <a:spcPct val="140000"/>
                </a:lnSpc>
                <a:buSzPct val="70000"/>
                <a:buFont typeface="Wingdings" panose="05000000000000000000" charset="0"/>
                <a:buChar char="u"/>
              </a:pPr>
              <a:r>
                <a:rPr lang="zh-CN" altLang="en-US" sz="180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问题：</a:t>
              </a:r>
              <a:r>
                <a:rPr lang="en-US" altLang="zh-CN" sz="180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1.</a:t>
              </a:r>
              <a:r>
                <a:rPr lang="zh-CN" altLang="en-US" sz="180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功能分类科目编码枚举填错（本年科目发生变化）。</a:t>
              </a:r>
              <a:endParaRPr lang="zh-CN" altLang="en-US" sz="180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indent="0" algn="just">
                <a:lnSpc>
                  <a:spcPct val="140000"/>
                </a:lnSpc>
                <a:buSzPct val="70000"/>
                <a:buFont typeface="Wingdings" panose="05000000000000000000" charset="0"/>
                <a:buNone/>
              </a:pPr>
              <a:r>
                <a:rPr lang="en-US" altLang="zh-CN"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    2.</a:t>
              </a:r>
              <a:r>
                <a:rPr lang="zh-CN" altLang="en-US"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其他人员需要与“其他工资福利支出”相衔接。</a:t>
              </a:r>
              <a:endParaRPr lang="zh-CN" altLang="en-US"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indent="0" algn="just">
                <a:lnSpc>
                  <a:spcPct val="140000"/>
                </a:lnSpc>
                <a:buSzPct val="70000"/>
                <a:buFont typeface="Wingdings" panose="05000000000000000000" charset="0"/>
                <a:buNone/>
              </a:pPr>
              <a:r>
                <a:rPr lang="en-US" altLang="zh-CN"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    3.</a:t>
              </a:r>
              <a:r>
                <a:rPr lang="zh-CN" altLang="en-US"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行政单位不应有学生人数。</a:t>
              </a:r>
              <a:endParaRPr lang="zh-CN" altLang="en-US"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gn="just">
                <a:lnSpc>
                  <a:spcPct val="140000"/>
                </a:lnSpc>
                <a:buSzPct val="70000"/>
                <a:buFont typeface="Wingdings" panose="05000000000000000000" charset="0"/>
                <a:buChar char="u"/>
              </a:pPr>
              <a:endParaRPr lang="zh-CN" altLang="en-US" sz="180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sp>
        <p:nvSpPr>
          <p:cNvPr id="154" name="文本框 153"/>
          <p:cNvSpPr txBox="true"/>
          <p:nvPr/>
        </p:nvSpPr>
        <p:spPr>
          <a:xfrm>
            <a:off x="1379855" y="496570"/>
            <a:ext cx="57410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基本数字表（财决附</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2</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57410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机构运行信息表（财决附</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3</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1C5684"/>
            </a:solidFill>
            <a:ln>
              <a:solidFill>
                <a:srgbClr val="1C5684"/>
              </a:solid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pic>
        <p:nvPicPr>
          <p:cNvPr id="5" name="图片 4"/>
          <p:cNvPicPr>
            <a:picLocks noChangeAspect="true"/>
          </p:cNvPicPr>
          <p:nvPr/>
        </p:nvPicPr>
        <p:blipFill>
          <a:blip r:embed="rId2"/>
          <a:stretch>
            <a:fillRect/>
          </a:stretch>
        </p:blipFill>
        <p:spPr>
          <a:xfrm>
            <a:off x="2391410" y="1046480"/>
            <a:ext cx="7862570" cy="5543550"/>
          </a:xfrm>
          <a:prstGeom prst="rect">
            <a:avLst/>
          </a:prstGeom>
          <a:ln>
            <a:solidFill>
              <a:schemeClr val="tx1"/>
            </a:solidFill>
          </a:ln>
        </p:spPr>
      </p:pic>
    </p:spTree>
  </p:cSld>
  <p:clrMapOvr>
    <a:masterClrMapping/>
  </p:clrMapOvr>
  <p:transition spd="slow"/>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34" name="图片 33" descr="czb_logo_1"/>
          <p:cNvPicPr>
            <a:picLocks noChangeAspect="true"/>
          </p:cNvPicPr>
          <p:nvPr/>
        </p:nvPicPr>
        <p:blipFill>
          <a:blip r:embed="rId1"/>
          <a:stretch>
            <a:fillRect/>
          </a:stretch>
        </p:blipFill>
        <p:spPr>
          <a:xfrm>
            <a:off x="8343900" y="391160"/>
            <a:ext cx="3603625" cy="565785"/>
          </a:xfrm>
          <a:prstGeom prst="rect">
            <a:avLst/>
          </a:prstGeom>
        </p:spPr>
      </p:pic>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3" name="组合 2"/>
          <p:cNvGrpSpPr/>
          <p:nvPr/>
        </p:nvGrpSpPr>
        <p:grpSpPr>
          <a:xfrm>
            <a:off x="563880" y="1529715"/>
            <a:ext cx="1223645" cy="3665220"/>
            <a:chOff x="10727" y="1484313"/>
            <a:chExt cx="1619474" cy="5777627"/>
          </a:xfrm>
        </p:grpSpPr>
        <p:sp>
          <p:nvSpPr>
            <p:cNvPr id="6" name="矩形 5"/>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7" name="矩形 6"/>
            <p:cNvSpPr/>
            <p:nvPr/>
          </p:nvSpPr>
          <p:spPr>
            <a:xfrm>
              <a:off x="10727" y="3024105"/>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8" name="矩形 7"/>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9" name="矩形 8"/>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2" y="4137"/>
              <a:ext cx="11742" cy="2498"/>
            </a:xfrm>
            <a:prstGeom prst="rect">
              <a:avLst/>
            </a:prstGeom>
            <a:noFill/>
          </p:spPr>
          <p:txBody>
            <a:bodyPr wrap="square" rtlCol="0">
              <a:spAutoFit/>
            </a:bodyPr>
            <a:lstStyle/>
            <a:p>
              <a:pPr indent="457200" algn="just" fontAlgn="auto">
                <a:lnSpc>
                  <a:spcPct val="150000"/>
                </a:lnSpc>
                <a:buClr>
                  <a:srgbClr val="000000"/>
                </a:buClr>
                <a:buSzPct val="70000"/>
                <a:buFont typeface="Wingdings" panose="05000000000000000000" charset="0"/>
                <a:buNone/>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本表反映单位“三公”经费、机关运行经费、公务用车以及政府采购支出等情况。</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grpSp>
      <p:sp>
        <p:nvSpPr>
          <p:cNvPr id="154" name="文本框 153"/>
          <p:cNvSpPr txBox="true"/>
          <p:nvPr/>
        </p:nvSpPr>
        <p:spPr>
          <a:xfrm>
            <a:off x="1379855" y="496570"/>
            <a:ext cx="57410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机构运行信息表（财决附</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3</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sp>
        <p:nvSpPr>
          <p:cNvPr id="154" name="文本框 153"/>
          <p:cNvSpPr txBox="true"/>
          <p:nvPr/>
        </p:nvSpPr>
        <p:spPr>
          <a:xfrm>
            <a:off x="1379855" y="496570"/>
            <a:ext cx="57410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机构运行信息表（财决附</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3</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6" name="组合 5"/>
          <p:cNvGrpSpPr/>
          <p:nvPr/>
        </p:nvGrpSpPr>
        <p:grpSpPr>
          <a:xfrm>
            <a:off x="2362200" y="1537970"/>
            <a:ext cx="8456930" cy="4237355"/>
            <a:chOff x="3720" y="2422"/>
            <a:chExt cx="13318" cy="6673"/>
          </a:xfrm>
        </p:grpSpPr>
        <p:sp>
          <p:nvSpPr>
            <p:cNvPr id="8" name="任意多边形 13"/>
            <p:cNvSpPr/>
            <p:nvPr/>
          </p:nvSpPr>
          <p:spPr>
            <a:xfrm>
              <a:off x="3720" y="2422"/>
              <a:ext cx="13318" cy="5759"/>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11" name="矩形 10"/>
            <p:cNvSpPr/>
            <p:nvPr/>
          </p:nvSpPr>
          <p:spPr>
            <a:xfrm>
              <a:off x="4401" y="2726"/>
              <a:ext cx="11743" cy="4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2" name="TextBox 1"/>
            <p:cNvSpPr txBox="true"/>
            <p:nvPr/>
          </p:nvSpPr>
          <p:spPr>
            <a:xfrm>
              <a:off x="4399" y="3232"/>
              <a:ext cx="11745" cy="5863"/>
            </a:xfrm>
            <a:prstGeom prst="rect">
              <a:avLst/>
            </a:prstGeom>
            <a:noFill/>
          </p:spPr>
          <p:txBody>
            <a:bodyPr wrap="square" rtlCol="0">
              <a:spAutoFit/>
            </a:bodyPr>
            <a:lstStyle/>
            <a:p>
              <a:pPr marL="342900" indent="-342900" algn="just" fontAlgn="auto">
                <a:lnSpc>
                  <a:spcPts val="3000"/>
                </a:lnSpc>
                <a:buSzPct val="70000"/>
                <a:buFont typeface="Wingdings" panose="05000000000000000000" charset="0"/>
                <a:buChar char="u"/>
              </a:pPr>
              <a:r>
                <a:rPr lang="zh-CN" altLang="en-US">
                  <a:solidFill>
                    <a:schemeClr val="tx1"/>
                  </a:solidFill>
                  <a:latin typeface="Times New Roman" panose="02020603050405020304" charset="0"/>
                  <a:ea typeface="楷体" panose="02010609060101010101" pitchFamily="49" charset="-122"/>
                  <a:sym typeface="Times New Roman" panose="02020603050405020304" charset="0"/>
                </a:rPr>
                <a:t>报表格式</a:t>
              </a:r>
              <a:endParaRPr lang="zh-CN" altLang="en-US">
                <a:solidFill>
                  <a:schemeClr val="tx1"/>
                </a:solidFill>
                <a:latin typeface="Times New Roman" panose="02020603050405020304" charset="0"/>
                <a:ea typeface="楷体" panose="02010609060101010101" pitchFamily="49" charset="-122"/>
                <a:sym typeface="Times New Roman" panose="02020603050405020304" charset="0"/>
              </a:endParaRPr>
            </a:p>
            <a:p>
              <a:pPr marL="57150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250" checksum="1039213347"/>
                  </a:ext>
                </a:extLst>
              </a:pPr>
              <a:r>
                <a:rPr lang="zh-CN" altLang="en-US">
                  <a:solidFill>
                    <a:schemeClr val="tx1"/>
                  </a:solidFill>
                  <a:latin typeface="Times New Roman" panose="02020603050405020304" charset="0"/>
                  <a:ea typeface="楷体" panose="02010609060101010101" pitchFamily="49" charset="-122"/>
                  <a:sym typeface="Times New Roman" panose="02020603050405020304" charset="0"/>
                </a:rPr>
                <a:t>“主要领导干部用车”修改为“主要负责人用车”</a:t>
              </a:r>
              <a:r>
                <a:rPr lang="zh-CN" altLang="en-US">
                  <a:solidFill>
                    <a:srgbClr val="FF0000"/>
                  </a:solidFill>
                  <a:latin typeface="Times New Roman" panose="02020603050405020304" charset="0"/>
                  <a:ea typeface="楷体" panose="02010609060101010101" pitchFamily="49" charset="-122"/>
                  <a:sym typeface="Times New Roman" panose="02020603050405020304" charset="0"/>
                </a:rPr>
                <a:t>。</a:t>
              </a:r>
              <a:endParaRPr lang="zh-CN" altLang="en-US">
                <a:solidFill>
                  <a:srgbClr val="FF0000"/>
                </a:solidFill>
                <a:latin typeface="Times New Roman" panose="02020603050405020304" charset="0"/>
                <a:ea typeface="楷体" panose="02010609060101010101" pitchFamily="49" charset="-122"/>
                <a:sym typeface="Times New Roman" panose="02020603050405020304" charset="0"/>
              </a:endParaRPr>
            </a:p>
            <a:p>
              <a:pPr marL="57150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250" checksum="1039213347"/>
                  </a:ext>
                </a:extLst>
              </a:pPr>
              <a:r>
                <a:rPr lang="zh-CN" altLang="en-US">
                  <a:solidFill>
                    <a:schemeClr val="tx1"/>
                  </a:solidFill>
                  <a:latin typeface="Times New Roman" panose="02020603050405020304" charset="0"/>
                  <a:ea typeface="楷体" panose="02010609060101010101" pitchFamily="49" charset="-122"/>
                  <a:sym typeface="Times New Roman" panose="02020603050405020304" charset="0"/>
                </a:rPr>
                <a:t>“离退休干部用车”修改为“离退休干部服务用车”。</a:t>
              </a:r>
              <a:endParaRPr lang="zh-CN" altLang="en-US">
                <a:solidFill>
                  <a:schemeClr val="tx1"/>
                </a:solidFill>
                <a:latin typeface="Times New Roman" panose="02020603050405020304" charset="0"/>
                <a:ea typeface="楷体" panose="02010609060101010101" pitchFamily="49" charset="-122"/>
                <a:sym typeface="Times New Roman" panose="02020603050405020304" charset="0"/>
              </a:endParaRPr>
            </a:p>
            <a:p>
              <a:pPr marL="57150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250" checksum="1039213347"/>
                  </a:ext>
                </a:extLst>
              </a:pPr>
              <a:r>
                <a:rPr lang="zh-CN" altLang="en-US">
                  <a:solidFill>
                    <a:schemeClr val="tx1"/>
                  </a:solidFill>
                  <a:latin typeface="Times New Roman" panose="02020603050405020304" charset="0"/>
                  <a:ea typeface="楷体" panose="02010609060101010101" pitchFamily="49" charset="-122"/>
                  <a:sym typeface="Times New Roman" panose="02020603050405020304" charset="0"/>
                </a:rPr>
                <a:t>增加“资产新增和租用信息”，仅由中央单位填报。</a:t>
              </a:r>
              <a:endParaRPr lang="zh-CN" altLang="en-US">
                <a:solidFill>
                  <a:schemeClr val="tx1"/>
                </a:solidFill>
                <a:latin typeface="Times New Roman" panose="02020603050405020304" charset="0"/>
                <a:ea typeface="楷体" panose="02010609060101010101" pitchFamily="49" charset="-122"/>
                <a:sym typeface="Times New Roman" panose="02020603050405020304" charset="0"/>
              </a:endParaRPr>
            </a:p>
            <a:p>
              <a:pPr marL="228600" indent="0" algn="just" fontAlgn="auto">
                <a:lnSpc>
                  <a:spcPts val="3000"/>
                </a:lnSpc>
                <a:buSzPct val="70000"/>
                <a:buFont typeface="Wingdings" panose="05000000000000000000" charset="0"/>
                <a:buNone/>
              </a:pPr>
              <a:r>
                <a:rPr lang="zh-CN" altLang="en-US">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编制指南</a:t>
              </a:r>
              <a:endParaRPr lang="zh-CN" altLang="en-US">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57150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250" checksum="1039213347"/>
                  </a:ext>
                </a:extLst>
              </a:pPr>
              <a:r>
                <a:rPr lang="zh-CN" altLang="en-US">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根据报表格式相应调整编制说明及表内表间审核公式。</a:t>
              </a:r>
              <a:endParaRPr lang="zh-CN" altLang="en-US" sz="200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spTree>
  </p:cSld>
  <p:clrMapOvr>
    <a:masterClrMapping/>
  </p:clrMapOvr>
  <p:transition spd="slow"/>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sp>
        <p:nvSpPr>
          <p:cNvPr id="10" name="任意多边形 13"/>
          <p:cNvSpPr/>
          <p:nvPr/>
        </p:nvSpPr>
        <p:spPr>
          <a:xfrm>
            <a:off x="2353945" y="1529715"/>
            <a:ext cx="8456930" cy="4963160"/>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i="0" u="none" strike="noStrike" kern="1200" cap="none" spc="0" normalizeH="0" baseline="0" noProof="0">
              <a:ln>
                <a:noFill/>
              </a:ln>
              <a:solidFill>
                <a:schemeClr val="tx1"/>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15" name="矩形 14"/>
          <p:cNvSpPr/>
          <p:nvPr/>
        </p:nvSpPr>
        <p:spPr>
          <a:xfrm>
            <a:off x="2786380" y="1722755"/>
            <a:ext cx="7456805" cy="43992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2786380" y="1732915"/>
            <a:ext cx="7458075" cy="1716945"/>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rPr>
              <a:t>    </a:t>
            </a:r>
            <a:endPar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8" name="文本框 17"/>
          <p:cNvSpPr txBox="true"/>
          <p:nvPr/>
        </p:nvSpPr>
        <p:spPr>
          <a:xfrm>
            <a:off x="2708275" y="1529715"/>
            <a:ext cx="7455535" cy="4683760"/>
          </a:xfrm>
          <a:prstGeom prst="rect">
            <a:avLst/>
          </a:prstGeom>
          <a:noFill/>
        </p:spPr>
        <p:txBody>
          <a:bodyPr wrap="square" rtlCol="0">
            <a:spAutoFit/>
          </a:bodyPr>
          <a:lstStyle/>
          <a:p>
            <a:pPr marL="285750" indent="-285750" algn="just" fontAlgn="auto">
              <a:lnSpc>
                <a:spcPct val="14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“三公”经费填列单位使用一般公共预算财政拨款和政府性基金预算财政拨款安排的支出，不包括教学科研人员因公出国（境）费及相关团组和人次。</a:t>
            </a:r>
            <a:r>
              <a:rPr 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按照现行部门预算管理要求，国有资本经营预算不安排“三公”经费，地方部门按照省级财政部门要求填报。</a:t>
            </a:r>
            <a:endParaRPr 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gn="just" fontAlgn="auto">
              <a:lnSpc>
                <a:spcPct val="140000"/>
              </a:lnSpc>
              <a:buSzPct val="70000"/>
              <a:buFont typeface="Wingdings" panose="05000000000000000000" charset="0"/>
              <a:buChar char="u"/>
            </a:pPr>
            <a:r>
              <a:rPr 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会议费、培训费：填列使用财政拨款负担费用的会议费、培训费。</a:t>
            </a:r>
            <a:endParaRPr 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gn="just" fontAlgn="auto">
              <a:lnSpc>
                <a:spcPct val="140000"/>
              </a:lnSpc>
              <a:buSzPct val="70000"/>
              <a:buFont typeface="Wingdings" panose="05000000000000000000" charset="0"/>
              <a:buChar char="u"/>
            </a:pPr>
            <a:r>
              <a:rPr 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机关运行经费：填列行政单位和参照公务员法管理的事业单位使用财政拨款安排的基本支出中的日常公用经费支出。</a:t>
            </a:r>
            <a:endParaRPr 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gn="just" fontAlgn="auto">
              <a:lnSpc>
                <a:spcPct val="140000"/>
              </a:lnSpc>
              <a:buSzPct val="70000"/>
              <a:buFont typeface="Wingdings" panose="05000000000000000000" charset="0"/>
              <a:buChar char="u"/>
            </a:pPr>
            <a:r>
              <a:rPr lang="zh-CN"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rPr>
              <a:t>以上统计数注意与财政拨款支出决算明细表保持衔接。</a:t>
            </a:r>
            <a:endParaRPr lang="zh-CN"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285750" indent="-285750" algn="just" fontAlgn="auto">
              <a:lnSpc>
                <a:spcPct val="14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政府采购支出信息：填列单位纳入部门预算范围的各项政府采购支出情况，数据从政府采购信息相关统计报表中提取。</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indent="0" algn="just" fontAlgn="auto">
              <a:lnSpc>
                <a:spcPct val="140000"/>
              </a:lnSpc>
              <a:buSzPct val="70000"/>
              <a:buFont typeface="Wingdings" panose="05000000000000000000" charset="0"/>
              <a:buNone/>
            </a:pP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154" name="文本框 153"/>
          <p:cNvSpPr txBox="true"/>
          <p:nvPr/>
        </p:nvSpPr>
        <p:spPr>
          <a:xfrm>
            <a:off x="1379855" y="496570"/>
            <a:ext cx="57410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机构运行信息表（财决附</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3</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sp>
        <p:nvSpPr>
          <p:cNvPr id="10" name="任意多边形 13"/>
          <p:cNvSpPr/>
          <p:nvPr/>
        </p:nvSpPr>
        <p:spPr>
          <a:xfrm>
            <a:off x="2353945" y="1529715"/>
            <a:ext cx="8456930" cy="4963160"/>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i="0" u="none" strike="noStrike" kern="1200" cap="none" spc="0" normalizeH="0" baseline="0" noProof="0">
              <a:ln>
                <a:noFill/>
              </a:ln>
              <a:solidFill>
                <a:schemeClr val="tx1"/>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15" name="矩形 14"/>
          <p:cNvSpPr/>
          <p:nvPr/>
        </p:nvSpPr>
        <p:spPr>
          <a:xfrm>
            <a:off x="2786380" y="1722755"/>
            <a:ext cx="7456805" cy="43992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2786380" y="1732915"/>
            <a:ext cx="7458075" cy="1716945"/>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rPr>
              <a:t>    </a:t>
            </a:r>
            <a:endPar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8" name="文本框 17"/>
          <p:cNvSpPr txBox="true"/>
          <p:nvPr/>
        </p:nvSpPr>
        <p:spPr>
          <a:xfrm>
            <a:off x="2640330" y="1950085"/>
            <a:ext cx="7455535" cy="1972310"/>
          </a:xfrm>
          <a:prstGeom prst="rect">
            <a:avLst/>
          </a:prstGeom>
          <a:noFill/>
        </p:spPr>
        <p:txBody>
          <a:bodyPr wrap="square" rtlCol="0">
            <a:spAutoFit/>
          </a:bodyPr>
          <a:lstStyle/>
          <a:p>
            <a:pPr marL="285750" indent="-285750" algn="just" fontAlgn="auto">
              <a:lnSpc>
                <a:spcPct val="140000"/>
              </a:lnSpc>
              <a:buSzPct val="70000"/>
              <a:buFont typeface="Wingdings" panose="05000000000000000000" charset="0"/>
              <a:buChar char="u"/>
            </a:pPr>
            <a:r>
              <a:rPr lang="zh-CN" altLang="en-US">
                <a:solidFill>
                  <a:srgbClr val="FF0000"/>
                </a:solidFill>
                <a:latin typeface="Times New Roman" panose="02020603050405020304" charset="0"/>
                <a:ea typeface="楷体" panose="02010609060101010101" pitchFamily="49" charset="-122"/>
                <a:sym typeface="Times New Roman" panose="02020603050405020304" charset="0"/>
              </a:rPr>
              <a:t>问题：公务用车运行维护费与保有量不匹配，县级单位机要通讯用车较多，县级单位不应填列领导干部用车，公务用车车均费用较大未写说明，由社保机构发放养老金的退休人员与</a:t>
            </a:r>
            <a:r>
              <a:rPr lang="en-US" altLang="zh-CN">
                <a:solidFill>
                  <a:srgbClr val="FF0000"/>
                </a:solidFill>
                <a:latin typeface="Times New Roman" panose="02020603050405020304" charset="0"/>
                <a:ea typeface="楷体" panose="02010609060101010101" pitchFamily="49" charset="-122"/>
                <a:sym typeface="Times New Roman" panose="02020603050405020304" charset="0"/>
              </a:rPr>
              <a:t>F02</a:t>
            </a:r>
            <a:r>
              <a:rPr lang="zh-CN" altLang="en-US">
                <a:solidFill>
                  <a:srgbClr val="FF0000"/>
                </a:solidFill>
                <a:latin typeface="Times New Roman" panose="02020603050405020304" charset="0"/>
                <a:ea typeface="楷体" panose="02010609060101010101" pitchFamily="49" charset="-122"/>
                <a:sym typeface="Times New Roman" panose="02020603050405020304" charset="0"/>
              </a:rPr>
              <a:t>表中的退休人员重复。</a:t>
            </a:r>
            <a:endParaRPr lang="zh-CN" altLang="en-US">
              <a:solidFill>
                <a:srgbClr val="FF0000"/>
              </a:solidFill>
              <a:latin typeface="Times New Roman" panose="02020603050405020304" charset="0"/>
              <a:ea typeface="楷体" panose="02010609060101010101" pitchFamily="49" charset="-122"/>
              <a:sym typeface="Times New Roman" panose="02020603050405020304" charset="0"/>
            </a:endParaRPr>
          </a:p>
          <a:p>
            <a:pPr marL="285750" indent="-285750" algn="just" fontAlgn="auto">
              <a:lnSpc>
                <a:spcPct val="140000"/>
              </a:lnSpc>
              <a:buSzPct val="70000"/>
              <a:buFont typeface="Wingdings" panose="05000000000000000000" charset="0"/>
              <a:buChar char="u"/>
            </a:pP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154" name="文本框 153"/>
          <p:cNvSpPr txBox="true"/>
          <p:nvPr/>
        </p:nvSpPr>
        <p:spPr>
          <a:xfrm>
            <a:off x="1379855" y="496570"/>
            <a:ext cx="57410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机构运行信息表（财决附</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3</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57410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非税收入征缴情况表（财决附</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4</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1C5684"/>
            </a:solidFill>
            <a:ln>
              <a:solidFill>
                <a:srgbClr val="1C5684"/>
              </a:solid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pic>
        <p:nvPicPr>
          <p:cNvPr id="5" name="图片 4"/>
          <p:cNvPicPr>
            <a:picLocks noChangeAspect="true"/>
          </p:cNvPicPr>
          <p:nvPr/>
        </p:nvPicPr>
        <p:blipFill>
          <a:blip r:embed="rId2"/>
          <a:stretch>
            <a:fillRect/>
          </a:stretch>
        </p:blipFill>
        <p:spPr>
          <a:xfrm>
            <a:off x="2457450" y="1074420"/>
            <a:ext cx="7676515" cy="5163820"/>
          </a:xfrm>
          <a:prstGeom prst="rect">
            <a:avLst/>
          </a:prstGeom>
          <a:ln>
            <a:solidFill>
              <a:schemeClr val="tx1"/>
            </a:solidFill>
          </a:ln>
        </p:spPr>
      </p:pic>
    </p:spTree>
  </p:cSld>
  <p:clrMapOvr>
    <a:masterClrMapping/>
  </p:clrMapOvr>
  <p:transition spd="slow"/>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34" name="图片 33" descr="czb_logo_1"/>
          <p:cNvPicPr>
            <a:picLocks noChangeAspect="true"/>
          </p:cNvPicPr>
          <p:nvPr/>
        </p:nvPicPr>
        <p:blipFill>
          <a:blip r:embed="rId1"/>
          <a:stretch>
            <a:fillRect/>
          </a:stretch>
        </p:blipFill>
        <p:spPr>
          <a:xfrm>
            <a:off x="8343900" y="391160"/>
            <a:ext cx="3603625" cy="565785"/>
          </a:xfrm>
          <a:prstGeom prst="rect">
            <a:avLst/>
          </a:prstGeom>
        </p:spPr>
      </p:pic>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3" name="组合 2"/>
          <p:cNvGrpSpPr/>
          <p:nvPr/>
        </p:nvGrpSpPr>
        <p:grpSpPr>
          <a:xfrm>
            <a:off x="563880" y="1529715"/>
            <a:ext cx="1223645" cy="3665220"/>
            <a:chOff x="10727" y="1484313"/>
            <a:chExt cx="1619474" cy="5777627"/>
          </a:xfrm>
        </p:grpSpPr>
        <p:sp>
          <p:nvSpPr>
            <p:cNvPr id="6" name="矩形 5"/>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7" name="矩形 6"/>
            <p:cNvSpPr/>
            <p:nvPr/>
          </p:nvSpPr>
          <p:spPr>
            <a:xfrm>
              <a:off x="10727" y="3024105"/>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8" name="矩形 7"/>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9" name="矩形 8"/>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17" y="3946"/>
              <a:ext cx="11729" cy="4025"/>
            </a:xfrm>
            <a:prstGeom prst="rect">
              <a:avLst/>
            </a:prstGeom>
            <a:noFill/>
          </p:spPr>
          <p:txBody>
            <a:bodyPr wrap="square" rtlCol="0">
              <a:spAutoFit/>
            </a:bodyPr>
            <a:lstStyle/>
            <a:p>
              <a:pPr indent="457200" algn="just" fontAlgn="auto">
                <a:lnSpc>
                  <a:spcPct val="150000"/>
                </a:lnSpc>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本表反映单位非税收入的征缴情况。单位应按照收入分类科目中“非税收入”类下的“款”“项”“目”级科目逐一填列。</a:t>
              </a:r>
              <a:endParaRPr lang="zh-CN" altLang="en-US" b="1" dirty="0">
                <a:solidFill>
                  <a:srgbClr val="114F95"/>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indent="0">
                <a:lnSpc>
                  <a:spcPct val="200000"/>
                </a:lnSpc>
                <a:buClr>
                  <a:srgbClr val="002060"/>
                </a:buClr>
                <a:buFont typeface="Wingdings" panose="05000000000000000000" pitchFamily="2" charset="2"/>
                <a:buNone/>
                <a:defRPr/>
              </a:pPr>
              <a:endParaRPr lang="zh-CN" altLang="en-US" b="1" dirty="0">
                <a:solidFill>
                  <a:srgbClr val="114F95"/>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indent="0" eaLnBrk="1" hangingPunct="1">
                <a:lnSpc>
                  <a:spcPct val="150000"/>
                </a:lnSpc>
                <a:buClr>
                  <a:srgbClr val="000000"/>
                </a:buClr>
                <a:buSzPct val="70000"/>
                <a:buFont typeface="Wingdings" panose="05000000000000000000" charset="0"/>
                <a:buNone/>
              </a:pP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grpSp>
      <p:sp>
        <p:nvSpPr>
          <p:cNvPr id="154" name="文本框 153"/>
          <p:cNvSpPr txBox="true"/>
          <p:nvPr/>
        </p:nvSpPr>
        <p:spPr>
          <a:xfrm>
            <a:off x="1379855" y="496570"/>
            <a:ext cx="57410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非税收入征缴情况表（财决附</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4</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图片 30" descr="/home/Admin/Downloads/c227c570d983c7bb0b289a9b2b912725.jpegc227c570d983c7bb0b289a9b2b912725"/>
          <p:cNvPicPr>
            <a:picLocks noChangeAspect="true"/>
          </p:cNvPicPr>
          <p:nvPr/>
        </p:nvPicPr>
        <p:blipFill>
          <a:blip r:embed="rId1"/>
          <a:srcRect l="23692"/>
          <a:stretch>
            <a:fillRect/>
          </a:stretch>
        </p:blipFill>
        <p:spPr>
          <a:xfrm>
            <a:off x="-4445" y="-23495"/>
            <a:ext cx="8432800" cy="6877685"/>
          </a:xfrm>
          <a:prstGeom prst="rect">
            <a:avLst/>
          </a:prstGeom>
        </p:spPr>
      </p:pic>
      <p:sp>
        <p:nvSpPr>
          <p:cNvPr id="35" name="任意多边形 9"/>
          <p:cNvSpPr/>
          <p:nvPr/>
        </p:nvSpPr>
        <p:spPr>
          <a:xfrm flipH="true" flipV="true">
            <a:off x="1815127" y="-47160"/>
            <a:ext cx="10387330" cy="6901815"/>
          </a:xfrm>
          <a:custGeom>
            <a:avLst/>
            <a:gdLst>
              <a:gd name="adj" fmla="val 47509"/>
              <a:gd name="maxAdj" fmla="*/ 100000 w ss"/>
              <a:gd name="a" fmla="pin 0 adj maxAdj"/>
              <a:gd name="x1" fmla="*/ ss a 200000"/>
              <a:gd name="x2" fmla="*/ ss a 100000"/>
              <a:gd name="x6" fmla="+- r 0 x1"/>
              <a:gd name="x5" fmla="+- r 0 x2"/>
              <a:gd name="x3" fmla="*/ x5 1 2"/>
              <a:gd name="x4" fmla="+- r 0 x3"/>
              <a:gd name="il" fmla="*/ wd2 a maxAdj"/>
              <a:gd name="q1" fmla="*/ 5 a maxAdj"/>
              <a:gd name="q2" fmla="+/ 1 q1 12"/>
              <a:gd name="il-1" fmla="*/ q2 w 1"/>
              <a:gd name="it" fmla="*/ q2 h 1"/>
              <a:gd name="ir" fmla="+- r 0 il-1"/>
              <a:gd name="ib" fmla="+- b 0 it"/>
              <a:gd name="q3" fmla="*/ h hc x2"/>
              <a:gd name="y1" fmla="pin 0 q3 h"/>
              <a:gd name="y2" fmla="+- b 0 y1"/>
            </a:gdLst>
            <a:ahLst/>
            <a:cxnLst>
              <a:cxn ang="3">
                <a:pos x="hc" y="y2"/>
              </a:cxn>
              <a:cxn ang="3">
                <a:pos x="x4" y="t"/>
              </a:cxn>
              <a:cxn ang="0">
                <a:pos x="x6" y="vc"/>
              </a:cxn>
              <a:cxn ang="cd4">
                <a:pos x="x3" y="b"/>
              </a:cxn>
              <a:cxn ang="cd4">
                <a:pos x="hc" y="y1"/>
              </a:cxn>
              <a:cxn ang="cd2">
                <a:pos x="x1" y="vc"/>
              </a:cxn>
            </a:cxnLst>
            <a:rect l="l" t="t" r="r" b="b"/>
            <a:pathLst>
              <a:path w="14927" h="10869">
                <a:moveTo>
                  <a:pt x="5179" y="0"/>
                </a:moveTo>
                <a:lnTo>
                  <a:pt x="14927" y="0"/>
                </a:lnTo>
                <a:lnTo>
                  <a:pt x="9776" y="10842"/>
                </a:lnTo>
                <a:lnTo>
                  <a:pt x="6549" y="10842"/>
                </a:lnTo>
                <a:lnTo>
                  <a:pt x="6549" y="10869"/>
                </a:lnTo>
                <a:lnTo>
                  <a:pt x="0" y="10869"/>
                </a:lnTo>
                <a:lnTo>
                  <a:pt x="0" y="0"/>
                </a:lnTo>
                <a:lnTo>
                  <a:pt x="5179"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9" name="直角三角形 28"/>
          <p:cNvSpPr/>
          <p:nvPr/>
        </p:nvSpPr>
        <p:spPr>
          <a:xfrm flipH="true">
            <a:off x="10356215" y="3063875"/>
            <a:ext cx="1835785" cy="3837940"/>
          </a:xfrm>
          <a:prstGeom prst="rtTriangle">
            <a:avLst/>
          </a:prstGeom>
          <a:solidFill>
            <a:srgbClr val="1C5684"/>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30" name="平行四边形 29"/>
          <p:cNvSpPr/>
          <p:nvPr/>
        </p:nvSpPr>
        <p:spPr>
          <a:xfrm flipH="true" flipV="true">
            <a:off x="1776730" y="-23495"/>
            <a:ext cx="3823335" cy="6893560"/>
          </a:xfrm>
          <a:prstGeom prst="parallelogram">
            <a:avLst>
              <a:gd name="adj" fmla="val 93134"/>
            </a:avLst>
          </a:prstGeom>
          <a:solidFill>
            <a:srgbClr val="1C56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32" name="平行四边形 31"/>
          <p:cNvSpPr/>
          <p:nvPr/>
        </p:nvSpPr>
        <p:spPr>
          <a:xfrm flipH="true" flipV="true">
            <a:off x="2755265" y="4502150"/>
            <a:ext cx="879475" cy="1330325"/>
          </a:xfrm>
          <a:prstGeom prst="parallelogram">
            <a:avLst>
              <a:gd name="adj" fmla="val 78194"/>
            </a:avLst>
          </a:prstGeom>
          <a:solidFill>
            <a:srgbClr val="1C56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33" name="平行四边形 32"/>
          <p:cNvSpPr/>
          <p:nvPr/>
        </p:nvSpPr>
        <p:spPr>
          <a:xfrm flipH="true" flipV="true">
            <a:off x="11271885" y="3780155"/>
            <a:ext cx="711835" cy="1330325"/>
          </a:xfrm>
          <a:prstGeom prst="parallelogram">
            <a:avLst>
              <a:gd name="adj" fmla="val 9000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34" name="平行四边形 33"/>
          <p:cNvSpPr/>
          <p:nvPr/>
        </p:nvSpPr>
        <p:spPr>
          <a:xfrm flipH="true" flipV="true">
            <a:off x="3448050" y="3780155"/>
            <a:ext cx="711835" cy="1330325"/>
          </a:xfrm>
          <a:prstGeom prst="parallelogram">
            <a:avLst>
              <a:gd name="adj" fmla="val 90008"/>
            </a:avLst>
          </a:prstGeom>
          <a:solidFill>
            <a:srgbClr val="1C56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nvGrpSpPr>
          <p:cNvPr id="6" name="组合 5"/>
          <p:cNvGrpSpPr/>
          <p:nvPr/>
        </p:nvGrpSpPr>
        <p:grpSpPr>
          <a:xfrm>
            <a:off x="4659756" y="2750441"/>
            <a:ext cx="5121" cy="12833"/>
            <a:chOff x="3861296" y="3026891"/>
            <a:chExt cx="5121" cy="12833"/>
          </a:xfrm>
        </p:grpSpPr>
        <p:sp>
          <p:nvSpPr>
            <p:cNvPr id="9" name="任意多边形: 形状 8"/>
            <p:cNvSpPr/>
            <p:nvPr/>
          </p:nvSpPr>
          <p:spPr>
            <a:xfrm>
              <a:off x="3861296" y="3026891"/>
              <a:ext cx="5121" cy="12833"/>
            </a:xfrm>
            <a:custGeom>
              <a:avLst/>
              <a:gdLst>
                <a:gd name="connsiteX0" fmla="*/ 5121 w 5121"/>
                <a:gd name="connsiteY0" fmla="*/ 0 h 12833"/>
                <a:gd name="connsiteX1" fmla="*/ 0 w 5121"/>
                <a:gd name="connsiteY1" fmla="*/ 12833 h 12833"/>
                <a:gd name="connsiteX2" fmla="*/ 1509 w 5121"/>
                <a:gd name="connsiteY2" fmla="*/ 5357 h 12833"/>
                <a:gd name="connsiteX3" fmla="*/ 5121 w 5121"/>
                <a:gd name="connsiteY3" fmla="*/ 0 h 12833"/>
              </a:gdLst>
              <a:ahLst/>
              <a:cxnLst>
                <a:cxn ang="0">
                  <a:pos x="connsiteX0" y="connsiteY0"/>
                </a:cxn>
                <a:cxn ang="0">
                  <a:pos x="connsiteX1" y="connsiteY1"/>
                </a:cxn>
                <a:cxn ang="0">
                  <a:pos x="connsiteX2" y="connsiteY2"/>
                </a:cxn>
                <a:cxn ang="0">
                  <a:pos x="connsiteX3" y="connsiteY3"/>
                </a:cxn>
              </a:cxnLst>
              <a:rect l="l" t="t" r="r" b="b"/>
              <a:pathLst>
                <a:path w="5121" h="12833">
                  <a:moveTo>
                    <a:pt x="5121" y="0"/>
                  </a:moveTo>
                  <a:lnTo>
                    <a:pt x="0" y="12833"/>
                  </a:lnTo>
                  <a:lnTo>
                    <a:pt x="1509" y="5357"/>
                  </a:lnTo>
                  <a:lnTo>
                    <a:pt x="5121" y="0"/>
                  </a:lnTo>
                  <a:close/>
                </a:path>
              </a:pathLst>
            </a:custGeom>
            <a:solidFill>
              <a:srgbClr val="4472C4"/>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2263"/>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10" name="任意多边形: 形状 9"/>
            <p:cNvSpPr/>
            <p:nvPr/>
          </p:nvSpPr>
          <p:spPr>
            <a:xfrm>
              <a:off x="3863307" y="3031931"/>
              <a:ext cx="1099" cy="2752"/>
            </a:xfrm>
            <a:custGeom>
              <a:avLst/>
              <a:gdLst>
                <a:gd name="connsiteX0" fmla="*/ 1099 w 1099"/>
                <a:gd name="connsiteY0" fmla="*/ 0 h 2752"/>
                <a:gd name="connsiteX1" fmla="*/ 775 w 1099"/>
                <a:gd name="connsiteY1" fmla="*/ 1603 h 2752"/>
                <a:gd name="connsiteX2" fmla="*/ 0 w 1099"/>
                <a:gd name="connsiteY2" fmla="*/ 2752 h 2752"/>
                <a:gd name="connsiteX3" fmla="*/ 1099 w 1099"/>
                <a:gd name="connsiteY3" fmla="*/ 0 h 2752"/>
              </a:gdLst>
              <a:ahLst/>
              <a:cxnLst>
                <a:cxn ang="0">
                  <a:pos x="connsiteX0" y="connsiteY0"/>
                </a:cxn>
                <a:cxn ang="0">
                  <a:pos x="connsiteX1" y="connsiteY1"/>
                </a:cxn>
                <a:cxn ang="0">
                  <a:pos x="connsiteX2" y="connsiteY2"/>
                </a:cxn>
                <a:cxn ang="0">
                  <a:pos x="connsiteX3" y="connsiteY3"/>
                </a:cxn>
              </a:cxnLst>
              <a:rect l="l" t="t" r="r" b="b"/>
              <a:pathLst>
                <a:path w="1099" h="2752">
                  <a:moveTo>
                    <a:pt x="1099" y="0"/>
                  </a:moveTo>
                  <a:lnTo>
                    <a:pt x="775" y="1603"/>
                  </a:lnTo>
                  <a:lnTo>
                    <a:pt x="0" y="2752"/>
                  </a:lnTo>
                  <a:lnTo>
                    <a:pt x="1099" y="0"/>
                  </a:lnTo>
                  <a:close/>
                </a:path>
              </a:pathLst>
            </a:custGeom>
            <a:solidFill>
              <a:srgbClr val="4472C4"/>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2263"/>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sp>
        <p:nvSpPr>
          <p:cNvPr id="25" name="文本框 24"/>
          <p:cNvSpPr txBox="true"/>
          <p:nvPr/>
        </p:nvSpPr>
        <p:spPr>
          <a:xfrm>
            <a:off x="4698702" y="2764087"/>
            <a:ext cx="5669280" cy="922020"/>
          </a:xfrm>
          <a:prstGeom prst="rect">
            <a:avLst/>
          </a:prstGeom>
          <a:noFill/>
        </p:spPr>
        <p:txBody>
          <a:bodyPr wrap="none" rtlCol="0">
            <a:spAutoFit/>
          </a:bodyPr>
          <a:lstStyle/>
          <a:p>
            <a:pPr lvl="0" algn="ctr">
              <a:defRPr/>
            </a:pPr>
            <a:r>
              <a:rPr lang="zh-CN" altLang="en-US" sz="5400" kern="0" dirty="0">
                <a:solidFill>
                  <a:srgbClr val="31668F"/>
                </a:solidFill>
                <a:latin typeface="Times New Roman" panose="02020603050405020304" charset="0"/>
                <a:ea typeface="楷体" panose="02010609060101010101" pitchFamily="49" charset="-122"/>
                <a:cs typeface="+mn-ea"/>
                <a:sym typeface="Times New Roman" panose="02020603050405020304" charset="0"/>
              </a:rPr>
              <a:t>部门决算管理概述</a:t>
            </a:r>
            <a:endParaRPr lang="zh-CN" altLang="en-US" sz="5400" kern="0" dirty="0">
              <a:solidFill>
                <a:srgbClr val="31668F"/>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24" name="矩形 23"/>
          <p:cNvSpPr/>
          <p:nvPr/>
        </p:nvSpPr>
        <p:spPr>
          <a:xfrm>
            <a:off x="6567772" y="1867235"/>
            <a:ext cx="1903956" cy="686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200" dirty="0">
                <a:solidFill>
                  <a:srgbClr val="1C5684"/>
                </a:solidFill>
                <a:latin typeface="Times New Roman" panose="02020603050405020304" charset="0"/>
                <a:ea typeface="楷体" panose="02010609060101010101" pitchFamily="49" charset="-122"/>
                <a:cs typeface="+mn-ea"/>
                <a:sym typeface="Times New Roman" panose="02020603050405020304" charset="0"/>
              </a:rPr>
              <a:t>第一章</a:t>
            </a:r>
            <a:endParaRPr lang="zh-CN" altLang="en-US" sz="3200" dirty="0">
              <a:solidFill>
                <a:srgbClr val="1C5684"/>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39" name="组合 38"/>
          <p:cNvGrpSpPr/>
          <p:nvPr/>
        </p:nvGrpSpPr>
        <p:grpSpPr>
          <a:xfrm>
            <a:off x="5682944" y="4411473"/>
            <a:ext cx="3672647" cy="556721"/>
            <a:chOff x="2924961" y="1867298"/>
            <a:chExt cx="3672647" cy="556721"/>
          </a:xfrm>
        </p:grpSpPr>
        <p:sp>
          <p:nvSpPr>
            <p:cNvPr id="40" name="平行四边形 39"/>
            <p:cNvSpPr/>
            <p:nvPr/>
          </p:nvSpPr>
          <p:spPr>
            <a:xfrm>
              <a:off x="2924961" y="1867298"/>
              <a:ext cx="3672647" cy="556721"/>
            </a:xfrm>
            <a:prstGeom prst="parallelogram">
              <a:avLst/>
            </a:prstGeom>
            <a:solidFill>
              <a:srgbClr val="1C56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42" name="文本框 41"/>
            <p:cNvSpPr txBox="true"/>
            <p:nvPr/>
          </p:nvSpPr>
          <p:spPr>
            <a:xfrm flipH="true">
              <a:off x="3467601" y="1969303"/>
              <a:ext cx="2207342" cy="369332"/>
            </a:xfrm>
            <a:prstGeom prst="rect">
              <a:avLst/>
            </a:prstGeom>
            <a:noFill/>
          </p:spPr>
          <p:txBody>
            <a:bodyPr wrap="square" rtlCol="0">
              <a:spAutoFit/>
            </a:bodyPr>
            <a:lstStyle/>
            <a:p>
              <a:endParaRPr lang="zh-CN" altLang="en-US" dirty="0">
                <a:solidFill>
                  <a:schemeClr val="bg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43" name="文本框 42"/>
            <p:cNvSpPr txBox="true"/>
            <p:nvPr/>
          </p:nvSpPr>
          <p:spPr>
            <a:xfrm flipH="true">
              <a:off x="3955541" y="2000458"/>
              <a:ext cx="1990278" cy="368300"/>
            </a:xfrm>
            <a:prstGeom prst="rect">
              <a:avLst/>
            </a:prstGeom>
            <a:noFill/>
          </p:spPr>
          <p:txBody>
            <a:bodyPr wrap="square" rtlCol="0">
              <a:spAutoFit/>
            </a:bodyPr>
            <a:lstStyle/>
            <a:p>
              <a:r>
                <a:rPr lang="zh-CN" altLang="en-US" dirty="0">
                  <a:solidFill>
                    <a:schemeClr val="bg1"/>
                  </a:solidFill>
                  <a:latin typeface="Times New Roman" panose="02020603050405020304" charset="0"/>
                  <a:ea typeface="楷体" panose="02010609060101010101" pitchFamily="49" charset="-122"/>
                  <a:cs typeface="+mn-ea"/>
                  <a:sym typeface="Times New Roman" panose="02020603050405020304" charset="0"/>
                </a:rPr>
                <a:t>部门决算管理</a:t>
              </a:r>
              <a:endParaRPr lang="zh-CN" altLang="en-US" dirty="0">
                <a:solidFill>
                  <a:schemeClr val="bg1"/>
                </a:solidFill>
                <a:latin typeface="Times New Roman" panose="02020603050405020304" charset="0"/>
                <a:ea typeface="楷体" panose="02010609060101010101" pitchFamily="49" charset="-122"/>
                <a:cs typeface="+mn-ea"/>
                <a:sym typeface="Times New Roman" panose="02020603050405020304" charset="0"/>
              </a:endParaRPr>
            </a:p>
          </p:txBody>
        </p:sp>
      </p:grpSp>
      <p:cxnSp>
        <p:nvCxnSpPr>
          <p:cNvPr id="46" name="直接连接符 45"/>
          <p:cNvCxnSpPr/>
          <p:nvPr/>
        </p:nvCxnSpPr>
        <p:spPr>
          <a:xfrm>
            <a:off x="5774931" y="2549603"/>
            <a:ext cx="3760864" cy="0"/>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slow" p14:dur="1400"/>
    </mc:Choice>
    <mc:Fallback>
      <p:transition spd="slow"/>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sp>
        <p:nvSpPr>
          <p:cNvPr id="154" name="文本框 153"/>
          <p:cNvSpPr txBox="true"/>
          <p:nvPr/>
        </p:nvSpPr>
        <p:spPr>
          <a:xfrm>
            <a:off x="1379855" y="496570"/>
            <a:ext cx="57410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非税收入征缴情况表（财决附</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4</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5" name="组合 4"/>
          <p:cNvGrpSpPr/>
          <p:nvPr/>
        </p:nvGrpSpPr>
        <p:grpSpPr>
          <a:xfrm>
            <a:off x="2362200" y="1537970"/>
            <a:ext cx="8456930" cy="3656965"/>
            <a:chOff x="3720" y="2422"/>
            <a:chExt cx="13318" cy="5759"/>
          </a:xfrm>
        </p:grpSpPr>
        <p:sp>
          <p:nvSpPr>
            <p:cNvPr id="7" name="任意多边形 13"/>
            <p:cNvSpPr/>
            <p:nvPr/>
          </p:nvSpPr>
          <p:spPr>
            <a:xfrm>
              <a:off x="3720" y="2422"/>
              <a:ext cx="13318" cy="5759"/>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9" name="矩形 8"/>
            <p:cNvSpPr/>
            <p:nvPr/>
          </p:nvSpPr>
          <p:spPr>
            <a:xfrm>
              <a:off x="4401" y="2726"/>
              <a:ext cx="11743" cy="4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4399" y="4487"/>
              <a:ext cx="11745" cy="2704"/>
            </a:xfrm>
            <a:prstGeom prst="rect">
              <a:avLst/>
            </a:prstGeom>
            <a:noFill/>
          </p:spPr>
          <p:txBody>
            <a:bodyPr wrap="square" rtlCol="0">
              <a:spAutoFit/>
            </a:bodyPr>
            <a:lstStyle/>
            <a:p>
              <a:pPr indent="0" algn="ctr" fontAlgn="auto">
                <a:lnSpc>
                  <a:spcPts val="3000"/>
                </a:lnSpc>
                <a:buSzPct val="70000"/>
                <a:buFont typeface="Wingdings" panose="05000000000000000000" charset="0"/>
                <a:buNone/>
              </a:pPr>
              <a:r>
                <a:rPr lang="zh-CN" altLang="en-US" sz="2000">
                  <a:solidFill>
                    <a:schemeClr val="tx1"/>
                  </a:solidFill>
                  <a:latin typeface="Times New Roman" panose="02020603050405020304" charset="0"/>
                  <a:ea typeface="楷体" panose="02010609060101010101" pitchFamily="49" charset="-122"/>
                  <a:sym typeface="Times New Roman" panose="02020603050405020304" charset="0"/>
                </a:rPr>
                <a:t>无变动。</a:t>
              </a: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spTree>
  </p:cSld>
  <p:clrMapOvr>
    <a:masterClrMapping/>
  </p:clrMapOvr>
  <p:transition spd="slow"/>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1C5684"/>
            </a:solidFill>
            <a:ln>
              <a:solidFill>
                <a:srgbClr val="1C5684"/>
              </a:solid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sp>
        <p:nvSpPr>
          <p:cNvPr id="5" name="文本框 4"/>
          <p:cNvSpPr txBox="true"/>
          <p:nvPr/>
        </p:nvSpPr>
        <p:spPr>
          <a:xfrm>
            <a:off x="1360170" y="372745"/>
            <a:ext cx="465391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基本支出分项目收入支出情况表（财决附</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5</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6" name="图片 5"/>
          <p:cNvPicPr>
            <a:picLocks noChangeAspect="true"/>
          </p:cNvPicPr>
          <p:nvPr/>
        </p:nvPicPr>
        <p:blipFill>
          <a:blip r:embed="rId2"/>
          <a:stretch>
            <a:fillRect/>
          </a:stretch>
        </p:blipFill>
        <p:spPr>
          <a:xfrm>
            <a:off x="2364105" y="1525905"/>
            <a:ext cx="8694420" cy="3669030"/>
          </a:xfrm>
          <a:prstGeom prst="rect">
            <a:avLst/>
          </a:prstGeom>
          <a:ln>
            <a:solidFill>
              <a:schemeClr val="tx1"/>
            </a:solidFill>
          </a:ln>
        </p:spPr>
      </p:pic>
    </p:spTree>
  </p:cSld>
  <p:clrMapOvr>
    <a:masterClrMapping/>
  </p:clrMapOvr>
  <p:transition spd="slow"/>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34" name="图片 33" descr="czb_logo_1"/>
          <p:cNvPicPr>
            <a:picLocks noChangeAspect="true"/>
          </p:cNvPicPr>
          <p:nvPr/>
        </p:nvPicPr>
        <p:blipFill>
          <a:blip r:embed="rId1"/>
          <a:stretch>
            <a:fillRect/>
          </a:stretch>
        </p:blipFill>
        <p:spPr>
          <a:xfrm>
            <a:off x="8343900" y="391160"/>
            <a:ext cx="3603625" cy="565785"/>
          </a:xfrm>
          <a:prstGeom prst="rect">
            <a:avLst/>
          </a:prstGeom>
        </p:spPr>
      </p:pic>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3" name="组合 2"/>
          <p:cNvGrpSpPr/>
          <p:nvPr/>
        </p:nvGrpSpPr>
        <p:grpSpPr>
          <a:xfrm>
            <a:off x="563880" y="1529715"/>
            <a:ext cx="1223645" cy="3665220"/>
            <a:chOff x="10727" y="1484313"/>
            <a:chExt cx="1619474" cy="5777627"/>
          </a:xfrm>
        </p:grpSpPr>
        <p:sp>
          <p:nvSpPr>
            <p:cNvPr id="6" name="矩形 5"/>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7" name="矩形 6"/>
            <p:cNvSpPr/>
            <p:nvPr/>
          </p:nvSpPr>
          <p:spPr>
            <a:xfrm>
              <a:off x="10727" y="3024105"/>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8" name="矩形 7"/>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9" name="矩形 8"/>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2" y="3802"/>
              <a:ext cx="11744" cy="3153"/>
            </a:xfrm>
            <a:prstGeom prst="rect">
              <a:avLst/>
            </a:prstGeom>
            <a:noFill/>
          </p:spPr>
          <p:txBody>
            <a:bodyPr wrap="square" rtlCol="0">
              <a:spAutoFit/>
            </a:bodyPr>
            <a:lstStyle/>
            <a:p>
              <a:pPr indent="457200" algn="just" fontAlgn="auto">
                <a:lnSpc>
                  <a:spcPct val="150000"/>
                </a:lnSpc>
                <a:buClr>
                  <a:srgbClr val="000000"/>
                </a:buClr>
                <a:buSzPct val="70000"/>
                <a:buFont typeface="Wingdings" panose="05000000000000000000" charset="0"/>
                <a:buNone/>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本表反映单位本年度基本支出资金收入、支出和结转情况，根据单位基本支出资金收支明细账的发生数，按支出功能分类科目分“类”“款”“项”分人员经费项目和公用经费项目逐一填列。</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grpSp>
      <p:sp>
        <p:nvSpPr>
          <p:cNvPr id="5" name="文本框 4"/>
          <p:cNvSpPr txBox="true"/>
          <p:nvPr/>
        </p:nvSpPr>
        <p:spPr>
          <a:xfrm>
            <a:off x="1360170" y="372745"/>
            <a:ext cx="465391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基本支出分项目收入支出情况表（财决附</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5</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sp>
        <p:nvSpPr>
          <p:cNvPr id="5" name="文本框 4"/>
          <p:cNvSpPr txBox="true"/>
          <p:nvPr/>
        </p:nvSpPr>
        <p:spPr>
          <a:xfrm>
            <a:off x="1360170" y="372745"/>
            <a:ext cx="465391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基本支出分项目收入支出情况表（财决附</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5</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2362200" y="1537970"/>
            <a:ext cx="8456930" cy="4685665"/>
            <a:chOff x="3720" y="2422"/>
            <a:chExt cx="13318" cy="7379"/>
          </a:xfrm>
        </p:grpSpPr>
        <p:sp>
          <p:nvSpPr>
            <p:cNvPr id="7" name="任意多边形 13"/>
            <p:cNvSpPr/>
            <p:nvPr/>
          </p:nvSpPr>
          <p:spPr>
            <a:xfrm>
              <a:off x="3720" y="2422"/>
              <a:ext cx="13318" cy="5761"/>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9" name="矩形 8"/>
            <p:cNvSpPr/>
            <p:nvPr/>
          </p:nvSpPr>
          <p:spPr>
            <a:xfrm>
              <a:off x="4401" y="2726"/>
              <a:ext cx="11743" cy="50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4401" y="2726"/>
              <a:ext cx="11745" cy="7075"/>
            </a:xfrm>
            <a:prstGeom prst="rect">
              <a:avLst/>
            </a:prstGeom>
            <a:noFill/>
          </p:spPr>
          <p:txBody>
            <a:bodyPr wrap="square" rtlCol="0">
              <a:spAutoFit/>
            </a:bodyPr>
            <a:lstStyle/>
            <a:p>
              <a:pPr marL="342900" indent="-342900" algn="just" fontAlgn="auto">
                <a:lnSpc>
                  <a:spcPts val="3000"/>
                </a:lnSpc>
                <a:buSzPct val="70000"/>
                <a:buFont typeface="Wingdings" panose="05000000000000000000" charset="0"/>
                <a:buChar char="u"/>
              </a:pPr>
              <a:r>
                <a:rPr lang="zh-CN" altLang="en-US">
                  <a:latin typeface="Times New Roman" panose="02020603050405020304" charset="0"/>
                  <a:ea typeface="楷体" panose="02010609060101010101" pitchFamily="49" charset="-122"/>
                  <a:sym typeface="Times New Roman" panose="02020603050405020304" charset="0"/>
                </a:rPr>
                <a:t>报表格式</a:t>
              </a:r>
              <a:endParaRPr lang="zh-CN" altLang="en-US">
                <a:latin typeface="Times New Roman" panose="02020603050405020304" charset="0"/>
                <a:ea typeface="楷体" panose="02010609060101010101" pitchFamily="49" charset="-122"/>
                <a:sym typeface="Times New Roman" panose="02020603050405020304" charset="0"/>
              </a:endParaRPr>
            </a:p>
            <a:p>
              <a:pPr marL="57150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250" checksum="1039213347"/>
                  </a:ext>
                </a:extLst>
              </a:pPr>
              <a:r>
                <a:rPr lang="zh-CN" altLang="en-US">
                  <a:solidFill>
                    <a:schemeClr val="tx1"/>
                  </a:solidFill>
                  <a:latin typeface="Times New Roman" panose="02020603050405020304" charset="0"/>
                  <a:ea typeface="楷体" panose="02010609060101010101" pitchFamily="49" charset="-122"/>
                  <a:sym typeface="Times New Roman" panose="02020603050405020304" charset="0"/>
                </a:rPr>
                <a:t>“二级项目类别”枚举字典修改为人员类、公用经费。</a:t>
              </a:r>
              <a:endParaRPr lang="zh-CN" altLang="en-US">
                <a:solidFill>
                  <a:schemeClr val="tx1"/>
                </a:solidFill>
                <a:latin typeface="Times New Roman" panose="02020603050405020304" charset="0"/>
                <a:ea typeface="楷体" panose="02010609060101010101" pitchFamily="49" charset="-122"/>
                <a:sym typeface="Times New Roman" panose="02020603050405020304" charset="0"/>
              </a:endParaRPr>
            </a:p>
            <a:p>
              <a:pPr marL="57150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250" checksum="1039213347"/>
                  </a:ext>
                </a:extLst>
              </a:pPr>
              <a:r>
                <a:rPr lang="zh-CN" altLang="en-US" dirty="0">
                  <a:latin typeface="Times New Roman" panose="02020603050405020304" charset="0"/>
                  <a:ea typeface="楷体" panose="02010609060101010101" pitchFamily="49" charset="-122"/>
                  <a:sym typeface="Times New Roman" panose="02020603050405020304" charset="0"/>
                </a:rPr>
                <a:t>“使用非财政拨款结余”名称修改为“使用非财政拨款结余和专用结余”，填列口径不变。</a:t>
              </a:r>
              <a:endParaRPr lang="zh-CN" altLang="en-US" dirty="0">
                <a:latin typeface="Times New Roman" panose="02020603050405020304" charset="0"/>
                <a:ea typeface="楷体" panose="02010609060101010101" pitchFamily="49" charset="-122"/>
                <a:sym typeface="Times New Roman" panose="02020603050405020304" charset="0"/>
              </a:endParaRPr>
            </a:p>
            <a:p>
              <a:pPr marL="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0" checksum="0"/>
                  </a:ext>
                </a:extLst>
              </a:pPr>
              <a:r>
                <a:rPr lang="zh-CN" altLang="en-US">
                  <a:latin typeface="Times New Roman" panose="02020603050405020304" charset="0"/>
                  <a:ea typeface="楷体" panose="02010609060101010101" pitchFamily="49" charset="-122"/>
                  <a:cs typeface="方正楷体_GBK" panose="02000000000000000000" charset="-122"/>
                  <a:sym typeface="Times New Roman" panose="02020603050405020304" charset="0"/>
                </a:rPr>
                <a:t>编制指南</a:t>
              </a:r>
              <a:endParaRPr lang="zh-CN" altLang="en-US">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57150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250" checksum="1039213347"/>
                  </a:ext>
                </a:extLst>
              </a:pPr>
              <a:r>
                <a:rPr lang="zh-CN" altLang="en-US">
                  <a:latin typeface="Times New Roman" panose="02020603050405020304" charset="0"/>
                  <a:ea typeface="楷体" panose="02010609060101010101" pitchFamily="49" charset="-122"/>
                  <a:cs typeface="方正楷体_GBK" panose="02000000000000000000" charset="-122"/>
                  <a:sym typeface="Times New Roman" panose="02020603050405020304" charset="0"/>
                </a:rPr>
                <a:t>调整“一级项目名称”“一级项目代码”“二级项目代码”填列要求。</a:t>
              </a:r>
              <a:endParaRPr lang="zh-CN" altLang="en-US">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57150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250" checksum="1039213347"/>
                  </a:ext>
                </a:extLst>
              </a:pPr>
              <a:r>
                <a:rPr lang="zh-CN" altLang="en-US">
                  <a:latin typeface="Times New Roman" panose="02020603050405020304" charset="0"/>
                  <a:ea typeface="楷体" panose="02010609060101010101" pitchFamily="49" charset="-122"/>
                  <a:cs typeface="方正楷体_GBK" panose="02000000000000000000" charset="-122"/>
                  <a:sym typeface="Times New Roman" panose="02020603050405020304" charset="0"/>
                </a:rPr>
                <a:t>根据报表格式相应调整编制说明及表内表间审核公式。</a:t>
              </a: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spTree>
  </p:cSld>
  <p:clrMapOvr>
    <a:masterClrMapping/>
  </p:clrMapOvr>
  <p:transition spd="slow"/>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i="0" u="none" strike="noStrike" kern="1200" cap="none" spc="0" normalizeH="0" baseline="0" noProof="0">
                  <a:ln>
                    <a:noFill/>
                  </a:ln>
                  <a:solidFill>
                    <a:schemeClr val="tx1"/>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rPr>
                    <a:t>    </a:t>
                  </a:r>
                  <a:endPar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1" y="3787"/>
              <a:ext cx="11743" cy="3415"/>
            </a:xfrm>
            <a:prstGeom prst="rect">
              <a:avLst/>
            </a:prstGeom>
            <a:noFill/>
          </p:spPr>
          <p:txBody>
            <a:bodyPr wrap="square" rtlCol="0">
              <a:spAutoFit/>
            </a:bodyPr>
            <a:lstStyle/>
            <a:p>
              <a:pPr marL="285750" indent="-285750" algn="just" fontAlgn="auto">
                <a:lnSpc>
                  <a:spcPct val="150000"/>
                </a:lnSpc>
                <a:buSzPct val="70000"/>
                <a:buFont typeface="Wingdings" panose="05000000000000000000" charset="0"/>
                <a:buChar char="u"/>
              </a:pPr>
              <a:r>
                <a:rPr lang="zh-CN" dirty="0">
                  <a:solidFill>
                    <a:schemeClr val="tx1"/>
                  </a:solidFill>
                  <a:latin typeface="Times New Roman" panose="02020603050405020304" charset="0"/>
                  <a:ea typeface="楷体" panose="02010609060101010101" pitchFamily="49" charset="-122"/>
                  <a:sym typeface="Times New Roman" panose="02020603050405020304" charset="0"/>
                </a:rPr>
                <a:t>各级预算单位都要填报本表。</a:t>
              </a:r>
              <a:endParaRPr lang="zh-CN" dirty="0">
                <a:solidFill>
                  <a:schemeClr val="tx1"/>
                </a:solidFill>
                <a:latin typeface="Times New Roman" panose="02020603050405020304" charset="0"/>
                <a:ea typeface="楷体" panose="02010609060101010101" pitchFamily="49" charset="-122"/>
                <a:sym typeface="Times New Roman" panose="02020603050405020304" charset="0"/>
              </a:endParaRPr>
            </a:p>
            <a:p>
              <a:pPr marL="285750" indent="-285750" algn="just" fontAlgn="auto">
                <a:lnSpc>
                  <a:spcPct val="150000"/>
                </a:lnSpc>
                <a:buSzPct val="70000"/>
                <a:buFont typeface="Wingdings" panose="05000000000000000000" charset="0"/>
                <a:buChar char="u"/>
              </a:pPr>
              <a:r>
                <a:rPr lang="zh-CN" dirty="0">
                  <a:solidFill>
                    <a:schemeClr val="tx1"/>
                  </a:solidFill>
                  <a:latin typeface="Times New Roman" panose="02020603050405020304" charset="0"/>
                  <a:ea typeface="楷体" panose="02010609060101010101" pitchFamily="49" charset="-122"/>
                  <a:sym typeface="Times New Roman" panose="02020603050405020304" charset="0"/>
                </a:rPr>
                <a:t>项目名称、项目代码、是否横向标识等信息根据各地预算管理实际填报。</a:t>
              </a:r>
              <a:endParaRPr lang="zh-CN" dirty="0">
                <a:solidFill>
                  <a:schemeClr val="tx1"/>
                </a:solidFill>
                <a:latin typeface="Times New Roman" panose="02020603050405020304" charset="0"/>
                <a:ea typeface="楷体" panose="02010609060101010101" pitchFamily="49" charset="-122"/>
                <a:sym typeface="Times New Roman" panose="02020603050405020304" charset="0"/>
              </a:endParaRPr>
            </a:p>
            <a:p>
              <a:pPr marL="285750" indent="-285750" algn="just" fontAlgn="auto">
                <a:lnSpc>
                  <a:spcPct val="150000"/>
                </a:lnSpc>
                <a:buSzPct val="70000"/>
                <a:buFont typeface="Wingdings" panose="05000000000000000000" charset="0"/>
                <a:buChar char="u"/>
              </a:pPr>
              <a:r>
                <a:rPr lang="zh-CN" altLang="en-US"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问题：功能分类科目编码枚举填错（本年科目发生变化）。</a:t>
              </a:r>
              <a:endParaRPr lang="zh-CN" altLang="en-US"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gn="just" fontAlgn="auto">
                <a:lnSpc>
                  <a:spcPct val="150000"/>
                </a:lnSpc>
                <a:buSzPct val="70000"/>
                <a:buFont typeface="Wingdings" panose="05000000000000000000" charset="0"/>
                <a:buChar char="u"/>
              </a:pPr>
              <a:endParaRPr lang="zh-CN" altLang="en-US" sz="18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sp>
        <p:nvSpPr>
          <p:cNvPr id="5" name="文本框 4"/>
          <p:cNvSpPr txBox="true"/>
          <p:nvPr/>
        </p:nvSpPr>
        <p:spPr>
          <a:xfrm>
            <a:off x="1360170" y="372745"/>
            <a:ext cx="465391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基本支出分项目收入支出情况表（财决附</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5</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图片 30" descr="/home/Admin/Downloads/c227c570d983c7bb0b289a9b2b912725.jpegc227c570d983c7bb0b289a9b2b912725"/>
          <p:cNvPicPr>
            <a:picLocks noChangeAspect="true"/>
          </p:cNvPicPr>
          <p:nvPr/>
        </p:nvPicPr>
        <p:blipFill>
          <a:blip r:embed="rId1"/>
          <a:srcRect l="23692"/>
          <a:stretch>
            <a:fillRect/>
          </a:stretch>
        </p:blipFill>
        <p:spPr>
          <a:xfrm>
            <a:off x="-4445" y="-23495"/>
            <a:ext cx="8432800" cy="6877685"/>
          </a:xfrm>
          <a:prstGeom prst="rect">
            <a:avLst/>
          </a:prstGeom>
        </p:spPr>
      </p:pic>
      <p:sp>
        <p:nvSpPr>
          <p:cNvPr id="35" name="任意多边形 9"/>
          <p:cNvSpPr/>
          <p:nvPr/>
        </p:nvSpPr>
        <p:spPr>
          <a:xfrm flipH="true" flipV="true">
            <a:off x="1815127" y="-47160"/>
            <a:ext cx="10387330" cy="6901815"/>
          </a:xfrm>
          <a:custGeom>
            <a:avLst/>
            <a:gdLst>
              <a:gd name="adj" fmla="val 47509"/>
              <a:gd name="maxAdj" fmla="*/ 100000 w ss"/>
              <a:gd name="a" fmla="pin 0 adj maxAdj"/>
              <a:gd name="x1" fmla="*/ ss a 200000"/>
              <a:gd name="x2" fmla="*/ ss a 100000"/>
              <a:gd name="x6" fmla="+- r 0 x1"/>
              <a:gd name="x5" fmla="+- r 0 x2"/>
              <a:gd name="x3" fmla="*/ x5 1 2"/>
              <a:gd name="x4" fmla="+- r 0 x3"/>
              <a:gd name="il" fmla="*/ wd2 a maxAdj"/>
              <a:gd name="q1" fmla="*/ 5 a maxAdj"/>
              <a:gd name="q2" fmla="+/ 1 q1 12"/>
              <a:gd name="il-1" fmla="*/ q2 w 1"/>
              <a:gd name="it" fmla="*/ q2 h 1"/>
              <a:gd name="ir" fmla="+- r 0 il-1"/>
              <a:gd name="ib" fmla="+- b 0 it"/>
              <a:gd name="q3" fmla="*/ h hc x2"/>
              <a:gd name="y1" fmla="pin 0 q3 h"/>
              <a:gd name="y2" fmla="+- b 0 y1"/>
            </a:gdLst>
            <a:ahLst/>
            <a:cxnLst>
              <a:cxn ang="3">
                <a:pos x="hc" y="y2"/>
              </a:cxn>
              <a:cxn ang="3">
                <a:pos x="x4" y="t"/>
              </a:cxn>
              <a:cxn ang="0">
                <a:pos x="x6" y="vc"/>
              </a:cxn>
              <a:cxn ang="cd4">
                <a:pos x="x3" y="b"/>
              </a:cxn>
              <a:cxn ang="cd4">
                <a:pos x="hc" y="y1"/>
              </a:cxn>
              <a:cxn ang="cd2">
                <a:pos x="x1" y="vc"/>
              </a:cxn>
            </a:cxnLst>
            <a:rect l="l" t="t" r="r" b="b"/>
            <a:pathLst>
              <a:path w="14927" h="10869">
                <a:moveTo>
                  <a:pt x="5179" y="0"/>
                </a:moveTo>
                <a:lnTo>
                  <a:pt x="14927" y="0"/>
                </a:lnTo>
                <a:lnTo>
                  <a:pt x="9776" y="10842"/>
                </a:lnTo>
                <a:lnTo>
                  <a:pt x="6549" y="10842"/>
                </a:lnTo>
                <a:lnTo>
                  <a:pt x="6549" y="10869"/>
                </a:lnTo>
                <a:lnTo>
                  <a:pt x="0" y="10869"/>
                </a:lnTo>
                <a:lnTo>
                  <a:pt x="0" y="0"/>
                </a:lnTo>
                <a:lnTo>
                  <a:pt x="5179"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9" name="直角三角形 28"/>
          <p:cNvSpPr/>
          <p:nvPr/>
        </p:nvSpPr>
        <p:spPr>
          <a:xfrm flipH="true">
            <a:off x="10356215" y="3063875"/>
            <a:ext cx="1835785" cy="3837940"/>
          </a:xfrm>
          <a:prstGeom prst="rtTriangle">
            <a:avLst/>
          </a:prstGeom>
          <a:solidFill>
            <a:srgbClr val="1C5684"/>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30" name="平行四边形 29"/>
          <p:cNvSpPr/>
          <p:nvPr/>
        </p:nvSpPr>
        <p:spPr>
          <a:xfrm flipH="true" flipV="true">
            <a:off x="1776730" y="-23495"/>
            <a:ext cx="3823335" cy="6893560"/>
          </a:xfrm>
          <a:prstGeom prst="parallelogram">
            <a:avLst>
              <a:gd name="adj" fmla="val 93134"/>
            </a:avLst>
          </a:prstGeom>
          <a:solidFill>
            <a:srgbClr val="1C56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32" name="平行四边形 31"/>
          <p:cNvSpPr/>
          <p:nvPr/>
        </p:nvSpPr>
        <p:spPr>
          <a:xfrm flipH="true" flipV="true">
            <a:off x="2755265" y="4502150"/>
            <a:ext cx="879475" cy="1330325"/>
          </a:xfrm>
          <a:prstGeom prst="parallelogram">
            <a:avLst>
              <a:gd name="adj" fmla="val 78194"/>
            </a:avLst>
          </a:prstGeom>
          <a:solidFill>
            <a:srgbClr val="1C56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33" name="平行四边形 32"/>
          <p:cNvSpPr/>
          <p:nvPr/>
        </p:nvSpPr>
        <p:spPr>
          <a:xfrm flipH="true" flipV="true">
            <a:off x="11271885" y="3780155"/>
            <a:ext cx="711835" cy="1330325"/>
          </a:xfrm>
          <a:prstGeom prst="parallelogram">
            <a:avLst>
              <a:gd name="adj" fmla="val 9000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34" name="平行四边形 33"/>
          <p:cNvSpPr/>
          <p:nvPr/>
        </p:nvSpPr>
        <p:spPr>
          <a:xfrm flipH="true" flipV="true">
            <a:off x="3448050" y="3780155"/>
            <a:ext cx="711835" cy="1330325"/>
          </a:xfrm>
          <a:prstGeom prst="parallelogram">
            <a:avLst>
              <a:gd name="adj" fmla="val 90008"/>
            </a:avLst>
          </a:prstGeom>
          <a:solidFill>
            <a:srgbClr val="1C56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nvGrpSpPr>
          <p:cNvPr id="6" name="组合 5"/>
          <p:cNvGrpSpPr/>
          <p:nvPr/>
        </p:nvGrpSpPr>
        <p:grpSpPr>
          <a:xfrm>
            <a:off x="4659756" y="2750441"/>
            <a:ext cx="5121" cy="12833"/>
            <a:chOff x="3861296" y="3026891"/>
            <a:chExt cx="5121" cy="12833"/>
          </a:xfrm>
        </p:grpSpPr>
        <p:sp>
          <p:nvSpPr>
            <p:cNvPr id="9" name="任意多边形: 形状 8"/>
            <p:cNvSpPr/>
            <p:nvPr/>
          </p:nvSpPr>
          <p:spPr>
            <a:xfrm>
              <a:off x="3861296" y="3026891"/>
              <a:ext cx="5121" cy="12833"/>
            </a:xfrm>
            <a:custGeom>
              <a:avLst/>
              <a:gdLst>
                <a:gd name="connsiteX0" fmla="*/ 5121 w 5121"/>
                <a:gd name="connsiteY0" fmla="*/ 0 h 12833"/>
                <a:gd name="connsiteX1" fmla="*/ 0 w 5121"/>
                <a:gd name="connsiteY1" fmla="*/ 12833 h 12833"/>
                <a:gd name="connsiteX2" fmla="*/ 1509 w 5121"/>
                <a:gd name="connsiteY2" fmla="*/ 5357 h 12833"/>
                <a:gd name="connsiteX3" fmla="*/ 5121 w 5121"/>
                <a:gd name="connsiteY3" fmla="*/ 0 h 12833"/>
              </a:gdLst>
              <a:ahLst/>
              <a:cxnLst>
                <a:cxn ang="0">
                  <a:pos x="connsiteX0" y="connsiteY0"/>
                </a:cxn>
                <a:cxn ang="0">
                  <a:pos x="connsiteX1" y="connsiteY1"/>
                </a:cxn>
                <a:cxn ang="0">
                  <a:pos x="connsiteX2" y="connsiteY2"/>
                </a:cxn>
                <a:cxn ang="0">
                  <a:pos x="connsiteX3" y="connsiteY3"/>
                </a:cxn>
              </a:cxnLst>
              <a:rect l="l" t="t" r="r" b="b"/>
              <a:pathLst>
                <a:path w="5121" h="12833">
                  <a:moveTo>
                    <a:pt x="5121" y="0"/>
                  </a:moveTo>
                  <a:lnTo>
                    <a:pt x="0" y="12833"/>
                  </a:lnTo>
                  <a:lnTo>
                    <a:pt x="1509" y="5357"/>
                  </a:lnTo>
                  <a:lnTo>
                    <a:pt x="5121" y="0"/>
                  </a:lnTo>
                  <a:close/>
                </a:path>
              </a:pathLst>
            </a:custGeom>
            <a:solidFill>
              <a:srgbClr val="4472C4"/>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2263"/>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10" name="任意多边形: 形状 9"/>
            <p:cNvSpPr/>
            <p:nvPr/>
          </p:nvSpPr>
          <p:spPr>
            <a:xfrm>
              <a:off x="3863307" y="3031931"/>
              <a:ext cx="1099" cy="2752"/>
            </a:xfrm>
            <a:custGeom>
              <a:avLst/>
              <a:gdLst>
                <a:gd name="connsiteX0" fmla="*/ 1099 w 1099"/>
                <a:gd name="connsiteY0" fmla="*/ 0 h 2752"/>
                <a:gd name="connsiteX1" fmla="*/ 775 w 1099"/>
                <a:gd name="connsiteY1" fmla="*/ 1603 h 2752"/>
                <a:gd name="connsiteX2" fmla="*/ 0 w 1099"/>
                <a:gd name="connsiteY2" fmla="*/ 2752 h 2752"/>
                <a:gd name="connsiteX3" fmla="*/ 1099 w 1099"/>
                <a:gd name="connsiteY3" fmla="*/ 0 h 2752"/>
              </a:gdLst>
              <a:ahLst/>
              <a:cxnLst>
                <a:cxn ang="0">
                  <a:pos x="connsiteX0" y="connsiteY0"/>
                </a:cxn>
                <a:cxn ang="0">
                  <a:pos x="connsiteX1" y="connsiteY1"/>
                </a:cxn>
                <a:cxn ang="0">
                  <a:pos x="connsiteX2" y="connsiteY2"/>
                </a:cxn>
                <a:cxn ang="0">
                  <a:pos x="connsiteX3" y="connsiteY3"/>
                </a:cxn>
              </a:cxnLst>
              <a:rect l="l" t="t" r="r" b="b"/>
              <a:pathLst>
                <a:path w="1099" h="2752">
                  <a:moveTo>
                    <a:pt x="1099" y="0"/>
                  </a:moveTo>
                  <a:lnTo>
                    <a:pt x="775" y="1603"/>
                  </a:lnTo>
                  <a:lnTo>
                    <a:pt x="0" y="2752"/>
                  </a:lnTo>
                  <a:lnTo>
                    <a:pt x="1099" y="0"/>
                  </a:lnTo>
                  <a:close/>
                </a:path>
              </a:pathLst>
            </a:custGeom>
            <a:solidFill>
              <a:srgbClr val="4472C4"/>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2263"/>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sp>
        <p:nvSpPr>
          <p:cNvPr id="25" name="文本框 24"/>
          <p:cNvSpPr txBox="true"/>
          <p:nvPr/>
        </p:nvSpPr>
        <p:spPr>
          <a:xfrm>
            <a:off x="4012902" y="2764087"/>
            <a:ext cx="7040880" cy="922020"/>
          </a:xfrm>
          <a:prstGeom prst="rect">
            <a:avLst/>
          </a:prstGeom>
          <a:noFill/>
        </p:spPr>
        <p:txBody>
          <a:bodyPr wrap="none" rtlCol="0">
            <a:spAutoFit/>
          </a:bodyPr>
          <a:lstStyle/>
          <a:p>
            <a:pPr lvl="0" algn="ctr">
              <a:defRPr/>
            </a:pPr>
            <a:r>
              <a:rPr lang="zh-CN" altLang="en-US" sz="5400" kern="0" dirty="0">
                <a:solidFill>
                  <a:srgbClr val="31668F"/>
                </a:solidFill>
                <a:latin typeface="Times New Roman" panose="02020603050405020304" charset="0"/>
                <a:ea typeface="楷体" panose="02010609060101010101" pitchFamily="49" charset="-122"/>
                <a:cs typeface="+mn-ea"/>
                <a:sym typeface="Times New Roman" panose="02020603050405020304" charset="0"/>
              </a:rPr>
              <a:t>部门决算其他编审资料</a:t>
            </a:r>
            <a:endParaRPr lang="zh-CN" altLang="en-US" sz="5400" kern="0" dirty="0">
              <a:solidFill>
                <a:srgbClr val="31668F"/>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24" name="矩形 23"/>
          <p:cNvSpPr/>
          <p:nvPr/>
        </p:nvSpPr>
        <p:spPr>
          <a:xfrm>
            <a:off x="6567772" y="1867235"/>
            <a:ext cx="1903956" cy="686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200" dirty="0">
                <a:solidFill>
                  <a:srgbClr val="1C5684"/>
                </a:solidFill>
                <a:latin typeface="Times New Roman" panose="02020603050405020304" charset="0"/>
                <a:ea typeface="楷体" panose="02010609060101010101" pitchFamily="49" charset="-122"/>
                <a:cs typeface="+mn-ea"/>
                <a:sym typeface="Times New Roman" panose="02020603050405020304" charset="0"/>
              </a:rPr>
              <a:t>第四章</a:t>
            </a:r>
            <a:endParaRPr lang="zh-CN" altLang="en-US" sz="3200" dirty="0">
              <a:solidFill>
                <a:srgbClr val="1C5684"/>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39" name="组合 38"/>
          <p:cNvGrpSpPr/>
          <p:nvPr/>
        </p:nvGrpSpPr>
        <p:grpSpPr>
          <a:xfrm>
            <a:off x="5682944" y="4411473"/>
            <a:ext cx="3672647" cy="556721"/>
            <a:chOff x="2924961" y="1867298"/>
            <a:chExt cx="3672647" cy="556721"/>
          </a:xfrm>
        </p:grpSpPr>
        <p:sp>
          <p:nvSpPr>
            <p:cNvPr id="40" name="平行四边形 39"/>
            <p:cNvSpPr/>
            <p:nvPr/>
          </p:nvSpPr>
          <p:spPr>
            <a:xfrm>
              <a:off x="2924961" y="1867298"/>
              <a:ext cx="3672647" cy="556721"/>
            </a:xfrm>
            <a:prstGeom prst="parallelogram">
              <a:avLst/>
            </a:prstGeom>
            <a:solidFill>
              <a:srgbClr val="1C56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42" name="文本框 41"/>
            <p:cNvSpPr txBox="true"/>
            <p:nvPr/>
          </p:nvSpPr>
          <p:spPr>
            <a:xfrm flipH="true">
              <a:off x="3467601" y="1969303"/>
              <a:ext cx="2207342" cy="369332"/>
            </a:xfrm>
            <a:prstGeom prst="rect">
              <a:avLst/>
            </a:prstGeom>
            <a:noFill/>
          </p:spPr>
          <p:txBody>
            <a:bodyPr wrap="square" rtlCol="0">
              <a:spAutoFit/>
            </a:bodyPr>
            <a:lstStyle/>
            <a:p>
              <a:endParaRPr lang="zh-CN" altLang="en-US" dirty="0">
                <a:solidFill>
                  <a:schemeClr val="bg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43" name="文本框 42"/>
            <p:cNvSpPr txBox="true"/>
            <p:nvPr/>
          </p:nvSpPr>
          <p:spPr>
            <a:xfrm flipH="true">
              <a:off x="3955541" y="2000458"/>
              <a:ext cx="1990278" cy="368300"/>
            </a:xfrm>
            <a:prstGeom prst="rect">
              <a:avLst/>
            </a:prstGeom>
            <a:noFill/>
          </p:spPr>
          <p:txBody>
            <a:bodyPr wrap="square" rtlCol="0">
              <a:spAutoFit/>
            </a:bodyPr>
            <a:lstStyle/>
            <a:p>
              <a:r>
                <a:rPr lang="zh-CN" altLang="en-US" dirty="0">
                  <a:solidFill>
                    <a:schemeClr val="bg1"/>
                  </a:solidFill>
                  <a:latin typeface="Times New Roman" panose="02020603050405020304" charset="0"/>
                  <a:ea typeface="楷体" panose="02010609060101010101" pitchFamily="49" charset="-122"/>
                  <a:cs typeface="+mn-ea"/>
                  <a:sym typeface="Times New Roman" panose="02020603050405020304" charset="0"/>
                </a:rPr>
                <a:t>部门决算管理</a:t>
              </a:r>
              <a:endParaRPr lang="zh-CN" altLang="en-US" dirty="0">
                <a:solidFill>
                  <a:schemeClr val="bg1"/>
                </a:solidFill>
                <a:latin typeface="Times New Roman" panose="02020603050405020304" charset="0"/>
                <a:ea typeface="楷体" panose="02010609060101010101" pitchFamily="49" charset="-122"/>
                <a:cs typeface="+mn-ea"/>
                <a:sym typeface="Times New Roman" panose="02020603050405020304" charset="0"/>
              </a:endParaRPr>
            </a:p>
          </p:txBody>
        </p:sp>
      </p:grpSp>
      <p:cxnSp>
        <p:nvCxnSpPr>
          <p:cNvPr id="46" name="直接连接符 45"/>
          <p:cNvCxnSpPr/>
          <p:nvPr/>
        </p:nvCxnSpPr>
        <p:spPr>
          <a:xfrm>
            <a:off x="5774931" y="2549603"/>
            <a:ext cx="3760864" cy="0"/>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slow" p14:dur="1400"/>
    </mc:Choice>
    <mc:Fallback>
      <p:transition spd="slow"/>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报表说明（基层单位）</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1400112" y="1524113"/>
            <a:ext cx="9252887" cy="4324841"/>
            <a:chOff x="376" y="1653"/>
            <a:chExt cx="13457" cy="5718"/>
          </a:xfrm>
        </p:grpSpPr>
        <p:cxnSp>
          <p:nvCxnSpPr>
            <p:cNvPr id="38" name="直接连接符 37"/>
            <p:cNvCxnSpPr>
              <a:cxnSpLocks noChangeShapeType="true"/>
            </p:cNvCxnSpPr>
            <p:nvPr/>
          </p:nvCxnSpPr>
          <p:spPr bwMode="auto">
            <a:xfrm>
              <a:off x="380" y="4271"/>
              <a:ext cx="4535" cy="0"/>
            </a:xfrm>
            <a:prstGeom prst="line">
              <a:avLst/>
            </a:prstGeom>
            <a:ln w="28575">
              <a:solidFill>
                <a:schemeClr val="tx1"/>
              </a:solidFill>
            </a:ln>
            <a:extLst>
              <a:ext uri="{909E8E84-426E-40DD-AFC4-6F175D3DCCD1}">
                <a14:hiddenFill xmlns:a14="http://schemas.microsoft.com/office/drawing/2010/main">
                  <a:noFill/>
                </a14:hiddenFill>
              </a:ext>
            </a:extLst>
          </p:spPr>
          <p:style>
            <a:lnRef idx="1">
              <a:schemeClr val="accent1"/>
            </a:lnRef>
            <a:fillRef idx="0">
              <a:schemeClr val="accent1"/>
            </a:fillRef>
            <a:effectRef idx="0">
              <a:schemeClr val="accent1"/>
            </a:effectRef>
            <a:fontRef idx="minor">
              <a:schemeClr val="tx1"/>
            </a:fontRef>
          </p:style>
        </p:cxnSp>
        <p:cxnSp>
          <p:nvCxnSpPr>
            <p:cNvPr id="46" name="直接连接符 45"/>
            <p:cNvCxnSpPr>
              <a:cxnSpLocks noChangeShapeType="true"/>
            </p:cNvCxnSpPr>
            <p:nvPr/>
          </p:nvCxnSpPr>
          <p:spPr bwMode="auto">
            <a:xfrm>
              <a:off x="5358" y="6516"/>
              <a:ext cx="4535" cy="0"/>
            </a:xfrm>
            <a:prstGeom prst="line">
              <a:avLst/>
            </a:prstGeom>
            <a:noFill/>
            <a:ln w="28575" algn="ctr">
              <a:solidFill>
                <a:schemeClr val="tx1"/>
              </a:solidFill>
              <a:miter lim="800000"/>
            </a:ln>
            <a:extLst>
              <a:ext uri="{909E8E84-426E-40DD-AFC4-6F175D3DCCD1}">
                <a14:hiddenFill xmlns:a14="http://schemas.microsoft.com/office/drawing/2010/main">
                  <a:noFill/>
                </a14:hiddenFill>
              </a:ext>
            </a:extLst>
          </p:spPr>
        </p:cxnSp>
        <p:grpSp>
          <p:nvGrpSpPr>
            <p:cNvPr id="5" name="组合 4"/>
            <p:cNvGrpSpPr/>
            <p:nvPr/>
          </p:nvGrpSpPr>
          <p:grpSpPr>
            <a:xfrm>
              <a:off x="376" y="1653"/>
              <a:ext cx="13457" cy="5718"/>
              <a:chOff x="376" y="1653"/>
              <a:chExt cx="13457" cy="5718"/>
            </a:xfrm>
          </p:grpSpPr>
          <p:sp>
            <p:nvSpPr>
              <p:cNvPr id="25" name="椭圆 24"/>
              <p:cNvSpPr/>
              <p:nvPr/>
            </p:nvSpPr>
            <p:spPr>
              <a:xfrm>
                <a:off x="6351" y="3170"/>
                <a:ext cx="2493" cy="2342"/>
              </a:xfrm>
              <a:prstGeom prst="ellipse">
                <a:avLst/>
              </a:prstGeom>
              <a:solidFill>
                <a:srgbClr val="31668F">
                  <a:alpha val="44000"/>
                </a:srgbClr>
              </a:solidFill>
              <a:ln w="12700" cap="flat" cmpd="sng" algn="ctr">
                <a:noFill/>
                <a:prstDash val="solid"/>
                <a:miter lim="800000"/>
              </a:ln>
              <a:effectLst/>
            </p:spPr>
            <p:txBody>
              <a:bodyPr anchor="ct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algn="ctr" eaLnBrk="1" fontAlgn="auto" hangingPunct="1">
                  <a:spcBef>
                    <a:spcPts val="0"/>
                  </a:spcBef>
                  <a:spcAft>
                    <a:spcPts val="0"/>
                  </a:spcAft>
                  <a:defRPr/>
                </a:pPr>
                <a:endParaRPr lang="zh-CN" altLang="en-US" kern="0">
                  <a:solidFill>
                    <a:prstClr val="white"/>
                  </a:solidFill>
                  <a:latin typeface="方正楷体_GBK" panose="02000000000000000000" charset="-122"/>
                  <a:ea typeface="方正楷体_GBK" panose="02000000000000000000" charset="-122"/>
                </a:endParaRPr>
              </a:p>
            </p:txBody>
          </p:sp>
          <p:sp>
            <p:nvSpPr>
              <p:cNvPr id="26" name="椭圆 25"/>
              <p:cNvSpPr/>
              <p:nvPr/>
            </p:nvSpPr>
            <p:spPr>
              <a:xfrm>
                <a:off x="5954" y="2588"/>
                <a:ext cx="2492" cy="2343"/>
              </a:xfrm>
              <a:prstGeom prst="ellipse">
                <a:avLst/>
              </a:prstGeom>
              <a:solidFill>
                <a:srgbClr val="31668F">
                  <a:alpha val="44000"/>
                </a:srgbClr>
              </a:solidFill>
              <a:ln w="12700" cap="flat" cmpd="sng" algn="ctr">
                <a:noFill/>
                <a:prstDash val="solid"/>
                <a:miter lim="800000"/>
              </a:ln>
              <a:effectLst/>
            </p:spPr>
            <p:txBody>
              <a:bodyPr anchor="ct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algn="ctr" eaLnBrk="1" fontAlgn="auto" hangingPunct="1">
                  <a:spcBef>
                    <a:spcPts val="0"/>
                  </a:spcBef>
                  <a:spcAft>
                    <a:spcPts val="0"/>
                  </a:spcAft>
                  <a:defRPr/>
                </a:pPr>
                <a:endParaRPr lang="zh-CN" altLang="en-US" kern="0">
                  <a:solidFill>
                    <a:prstClr val="white"/>
                  </a:solidFill>
                  <a:latin typeface="方正楷体_GBK" panose="02000000000000000000" charset="-122"/>
                  <a:ea typeface="方正楷体_GBK" panose="02000000000000000000" charset="-122"/>
                </a:endParaRPr>
              </a:p>
            </p:txBody>
          </p:sp>
          <p:sp>
            <p:nvSpPr>
              <p:cNvPr id="27" name="椭圆 26"/>
              <p:cNvSpPr/>
              <p:nvPr/>
            </p:nvSpPr>
            <p:spPr>
              <a:xfrm>
                <a:off x="5556" y="3170"/>
                <a:ext cx="2490" cy="2342"/>
              </a:xfrm>
              <a:prstGeom prst="ellipse">
                <a:avLst/>
              </a:prstGeom>
              <a:solidFill>
                <a:srgbClr val="31668F">
                  <a:alpha val="44000"/>
                </a:srgbClr>
              </a:solidFill>
              <a:ln w="12700" cap="flat" cmpd="sng" algn="ctr">
                <a:noFill/>
                <a:prstDash val="solid"/>
                <a:miter lim="800000"/>
              </a:ln>
              <a:effectLst/>
            </p:spPr>
            <p:txBody>
              <a:bodyPr anchor="ct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algn="ctr" eaLnBrk="1" fontAlgn="auto" hangingPunct="1">
                  <a:spcBef>
                    <a:spcPts val="0"/>
                  </a:spcBef>
                  <a:spcAft>
                    <a:spcPts val="0"/>
                  </a:spcAft>
                  <a:defRPr/>
                </a:pPr>
                <a:endParaRPr lang="zh-CN" altLang="en-US" kern="0">
                  <a:solidFill>
                    <a:prstClr val="white"/>
                  </a:solidFill>
                  <a:latin typeface="方正楷体_GBK" panose="02000000000000000000" charset="-122"/>
                  <a:ea typeface="方正楷体_GBK" panose="02000000000000000000" charset="-122"/>
                </a:endParaRPr>
              </a:p>
            </p:txBody>
          </p:sp>
          <p:sp>
            <p:nvSpPr>
              <p:cNvPr id="28" name="文本框 27"/>
              <p:cNvSpPr txBox="true">
                <a:spLocks noChangeArrowheads="true"/>
              </p:cNvSpPr>
              <p:nvPr/>
            </p:nvSpPr>
            <p:spPr bwMode="auto">
              <a:xfrm>
                <a:off x="6506" y="3428"/>
                <a:ext cx="1425" cy="1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algn="ctr" eaLnBrk="1" hangingPunct="1">
                  <a:spcBef>
                    <a:spcPct val="0"/>
                  </a:spcBef>
                  <a:buFontTx/>
                  <a:buNone/>
                </a:pPr>
                <a:r>
                  <a:rPr lang="zh-CN" altLang="en-US" sz="2800" b="1" dirty="0">
                    <a:solidFill>
                      <a:srgbClr val="FFFFFF"/>
                    </a:solidFill>
                    <a:latin typeface="Times New Roman" panose="02020603050405020304" charset="0"/>
                    <a:ea typeface="楷体" panose="02010609060101010101" pitchFamily="49" charset="-122"/>
                  </a:rPr>
                  <a:t>报表说明</a:t>
                </a:r>
                <a:endParaRPr lang="zh-CN" altLang="en-US" sz="2800" b="1" dirty="0">
                  <a:solidFill>
                    <a:srgbClr val="FFFFFF"/>
                  </a:solidFill>
                  <a:latin typeface="Times New Roman" panose="02020603050405020304" charset="0"/>
                  <a:ea typeface="楷体" panose="02010609060101010101" pitchFamily="49" charset="-122"/>
                </a:endParaRPr>
              </a:p>
            </p:txBody>
          </p:sp>
          <p:cxnSp>
            <p:nvCxnSpPr>
              <p:cNvPr id="34" name="直接连接符 33"/>
              <p:cNvCxnSpPr>
                <a:cxnSpLocks noChangeShapeType="true"/>
              </p:cNvCxnSpPr>
              <p:nvPr/>
            </p:nvCxnSpPr>
            <p:spPr bwMode="auto">
              <a:xfrm>
                <a:off x="662" y="2180"/>
                <a:ext cx="5102" cy="0"/>
              </a:xfrm>
              <a:prstGeom prst="line">
                <a:avLst/>
              </a:prstGeom>
              <a:ln w="28575">
                <a:solidFill>
                  <a:schemeClr val="tx1"/>
                </a:solidFill>
              </a:ln>
              <a:extLst>
                <a:ext uri="{909E8E84-426E-40DD-AFC4-6F175D3DCCD1}">
                  <a14:hiddenFill xmlns:a14="http://schemas.microsoft.com/office/drawing/2010/main">
                    <a:noFill/>
                  </a14:hiddenFill>
                </a:ext>
              </a:extLst>
            </p:spPr>
            <p:style>
              <a:lnRef idx="1">
                <a:schemeClr val="accent1"/>
              </a:lnRef>
              <a:fillRef idx="0">
                <a:schemeClr val="accent1"/>
              </a:fillRef>
              <a:effectRef idx="0">
                <a:schemeClr val="accent1"/>
              </a:effectRef>
              <a:fontRef idx="minor">
                <a:schemeClr val="tx1"/>
              </a:fontRef>
            </p:style>
          </p:cxnSp>
          <p:sp>
            <p:nvSpPr>
              <p:cNvPr id="35" name="文本框 34"/>
              <p:cNvSpPr txBox="true">
                <a:spLocks noChangeArrowheads="true"/>
              </p:cNvSpPr>
              <p:nvPr/>
            </p:nvSpPr>
            <p:spPr bwMode="auto">
              <a:xfrm>
                <a:off x="664" y="1693"/>
                <a:ext cx="5206" cy="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eaLnBrk="1" hangingPunct="1">
                  <a:lnSpc>
                    <a:spcPct val="90000"/>
                  </a:lnSpc>
                  <a:buClr>
                    <a:srgbClr val="0000FF"/>
                  </a:buClr>
                  <a:buSzPct val="120000"/>
                  <a:buFontTx/>
                  <a:buNone/>
                </a:pPr>
                <a:r>
                  <a:rPr lang="zh-CN" altLang="en-US" sz="2000" b="1" dirty="0">
                    <a:solidFill>
                      <a:srgbClr val="195482"/>
                    </a:solidFill>
                    <a:latin typeface="Times New Roman" panose="02020603050405020304" charset="0"/>
                    <a:ea typeface="楷体" panose="02010609060101010101" pitchFamily="49" charset="-122"/>
                  </a:rPr>
                  <a:t>一、决算信息来源说明</a:t>
                </a:r>
                <a:endParaRPr lang="zh-CN" altLang="en-US" sz="2000" b="1" dirty="0">
                  <a:solidFill>
                    <a:srgbClr val="195482"/>
                  </a:solidFill>
                  <a:latin typeface="Times New Roman" panose="02020603050405020304" charset="0"/>
                  <a:ea typeface="楷体" panose="02010609060101010101" pitchFamily="49" charset="-122"/>
                </a:endParaRPr>
              </a:p>
            </p:txBody>
          </p:sp>
          <p:sp>
            <p:nvSpPr>
              <p:cNvPr id="6" name="文本框 5"/>
              <p:cNvSpPr txBox="true">
                <a:spLocks noChangeArrowheads="true"/>
              </p:cNvSpPr>
              <p:nvPr/>
            </p:nvSpPr>
            <p:spPr bwMode="auto">
              <a:xfrm>
                <a:off x="594" y="2295"/>
                <a:ext cx="5144" cy="1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marL="285750" indent="-285750" eaLnBrk="1" hangingPunct="1">
                  <a:buClr>
                    <a:srgbClr val="000000"/>
                  </a:buClr>
                  <a:buSzPct val="70000"/>
                  <a:buFont typeface="Wingdings" panose="05000000000000000000" charset="0"/>
                  <a:buChar char="u"/>
                </a:pPr>
                <a:r>
                  <a:rPr lang="zh-CN" altLang="en-US" sz="1800" dirty="0">
                    <a:solidFill>
                      <a:schemeClr val="tx1"/>
                    </a:solidFill>
                    <a:latin typeface="Times New Roman" panose="02020603050405020304" charset="0"/>
                    <a:ea typeface="楷体" panose="02010609060101010101" pitchFamily="49" charset="-122"/>
                  </a:rPr>
                  <a:t>会计账簿、预决算批复文件、各类台账数据，以及资产、人事台账及相关资料。</a:t>
                </a:r>
                <a:endParaRPr lang="zh-CN" altLang="en-US" sz="1800" dirty="0">
                  <a:solidFill>
                    <a:schemeClr val="tx1"/>
                  </a:solidFill>
                  <a:latin typeface="Times New Roman" panose="02020603050405020304" charset="0"/>
                  <a:ea typeface="楷体" panose="02010609060101010101" pitchFamily="49" charset="-122"/>
                </a:endParaRPr>
              </a:p>
            </p:txBody>
          </p:sp>
          <p:sp>
            <p:nvSpPr>
              <p:cNvPr id="19" name="TextBox 18"/>
              <p:cNvSpPr txBox="true"/>
              <p:nvPr/>
            </p:nvSpPr>
            <p:spPr>
              <a:xfrm>
                <a:off x="8731" y="1653"/>
                <a:ext cx="4309" cy="527"/>
              </a:xfrm>
              <a:prstGeom prst="rect">
                <a:avLst/>
              </a:prstGeom>
              <a:noFill/>
            </p:spPr>
            <p:txBody>
              <a:bodyPr wrap="square" rtlCol="0">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r>
                  <a:rPr lang="zh-CN" altLang="en-US" sz="2000" b="1" dirty="0">
                    <a:solidFill>
                      <a:srgbClr val="195482"/>
                    </a:solidFill>
                    <a:latin typeface="Times New Roman" panose="02020603050405020304" charset="0"/>
                    <a:ea typeface="楷体" panose="02010609060101010101" pitchFamily="49" charset="-122"/>
                  </a:rPr>
                  <a:t>二、决算编制基本情况</a:t>
                </a:r>
                <a:endParaRPr lang="zh-CN" altLang="en-US" sz="2000" b="1" dirty="0">
                  <a:solidFill>
                    <a:srgbClr val="195482"/>
                  </a:solidFill>
                  <a:latin typeface="Times New Roman" panose="02020603050405020304" charset="0"/>
                  <a:ea typeface="楷体" panose="02010609060101010101" pitchFamily="49" charset="-122"/>
                </a:endParaRPr>
              </a:p>
            </p:txBody>
          </p:sp>
          <p:cxnSp>
            <p:nvCxnSpPr>
              <p:cNvPr id="23" name="直接连接符 22"/>
              <p:cNvCxnSpPr/>
              <p:nvPr/>
            </p:nvCxnSpPr>
            <p:spPr>
              <a:xfrm>
                <a:off x="8731" y="2180"/>
                <a:ext cx="510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文本框 23"/>
              <p:cNvSpPr txBox="true">
                <a:spLocks noChangeArrowheads="true"/>
              </p:cNvSpPr>
              <p:nvPr/>
            </p:nvSpPr>
            <p:spPr bwMode="auto">
              <a:xfrm>
                <a:off x="8731" y="2295"/>
                <a:ext cx="5091" cy="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marL="285750" indent="-285750" eaLnBrk="1" hangingPunct="1">
                  <a:buClr>
                    <a:srgbClr val="000000"/>
                  </a:buClr>
                  <a:buSzPct val="70000"/>
                  <a:buFont typeface="Wingdings" panose="05000000000000000000" charset="0"/>
                  <a:buChar char="u"/>
                </a:pPr>
                <a:r>
                  <a:rPr lang="zh-CN" altLang="en-US" sz="1800" dirty="0">
                    <a:solidFill>
                      <a:schemeClr val="tx1"/>
                    </a:solidFill>
                    <a:latin typeface="Times New Roman" panose="02020603050405020304" charset="0"/>
                    <a:ea typeface="楷体" panose="02010609060101010101" pitchFamily="49" charset="-122"/>
                  </a:rPr>
                  <a:t>单位名称、预算级次、单位性质、执行会计制度等</a:t>
                </a:r>
                <a:endParaRPr lang="zh-CN" altLang="en-US" sz="1800" dirty="0">
                  <a:solidFill>
                    <a:schemeClr val="tx1"/>
                  </a:solidFill>
                  <a:latin typeface="Times New Roman" panose="02020603050405020304" charset="0"/>
                  <a:ea typeface="楷体" panose="02010609060101010101" pitchFamily="49" charset="-122"/>
                </a:endParaRPr>
              </a:p>
            </p:txBody>
          </p:sp>
          <p:sp>
            <p:nvSpPr>
              <p:cNvPr id="39" name="文本框 38"/>
              <p:cNvSpPr txBox="true">
                <a:spLocks noChangeArrowheads="true"/>
              </p:cNvSpPr>
              <p:nvPr/>
            </p:nvSpPr>
            <p:spPr bwMode="auto">
              <a:xfrm>
                <a:off x="380" y="3785"/>
                <a:ext cx="5490" cy="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eaLnBrk="1" hangingPunct="1">
                  <a:lnSpc>
                    <a:spcPct val="90000"/>
                  </a:lnSpc>
                  <a:buClr>
                    <a:srgbClr val="0000FF"/>
                  </a:buClr>
                  <a:buSzPct val="120000"/>
                  <a:buFontTx/>
                  <a:buNone/>
                </a:pPr>
                <a:r>
                  <a:rPr lang="zh-CN" altLang="en-US" sz="2000" b="1" dirty="0">
                    <a:solidFill>
                      <a:srgbClr val="195482"/>
                    </a:solidFill>
                    <a:latin typeface="Times New Roman" panose="02020603050405020304" charset="0"/>
                    <a:ea typeface="楷体" panose="02010609060101010101" pitchFamily="49" charset="-122"/>
                  </a:rPr>
                  <a:t>三、基础数据核对情况</a:t>
                </a:r>
                <a:endParaRPr lang="zh-CN" altLang="en-US" sz="2000" b="1" dirty="0">
                  <a:solidFill>
                    <a:srgbClr val="195482"/>
                  </a:solidFill>
                  <a:latin typeface="Times New Roman" panose="02020603050405020304" charset="0"/>
                  <a:ea typeface="楷体" panose="02010609060101010101" pitchFamily="49" charset="-122"/>
                </a:endParaRPr>
              </a:p>
            </p:txBody>
          </p:sp>
          <p:sp>
            <p:nvSpPr>
              <p:cNvPr id="40" name="文本框 39"/>
              <p:cNvSpPr txBox="true">
                <a:spLocks noChangeArrowheads="true"/>
              </p:cNvSpPr>
              <p:nvPr/>
            </p:nvSpPr>
            <p:spPr bwMode="auto">
              <a:xfrm>
                <a:off x="376" y="4341"/>
                <a:ext cx="4540" cy="1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marL="285750" indent="-285750" eaLnBrk="1" hangingPunct="1">
                  <a:buClr>
                    <a:srgbClr val="000000"/>
                  </a:buClr>
                  <a:buSzPct val="70000"/>
                  <a:buFont typeface="Wingdings" panose="05000000000000000000" charset="0"/>
                  <a:buChar char="u"/>
                </a:pPr>
                <a:r>
                  <a:rPr lang="zh-CN" altLang="en-US" sz="1800" dirty="0">
                    <a:solidFill>
                      <a:schemeClr val="tx1"/>
                    </a:solidFill>
                    <a:latin typeface="Times New Roman" panose="02020603050405020304" charset="0"/>
                    <a:ea typeface="楷体" panose="02010609060101010101" pitchFamily="49" charset="-122"/>
                  </a:rPr>
                  <a:t>与财政部门对账注意差额说明原因</a:t>
                </a:r>
                <a:endParaRPr lang="zh-CN" altLang="en-US" sz="1800" dirty="0">
                  <a:solidFill>
                    <a:schemeClr val="tx1"/>
                  </a:solidFill>
                  <a:latin typeface="Times New Roman" panose="02020603050405020304" charset="0"/>
                  <a:ea typeface="楷体" panose="02010609060101010101" pitchFamily="49" charset="-122"/>
                </a:endParaRPr>
              </a:p>
              <a:p>
                <a:pPr marL="285750" indent="-285750" eaLnBrk="1" hangingPunct="1">
                  <a:buClr>
                    <a:srgbClr val="000000"/>
                  </a:buClr>
                  <a:buSzPct val="70000"/>
                  <a:buFont typeface="Wingdings" panose="05000000000000000000" charset="0"/>
                  <a:buChar char="u"/>
                </a:pPr>
                <a:r>
                  <a:rPr lang="zh-CN" altLang="en-US" sz="1800" dirty="0">
                    <a:solidFill>
                      <a:schemeClr val="tx1"/>
                    </a:solidFill>
                    <a:latin typeface="Times New Roman" panose="02020603050405020304" charset="0"/>
                    <a:ea typeface="楷体" panose="02010609060101010101" pitchFamily="49" charset="-122"/>
                  </a:rPr>
                  <a:t>上年结转和结余核对、资产期初数以及主要指标变动情况（附表）</a:t>
                </a:r>
                <a:endParaRPr lang="zh-CN" altLang="en-US" sz="1800" dirty="0">
                  <a:solidFill>
                    <a:schemeClr val="tx1"/>
                  </a:solidFill>
                  <a:latin typeface="Times New Roman" panose="02020603050405020304" charset="0"/>
                  <a:ea typeface="楷体" panose="02010609060101010101" pitchFamily="49" charset="-122"/>
                </a:endParaRPr>
              </a:p>
            </p:txBody>
          </p:sp>
          <p:cxnSp>
            <p:nvCxnSpPr>
              <p:cNvPr id="42" name="直接连接符 41"/>
              <p:cNvCxnSpPr>
                <a:cxnSpLocks noChangeShapeType="true"/>
              </p:cNvCxnSpPr>
              <p:nvPr/>
            </p:nvCxnSpPr>
            <p:spPr bwMode="auto">
              <a:xfrm>
                <a:off x="9117" y="4272"/>
                <a:ext cx="4535" cy="0"/>
              </a:xfrm>
              <a:prstGeom prst="line">
                <a:avLst/>
              </a:prstGeom>
              <a:noFill/>
              <a:ln w="28575" algn="ctr">
                <a:solidFill>
                  <a:schemeClr val="tx1"/>
                </a:solidFill>
                <a:miter lim="800000"/>
              </a:ln>
              <a:extLst>
                <a:ext uri="{909E8E84-426E-40DD-AFC4-6F175D3DCCD1}">
                  <a14:hiddenFill xmlns:a14="http://schemas.microsoft.com/office/drawing/2010/main">
                    <a:noFill/>
                  </a14:hiddenFill>
                </a:ext>
              </a:extLst>
            </p:spPr>
          </p:cxnSp>
          <p:sp>
            <p:nvSpPr>
              <p:cNvPr id="43" name="文本框 42"/>
              <p:cNvSpPr txBox="true">
                <a:spLocks noChangeArrowheads="true"/>
              </p:cNvSpPr>
              <p:nvPr/>
            </p:nvSpPr>
            <p:spPr bwMode="auto">
              <a:xfrm>
                <a:off x="9110" y="3785"/>
                <a:ext cx="4143" cy="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eaLnBrk="1" hangingPunct="1">
                  <a:lnSpc>
                    <a:spcPct val="90000"/>
                  </a:lnSpc>
                  <a:buClr>
                    <a:srgbClr val="0000FF"/>
                  </a:buClr>
                  <a:buSzPct val="120000"/>
                  <a:buFontTx/>
                  <a:buNone/>
                </a:pPr>
                <a:r>
                  <a:rPr lang="zh-CN" altLang="en-US" sz="2000" b="1" dirty="0">
                    <a:solidFill>
                      <a:srgbClr val="195482"/>
                    </a:solidFill>
                    <a:latin typeface="Times New Roman" panose="02020603050405020304" charset="0"/>
                    <a:ea typeface="楷体" panose="02010609060101010101" pitchFamily="49" charset="-122"/>
                  </a:rPr>
                  <a:t>四、报表审核情况</a:t>
                </a:r>
                <a:endParaRPr lang="zh-CN" altLang="en-US" sz="2000" b="1" dirty="0">
                  <a:solidFill>
                    <a:srgbClr val="195482"/>
                  </a:solidFill>
                  <a:latin typeface="Times New Roman" panose="02020603050405020304" charset="0"/>
                  <a:ea typeface="楷体" panose="02010609060101010101" pitchFamily="49" charset="-122"/>
                </a:endParaRPr>
              </a:p>
            </p:txBody>
          </p:sp>
          <p:sp>
            <p:nvSpPr>
              <p:cNvPr id="44" name="文本框 43"/>
              <p:cNvSpPr txBox="true">
                <a:spLocks noChangeArrowheads="true"/>
              </p:cNvSpPr>
              <p:nvPr/>
            </p:nvSpPr>
            <p:spPr bwMode="auto">
              <a:xfrm>
                <a:off x="9110" y="4341"/>
                <a:ext cx="4562" cy="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marL="285750" indent="-285750" eaLnBrk="1" hangingPunct="1">
                  <a:buClr>
                    <a:srgbClr val="000000"/>
                  </a:buClr>
                  <a:buSzPct val="70000"/>
                  <a:buFont typeface="Wingdings" panose="05000000000000000000" charset="0"/>
                  <a:buChar char="u"/>
                </a:pPr>
                <a:r>
                  <a:rPr lang="zh-CN" altLang="en-US" sz="1800" dirty="0">
                    <a:solidFill>
                      <a:schemeClr val="tx1"/>
                    </a:solidFill>
                    <a:latin typeface="Times New Roman" panose="02020603050405020304" charset="0"/>
                    <a:ea typeface="楷体" panose="02010609060101010101" pitchFamily="49" charset="-122"/>
                  </a:rPr>
                  <a:t>审核情况：按公式和模板逐条说明</a:t>
                </a:r>
                <a:endParaRPr lang="zh-CN" altLang="en-US" sz="1800" dirty="0">
                  <a:solidFill>
                    <a:schemeClr val="tx1"/>
                  </a:solidFill>
                  <a:latin typeface="Times New Roman" panose="02020603050405020304" charset="0"/>
                  <a:ea typeface="楷体" panose="02010609060101010101" pitchFamily="49" charset="-122"/>
                </a:endParaRPr>
              </a:p>
            </p:txBody>
          </p:sp>
          <p:sp>
            <p:nvSpPr>
              <p:cNvPr id="47" name="文本框 46"/>
              <p:cNvSpPr txBox="true">
                <a:spLocks noChangeArrowheads="true"/>
              </p:cNvSpPr>
              <p:nvPr/>
            </p:nvSpPr>
            <p:spPr bwMode="auto">
              <a:xfrm>
                <a:off x="5358" y="6030"/>
                <a:ext cx="4938" cy="487"/>
              </a:xfrm>
              <a:prstGeom prst="rect">
                <a:avLst/>
              </a:prstGeom>
              <a:noFill/>
              <a:ln>
                <a:noFill/>
              </a:ln>
              <a:extLst>
                <a:ext uri="{909E8E84-426E-40DD-AFC4-6F175D3DCCD1}">
                  <a14:hiddenFill xmlns:a14="http://schemas.microsoft.com/office/drawing/2010/main">
                    <a:solidFill>
                      <a:srgbClr val="FFFFFF"/>
                    </a:solidFill>
                  </a14:hiddenFill>
                </a:ext>
              </a:extLst>
            </p:spPr>
            <p:txBody>
              <a:bodyPr wrap="square">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lvl="0" algn="l" eaLnBrk="1" hangingPunct="1">
                  <a:lnSpc>
                    <a:spcPct val="90000"/>
                  </a:lnSpc>
                  <a:buClr>
                    <a:srgbClr val="0000FF"/>
                  </a:buClr>
                  <a:buSzPct val="120000"/>
                  <a:buFontTx/>
                </a:pPr>
                <a:r>
                  <a:rPr lang="zh-CN" altLang="en-US" sz="2000" b="1" dirty="0">
                    <a:solidFill>
                      <a:srgbClr val="195482"/>
                    </a:solidFill>
                    <a:latin typeface="Times New Roman" panose="02020603050405020304" charset="0"/>
                    <a:ea typeface="楷体" panose="02010609060101010101" pitchFamily="49" charset="-122"/>
                    <a:sym typeface="+mn-ea"/>
                  </a:rPr>
                  <a:t>五、其他需要说明的情况</a:t>
                </a:r>
                <a:endParaRPr lang="zh-CN" altLang="en-US" sz="2000" b="1" dirty="0">
                  <a:solidFill>
                    <a:srgbClr val="195482"/>
                  </a:solidFill>
                  <a:latin typeface="Times New Roman" panose="02020603050405020304" charset="0"/>
                  <a:ea typeface="楷体" panose="02010609060101010101" pitchFamily="49" charset="-122"/>
                  <a:sym typeface="+mn-ea"/>
                </a:endParaRPr>
              </a:p>
            </p:txBody>
          </p:sp>
          <p:sp>
            <p:nvSpPr>
              <p:cNvPr id="48" name="文本框 47"/>
              <p:cNvSpPr txBox="true"/>
              <p:nvPr/>
            </p:nvSpPr>
            <p:spPr>
              <a:xfrm>
                <a:off x="5331" y="6518"/>
                <a:ext cx="4534" cy="853"/>
              </a:xfrm>
              <a:prstGeom prst="rect">
                <a:avLst/>
              </a:prstGeom>
              <a:noFill/>
            </p:spPr>
            <p:txBody>
              <a:bodyPr wrap="square">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marL="285750" indent="-285750" eaLnBrk="1" hangingPunct="1">
                  <a:lnSpc>
                    <a:spcPct val="100000"/>
                  </a:lnSpc>
                  <a:spcBef>
                    <a:spcPts val="0"/>
                  </a:spcBef>
                  <a:buClr>
                    <a:srgbClr val="000000"/>
                  </a:buClr>
                  <a:buSzPct val="70000"/>
                  <a:buFont typeface="Wingdings" panose="05000000000000000000" charset="0"/>
                  <a:buChar char="u"/>
                  <a:defRPr/>
                </a:pPr>
                <a:r>
                  <a:rPr lang="zh-CN" altLang="en-US" dirty="0">
                    <a:solidFill>
                      <a:schemeClr val="tx1"/>
                    </a:solidFill>
                    <a:latin typeface="Times New Roman" panose="02020603050405020304" charset="0"/>
                    <a:ea typeface="楷体" panose="02010609060101010101" pitchFamily="49" charset="-122"/>
                  </a:rPr>
                  <a:t>按要求逐条对照说明</a:t>
                </a:r>
                <a:endParaRPr lang="zh-CN" altLang="en-US" dirty="0">
                  <a:solidFill>
                    <a:schemeClr val="tx1"/>
                  </a:solidFill>
                  <a:latin typeface="Times New Roman" panose="02020603050405020304" charset="0"/>
                  <a:ea typeface="楷体" panose="02010609060101010101" pitchFamily="49" charset="-122"/>
                </a:endParaRPr>
              </a:p>
              <a:p>
                <a:pPr marL="285750" indent="-285750" eaLnBrk="1" hangingPunct="1">
                  <a:lnSpc>
                    <a:spcPct val="100000"/>
                  </a:lnSpc>
                  <a:spcBef>
                    <a:spcPts val="0"/>
                  </a:spcBef>
                  <a:buClr>
                    <a:srgbClr val="000000"/>
                  </a:buClr>
                  <a:buSzPct val="70000"/>
                  <a:buFont typeface="Wingdings" panose="05000000000000000000" charset="0"/>
                  <a:buChar char="u"/>
                  <a:defRPr/>
                </a:pPr>
                <a:r>
                  <a:rPr lang="zh-CN" altLang="en-US" dirty="0">
                    <a:solidFill>
                      <a:schemeClr val="tx1"/>
                    </a:solidFill>
                    <a:latin typeface="Times New Roman" panose="02020603050405020304" charset="0"/>
                    <a:ea typeface="楷体" panose="02010609060101010101" pitchFamily="49" charset="-122"/>
                  </a:rPr>
                  <a:t>按要求填列相关附表</a:t>
                </a:r>
                <a:endParaRPr lang="zh-CN" altLang="en-US" dirty="0">
                  <a:solidFill>
                    <a:schemeClr val="tx1"/>
                  </a:solidFill>
                  <a:latin typeface="Times New Roman" panose="02020603050405020304" charset="0"/>
                  <a:ea typeface="楷体" panose="02010609060101010101" pitchFamily="49" charset="-122"/>
                </a:endParaRPr>
              </a:p>
            </p:txBody>
          </p:sp>
        </p:grpSp>
      </p:grpSp>
    </p:spTree>
  </p:cSld>
  <p:clrMapOvr>
    <a:masterClrMapping/>
  </p:clrMapOvr>
  <p:transition spd="slow"/>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报表说明（基层单位）</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1277620" y="1174750"/>
            <a:ext cx="9866630" cy="5477717"/>
            <a:chOff x="2173" y="3511"/>
            <a:chExt cx="14854" cy="6940"/>
          </a:xfrm>
        </p:grpSpPr>
        <p:sp>
          <p:nvSpPr>
            <p:cNvPr id="8" name="文本框 7"/>
            <p:cNvSpPr txBox="true"/>
            <p:nvPr/>
          </p:nvSpPr>
          <p:spPr>
            <a:xfrm>
              <a:off x="2541" y="3511"/>
              <a:ext cx="14117" cy="6940"/>
            </a:xfrm>
            <a:prstGeom prst="rect">
              <a:avLst/>
            </a:prstGeom>
            <a:noFill/>
          </p:spPr>
          <p:txBody>
            <a:bodyPr wrap="square" rtlCol="0">
              <a:spAutoFit/>
            </a:bodyPr>
            <a:lstStyle/>
            <a:p>
              <a:pPr marL="285750" indent="-285750" algn="just">
                <a:lnSpc>
                  <a:spcPts val="3000"/>
                </a:lnSpc>
                <a:buFont typeface="Wingdings" panose="05000000000000000000" charset="0"/>
                <a:buChar char="u"/>
              </a:pPr>
              <a:r>
                <a:rPr lang="en-US"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1.</a:t>
              </a:r>
              <a:r>
                <a:rPr lang="zh-CN"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收入决算表”中其他收入的具体构成情况，说明单位从同级财政以外的同级政府部门取得的横向转拨财政款、从上级或下级政府（包括政府财政和政府部门）取得的各类财政款，纳入单位预算管理的投资收益、利息收入、捐赠收入、事业单位固定资产出租收入等情况（附表3）。</a:t>
              </a:r>
              <a:endParaRPr lang="zh-CN"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endParaRPr>
            </a:p>
            <a:p>
              <a:pPr marL="285750" indent="-285750" algn="just">
                <a:lnSpc>
                  <a:spcPts val="3000"/>
                </a:lnSpc>
                <a:buFont typeface="Wingdings" panose="05000000000000000000" charset="0"/>
                <a:buChar char="u"/>
              </a:pPr>
              <a:r>
                <a:rPr lang="en-US" altLang="zh-CN" sz="1600" dirty="0">
                  <a:solidFill>
                    <a:schemeClr val="tx1"/>
                  </a:solidFill>
                  <a:effectLst/>
                  <a:latin typeface="Times New Roman" panose="02020603050405020304" charset="0"/>
                  <a:ea typeface="楷体" panose="02010609060101010101" pitchFamily="49" charset="-122"/>
                  <a:cs typeface="方正楷体_GBK" panose="02000000000000000000" charset="-122"/>
                  <a:sym typeface="+mn-lt"/>
                </a:rPr>
                <a:t>2.</a:t>
              </a:r>
              <a:r>
                <a:rPr lang="zh-CN"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年末结转结余扣除经营亏损后如为负数，按资金性质分别说明情况。</a:t>
              </a:r>
              <a:endParaRPr lang="zh-CN"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endParaRPr>
            </a:p>
            <a:p>
              <a:pPr marL="285750" indent="-285750" algn="just">
                <a:lnSpc>
                  <a:spcPts val="3000"/>
                </a:lnSpc>
                <a:buFont typeface="Wingdings" panose="05000000000000000000" charset="0"/>
                <a:buChar char="u"/>
              </a:pPr>
              <a:r>
                <a:rPr lang="en-US" altLang="zh-CN" sz="1600" dirty="0">
                  <a:solidFill>
                    <a:schemeClr val="tx1"/>
                  </a:solidFill>
                  <a:effectLst/>
                  <a:latin typeface="Times New Roman" panose="02020603050405020304" charset="0"/>
                  <a:ea typeface="楷体" panose="02010609060101010101" pitchFamily="49" charset="-122"/>
                  <a:cs typeface="方正楷体_GBK" panose="02000000000000000000" charset="-122"/>
                  <a:sym typeface="+mn-lt"/>
                </a:rPr>
                <a:t>3.</a:t>
              </a:r>
              <a:r>
                <a:rPr lang="zh-CN"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“项目支出决算明细表”中列支“工资福利支出”和“对个人和家庭的补助”的依据及说明。</a:t>
              </a:r>
              <a:endParaRPr lang="zh-CN"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endParaRPr>
            </a:p>
            <a:p>
              <a:pPr marL="285750" indent="-285750" algn="just">
                <a:lnSpc>
                  <a:spcPts val="3000"/>
                </a:lnSpc>
                <a:buFont typeface="Wingdings" panose="05000000000000000000" charset="0"/>
                <a:buChar char="u"/>
              </a:pPr>
              <a:r>
                <a:rPr lang="en-US" altLang="zh-CN" sz="1600" dirty="0">
                  <a:solidFill>
                    <a:schemeClr val="tx1"/>
                  </a:solidFill>
                  <a:effectLst/>
                  <a:latin typeface="Times New Roman" panose="02020603050405020304" charset="0"/>
                  <a:ea typeface="楷体" panose="02010609060101010101" pitchFamily="49" charset="-122"/>
                  <a:cs typeface="方正楷体_GBK" panose="02000000000000000000" charset="-122"/>
                  <a:sym typeface="+mn-lt"/>
                </a:rPr>
                <a:t>4.</a:t>
              </a:r>
              <a:r>
                <a:rPr lang="zh-CN"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“三公”经费统计数的特殊情况说明。如：“三公”经费动用上年结转，“三公”经费统计数与相关支出经济分类不一致的情况说明。</a:t>
              </a:r>
              <a:endParaRPr lang="zh-CN"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endParaRPr>
            </a:p>
            <a:p>
              <a:pPr marL="285750" indent="-285750" algn="just">
                <a:lnSpc>
                  <a:spcPts val="3000"/>
                </a:lnSpc>
                <a:buFont typeface="Wingdings" panose="05000000000000000000" charset="0"/>
                <a:buChar char="u"/>
              </a:pPr>
              <a:r>
                <a:rPr lang="en-US" altLang="zh-CN" sz="1600" dirty="0">
                  <a:solidFill>
                    <a:schemeClr val="tx1"/>
                  </a:solidFill>
                  <a:effectLst/>
                  <a:latin typeface="Times New Roman" panose="02020603050405020304" charset="0"/>
                  <a:ea typeface="楷体" panose="02010609060101010101" pitchFamily="49" charset="-122"/>
                  <a:cs typeface="方正楷体_GBK" panose="02000000000000000000" charset="-122"/>
                  <a:sym typeface="+mn-lt"/>
                </a:rPr>
                <a:t>5.</a:t>
              </a:r>
              <a:r>
                <a:rPr lang="zh-CN"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行政单位、参照公务员法管理的事业单位机关运行经费支出情况，以及与上年数对比变动原因说明。</a:t>
              </a:r>
              <a:endParaRPr lang="zh-CN"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endParaRPr>
            </a:p>
            <a:p>
              <a:pPr marL="285750" indent="-285750" algn="just">
                <a:lnSpc>
                  <a:spcPts val="3000"/>
                </a:lnSpc>
                <a:buFont typeface="Wingdings" panose="05000000000000000000" charset="0"/>
                <a:buChar char="u"/>
              </a:pPr>
              <a:r>
                <a:rPr lang="en-US" altLang="zh-CN" sz="1600" dirty="0">
                  <a:solidFill>
                    <a:schemeClr val="tx1"/>
                  </a:solidFill>
                  <a:effectLst/>
                  <a:latin typeface="Times New Roman" panose="02020603050405020304" charset="0"/>
                  <a:ea typeface="楷体" panose="02010609060101010101" pitchFamily="49" charset="-122"/>
                  <a:cs typeface="方正楷体_GBK" panose="02000000000000000000" charset="-122"/>
                  <a:sym typeface="+mn-lt"/>
                </a:rPr>
                <a:t>6.</a:t>
              </a:r>
              <a:r>
                <a:rPr lang="zh-CN"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政府采购支出情况，包括采购类型、采购规模和授予中小企业合同金额等。</a:t>
              </a:r>
              <a:endParaRPr lang="zh-CN"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endParaRPr>
            </a:p>
            <a:p>
              <a:pPr marL="285750" indent="-285750" algn="just">
                <a:lnSpc>
                  <a:spcPts val="3000"/>
                </a:lnSpc>
                <a:buFont typeface="Wingdings" panose="05000000000000000000" charset="0"/>
                <a:buChar char="u"/>
              </a:pPr>
              <a:r>
                <a:rPr lang="en-US" altLang="zh-CN" sz="1600" dirty="0">
                  <a:solidFill>
                    <a:schemeClr val="tx1"/>
                  </a:solidFill>
                  <a:effectLst/>
                  <a:latin typeface="Times New Roman" panose="02020603050405020304" charset="0"/>
                  <a:ea typeface="楷体" panose="02010609060101010101" pitchFamily="49" charset="-122"/>
                  <a:cs typeface="方正楷体_GBK" panose="02000000000000000000" charset="-122"/>
                  <a:sym typeface="+mn-lt"/>
                </a:rPr>
                <a:t>7.</a:t>
              </a:r>
              <a:r>
                <a:rPr lang="zh-CN"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“收入支出决算总表”中如全年预算数大于年初预算数，说明单位财政拨款预算和非财政拨款预算调整情况以及经审批或备案的文件依据。</a:t>
              </a:r>
              <a:endParaRPr lang="zh-CN"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endParaRPr>
            </a:p>
            <a:p>
              <a:pPr marL="285750" indent="-285750" algn="just">
                <a:lnSpc>
                  <a:spcPts val="3000"/>
                </a:lnSpc>
                <a:buFont typeface="Wingdings" panose="05000000000000000000" charset="0"/>
                <a:buChar char="u"/>
              </a:pPr>
              <a:r>
                <a:rPr lang="en-US" altLang="zh-CN" sz="1600" dirty="0">
                  <a:solidFill>
                    <a:schemeClr val="tx1"/>
                  </a:solidFill>
                  <a:effectLst/>
                  <a:latin typeface="Times New Roman" panose="02020603050405020304" charset="0"/>
                  <a:ea typeface="楷体" panose="02010609060101010101" pitchFamily="49" charset="-122"/>
                  <a:cs typeface="方正楷体_GBK" panose="02000000000000000000" charset="-122"/>
                  <a:sym typeface="+mn-lt"/>
                </a:rPr>
                <a:t>8.</a:t>
              </a:r>
              <a:r>
                <a:rPr lang="zh-CN"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中央单位财政拨款结转和结余情况（附表4）。</a:t>
              </a:r>
              <a:endParaRPr lang="zh-CN"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endParaRPr>
            </a:p>
            <a:p>
              <a:pPr marL="285750" indent="-285750" algn="just">
                <a:lnSpc>
                  <a:spcPts val="3000"/>
                </a:lnSpc>
                <a:buFont typeface="Wingdings" panose="05000000000000000000" charset="0"/>
                <a:buChar char="u"/>
              </a:pPr>
              <a:r>
                <a:rPr lang="en-US" altLang="zh-CN" sz="1600" dirty="0">
                  <a:solidFill>
                    <a:schemeClr val="tx1"/>
                  </a:solidFill>
                  <a:effectLst/>
                  <a:latin typeface="Times New Roman" panose="02020603050405020304" charset="0"/>
                  <a:ea typeface="楷体" panose="02010609060101010101" pitchFamily="49" charset="-122"/>
                  <a:cs typeface="方正楷体_GBK" panose="02000000000000000000" charset="-122"/>
                  <a:sym typeface="+mn-lt"/>
                </a:rPr>
                <a:t>9.</a:t>
              </a:r>
              <a:r>
                <a:rPr lang="zh-CN"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其他需要说明的问题。如中央单位驻外机构有关情况（附表5、6），机构改革有关情况等。</a:t>
              </a:r>
              <a:endParaRPr lang="zh-CN" altLang="zh-CN" sz="1600" dirty="0">
                <a:solidFill>
                  <a:schemeClr val="tx1"/>
                </a:solidFill>
                <a:effectLst/>
                <a:latin typeface="Times New Roman" panose="02020603050405020304" charset="0"/>
                <a:ea typeface="楷体" panose="02010609060101010101" pitchFamily="49" charset="-122"/>
                <a:cs typeface="方正楷体_GBK" panose="02000000000000000000" charset="-122"/>
                <a:sym typeface="宋体" pitchFamily="2" charset="-122"/>
              </a:endParaRPr>
            </a:p>
          </p:txBody>
        </p:sp>
        <p:sp>
          <p:nvSpPr>
            <p:cNvPr id="5" name="矩形 4"/>
            <p:cNvSpPr/>
            <p:nvPr/>
          </p:nvSpPr>
          <p:spPr>
            <a:xfrm>
              <a:off x="2173" y="3511"/>
              <a:ext cx="14854" cy="6811"/>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cs typeface="+mn-ea"/>
                <a:sym typeface="+mn-lt"/>
              </a:endParaRPr>
            </a:p>
          </p:txBody>
        </p:sp>
      </p:grpSp>
    </p:spTree>
  </p:cSld>
  <p:clrMapOvr>
    <a:masterClrMapping/>
  </p:clrMapOvr>
  <p:transition spd="slow"/>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报表说明（部门汇总）</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1419744" y="1499983"/>
            <a:ext cx="9253575" cy="3956496"/>
            <a:chOff x="375" y="1653"/>
            <a:chExt cx="13458" cy="5231"/>
          </a:xfrm>
        </p:grpSpPr>
        <p:cxnSp>
          <p:nvCxnSpPr>
            <p:cNvPr id="38" name="直接连接符 37"/>
            <p:cNvCxnSpPr>
              <a:cxnSpLocks noChangeShapeType="true"/>
            </p:cNvCxnSpPr>
            <p:nvPr/>
          </p:nvCxnSpPr>
          <p:spPr bwMode="auto">
            <a:xfrm>
              <a:off x="380" y="4856"/>
              <a:ext cx="4535" cy="0"/>
            </a:xfrm>
            <a:prstGeom prst="line">
              <a:avLst/>
            </a:prstGeom>
            <a:ln w="28575">
              <a:solidFill>
                <a:schemeClr val="tx1"/>
              </a:solidFill>
            </a:ln>
            <a:extLst>
              <a:ext uri="{909E8E84-426E-40DD-AFC4-6F175D3DCCD1}">
                <a14:hiddenFill xmlns:a14="http://schemas.microsoft.com/office/drawing/2010/main">
                  <a:noFill/>
                </a14:hiddenFill>
              </a:ext>
            </a:extLst>
          </p:spPr>
          <p:style>
            <a:lnRef idx="1">
              <a:schemeClr val="accent1"/>
            </a:lnRef>
            <a:fillRef idx="0">
              <a:schemeClr val="accent1"/>
            </a:fillRef>
            <a:effectRef idx="0">
              <a:schemeClr val="accent1"/>
            </a:effectRef>
            <a:fontRef idx="minor">
              <a:schemeClr val="tx1"/>
            </a:fontRef>
          </p:style>
        </p:cxnSp>
        <p:grpSp>
          <p:nvGrpSpPr>
            <p:cNvPr id="5" name="组合 4"/>
            <p:cNvGrpSpPr/>
            <p:nvPr/>
          </p:nvGrpSpPr>
          <p:grpSpPr>
            <a:xfrm>
              <a:off x="375" y="1653"/>
              <a:ext cx="13458" cy="5231"/>
              <a:chOff x="375" y="1653"/>
              <a:chExt cx="13458" cy="5231"/>
            </a:xfrm>
          </p:grpSpPr>
          <p:sp>
            <p:nvSpPr>
              <p:cNvPr id="25" name="椭圆 24"/>
              <p:cNvSpPr/>
              <p:nvPr/>
            </p:nvSpPr>
            <p:spPr>
              <a:xfrm>
                <a:off x="6351" y="3170"/>
                <a:ext cx="2493" cy="2342"/>
              </a:xfrm>
              <a:prstGeom prst="ellipse">
                <a:avLst/>
              </a:prstGeom>
              <a:solidFill>
                <a:srgbClr val="31668F">
                  <a:alpha val="44000"/>
                </a:srgbClr>
              </a:solidFill>
              <a:ln w="12700" cap="flat" cmpd="sng" algn="ctr">
                <a:noFill/>
                <a:prstDash val="solid"/>
                <a:miter lim="800000"/>
              </a:ln>
              <a:effectLst/>
            </p:spPr>
            <p:txBody>
              <a:bodyPr anchor="ct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algn="ctr" eaLnBrk="1" fontAlgn="auto" hangingPunct="1">
                  <a:spcBef>
                    <a:spcPts val="0"/>
                  </a:spcBef>
                  <a:spcAft>
                    <a:spcPts val="0"/>
                  </a:spcAft>
                  <a:defRPr/>
                </a:pPr>
                <a:endParaRPr lang="zh-CN" altLang="en-US" kern="0">
                  <a:solidFill>
                    <a:prstClr val="white"/>
                  </a:solidFill>
                  <a:latin typeface="方正楷体_GBK" panose="02000000000000000000" charset="-122"/>
                  <a:ea typeface="方正楷体_GBK" panose="02000000000000000000" charset="-122"/>
                </a:endParaRPr>
              </a:p>
            </p:txBody>
          </p:sp>
          <p:sp>
            <p:nvSpPr>
              <p:cNvPr id="26" name="椭圆 25"/>
              <p:cNvSpPr/>
              <p:nvPr/>
            </p:nvSpPr>
            <p:spPr>
              <a:xfrm>
                <a:off x="5954" y="2588"/>
                <a:ext cx="2492" cy="2343"/>
              </a:xfrm>
              <a:prstGeom prst="ellipse">
                <a:avLst/>
              </a:prstGeom>
              <a:solidFill>
                <a:srgbClr val="31668F">
                  <a:alpha val="44000"/>
                </a:srgbClr>
              </a:solidFill>
              <a:ln w="12700" cap="flat" cmpd="sng" algn="ctr">
                <a:noFill/>
                <a:prstDash val="solid"/>
                <a:miter lim="800000"/>
              </a:ln>
              <a:effectLst/>
            </p:spPr>
            <p:txBody>
              <a:bodyPr anchor="ct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algn="ctr" eaLnBrk="1" fontAlgn="auto" hangingPunct="1">
                  <a:spcBef>
                    <a:spcPts val="0"/>
                  </a:spcBef>
                  <a:spcAft>
                    <a:spcPts val="0"/>
                  </a:spcAft>
                  <a:defRPr/>
                </a:pPr>
                <a:endParaRPr lang="zh-CN" altLang="en-US" kern="0">
                  <a:solidFill>
                    <a:prstClr val="white"/>
                  </a:solidFill>
                  <a:latin typeface="方正楷体_GBK" panose="02000000000000000000" charset="-122"/>
                  <a:ea typeface="方正楷体_GBK" panose="02000000000000000000" charset="-122"/>
                </a:endParaRPr>
              </a:p>
            </p:txBody>
          </p:sp>
          <p:sp>
            <p:nvSpPr>
              <p:cNvPr id="27" name="椭圆 26"/>
              <p:cNvSpPr/>
              <p:nvPr/>
            </p:nvSpPr>
            <p:spPr>
              <a:xfrm>
                <a:off x="5556" y="3170"/>
                <a:ext cx="2490" cy="2342"/>
              </a:xfrm>
              <a:prstGeom prst="ellipse">
                <a:avLst/>
              </a:prstGeom>
              <a:solidFill>
                <a:srgbClr val="31668F">
                  <a:alpha val="44000"/>
                </a:srgbClr>
              </a:solidFill>
              <a:ln w="12700" cap="flat" cmpd="sng" algn="ctr">
                <a:noFill/>
                <a:prstDash val="solid"/>
                <a:miter lim="800000"/>
              </a:ln>
              <a:effectLst/>
            </p:spPr>
            <p:txBody>
              <a:bodyPr anchor="ct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algn="ctr" eaLnBrk="1" fontAlgn="auto" hangingPunct="1">
                  <a:spcBef>
                    <a:spcPts val="0"/>
                  </a:spcBef>
                  <a:spcAft>
                    <a:spcPts val="0"/>
                  </a:spcAft>
                  <a:defRPr/>
                </a:pPr>
                <a:endParaRPr lang="zh-CN" altLang="en-US" kern="0">
                  <a:solidFill>
                    <a:prstClr val="white"/>
                  </a:solidFill>
                  <a:latin typeface="方正楷体_GBK" panose="02000000000000000000" charset="-122"/>
                  <a:ea typeface="方正楷体_GBK" panose="02000000000000000000" charset="-122"/>
                </a:endParaRPr>
              </a:p>
            </p:txBody>
          </p:sp>
          <p:sp>
            <p:nvSpPr>
              <p:cNvPr id="28" name="文本框 27"/>
              <p:cNvSpPr txBox="true">
                <a:spLocks noChangeArrowheads="true"/>
              </p:cNvSpPr>
              <p:nvPr/>
            </p:nvSpPr>
            <p:spPr bwMode="auto">
              <a:xfrm>
                <a:off x="6506" y="3428"/>
                <a:ext cx="1425" cy="1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algn="ctr" eaLnBrk="1" hangingPunct="1">
                  <a:spcBef>
                    <a:spcPct val="0"/>
                  </a:spcBef>
                  <a:buFontTx/>
                  <a:buNone/>
                </a:pPr>
                <a:r>
                  <a:rPr lang="zh-CN" altLang="en-US" sz="2800" b="1" dirty="0">
                    <a:solidFill>
                      <a:srgbClr val="FFFFFF"/>
                    </a:solidFill>
                    <a:latin typeface="Times New Roman" panose="02020603050405020304" charset="0"/>
                    <a:ea typeface="楷体" panose="02010609060101010101" pitchFamily="49" charset="-122"/>
                  </a:rPr>
                  <a:t>报表说明</a:t>
                </a:r>
                <a:endParaRPr lang="zh-CN" altLang="en-US" sz="2800" b="1" dirty="0">
                  <a:solidFill>
                    <a:srgbClr val="FFFFFF"/>
                  </a:solidFill>
                  <a:latin typeface="Times New Roman" panose="02020603050405020304" charset="0"/>
                  <a:ea typeface="楷体" panose="02010609060101010101" pitchFamily="49" charset="-122"/>
                </a:endParaRPr>
              </a:p>
            </p:txBody>
          </p:sp>
          <p:cxnSp>
            <p:nvCxnSpPr>
              <p:cNvPr id="34" name="直接连接符 33"/>
              <p:cNvCxnSpPr>
                <a:cxnSpLocks noChangeShapeType="true"/>
              </p:cNvCxnSpPr>
              <p:nvPr/>
            </p:nvCxnSpPr>
            <p:spPr bwMode="auto">
              <a:xfrm>
                <a:off x="662" y="2180"/>
                <a:ext cx="5102" cy="0"/>
              </a:xfrm>
              <a:prstGeom prst="line">
                <a:avLst/>
              </a:prstGeom>
              <a:ln w="28575">
                <a:solidFill>
                  <a:schemeClr val="tx1"/>
                </a:solidFill>
              </a:ln>
              <a:extLst>
                <a:ext uri="{909E8E84-426E-40DD-AFC4-6F175D3DCCD1}">
                  <a14:hiddenFill xmlns:a14="http://schemas.microsoft.com/office/drawing/2010/main">
                    <a:noFill/>
                  </a14:hiddenFill>
                </a:ext>
              </a:extLst>
            </p:spPr>
            <p:style>
              <a:lnRef idx="1">
                <a:schemeClr val="accent1"/>
              </a:lnRef>
              <a:fillRef idx="0">
                <a:schemeClr val="accent1"/>
              </a:fillRef>
              <a:effectRef idx="0">
                <a:schemeClr val="accent1"/>
              </a:effectRef>
              <a:fontRef idx="minor">
                <a:schemeClr val="tx1"/>
              </a:fontRef>
            </p:style>
          </p:cxnSp>
          <p:sp>
            <p:nvSpPr>
              <p:cNvPr id="35" name="文本框 34"/>
              <p:cNvSpPr txBox="true">
                <a:spLocks noChangeArrowheads="true"/>
              </p:cNvSpPr>
              <p:nvPr/>
            </p:nvSpPr>
            <p:spPr bwMode="auto">
              <a:xfrm>
                <a:off x="664" y="1693"/>
                <a:ext cx="5206" cy="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eaLnBrk="1" hangingPunct="1">
                  <a:lnSpc>
                    <a:spcPct val="90000"/>
                  </a:lnSpc>
                  <a:buClr>
                    <a:srgbClr val="0000FF"/>
                  </a:buClr>
                  <a:buSzPct val="120000"/>
                  <a:buFontTx/>
                  <a:buNone/>
                </a:pPr>
                <a:r>
                  <a:rPr lang="zh-CN" altLang="en-US" sz="2000" b="1" dirty="0">
                    <a:solidFill>
                      <a:srgbClr val="195482"/>
                    </a:solidFill>
                    <a:latin typeface="Times New Roman" panose="02020603050405020304" charset="0"/>
                    <a:ea typeface="楷体" panose="02010609060101010101" pitchFamily="49" charset="-122"/>
                  </a:rPr>
                  <a:t>一、决算汇编基本情况</a:t>
                </a:r>
                <a:endParaRPr lang="zh-CN" altLang="en-US" sz="2000" b="1" dirty="0">
                  <a:solidFill>
                    <a:srgbClr val="195482"/>
                  </a:solidFill>
                  <a:latin typeface="Times New Roman" panose="02020603050405020304" charset="0"/>
                  <a:ea typeface="楷体" panose="02010609060101010101" pitchFamily="49" charset="-122"/>
                </a:endParaRPr>
              </a:p>
            </p:txBody>
          </p:sp>
          <p:sp>
            <p:nvSpPr>
              <p:cNvPr id="6" name="文本框 5"/>
              <p:cNvSpPr txBox="true">
                <a:spLocks noChangeArrowheads="true"/>
              </p:cNvSpPr>
              <p:nvPr/>
            </p:nvSpPr>
            <p:spPr bwMode="auto">
              <a:xfrm>
                <a:off x="594" y="2295"/>
                <a:ext cx="5144" cy="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marL="285750" indent="-285750" eaLnBrk="1" hangingPunct="1">
                  <a:buClr>
                    <a:srgbClr val="000000"/>
                  </a:buClr>
                  <a:buSzPct val="70000"/>
                  <a:buFont typeface="Wingdings" panose="05000000000000000000" charset="0"/>
                  <a:buChar char="u"/>
                </a:pPr>
                <a:r>
                  <a:rPr lang="zh-CN" altLang="en-US" sz="1800" dirty="0">
                    <a:solidFill>
                      <a:schemeClr val="tx1"/>
                    </a:solidFill>
                    <a:latin typeface="Times New Roman" panose="02020603050405020304" charset="0"/>
                    <a:ea typeface="楷体" panose="02010609060101010101" pitchFamily="49" charset="-122"/>
                  </a:rPr>
                  <a:t>部门机构情况说明</a:t>
                </a:r>
                <a:endParaRPr lang="zh-CN" altLang="en-US" sz="1800" dirty="0">
                  <a:solidFill>
                    <a:schemeClr val="tx1"/>
                  </a:solidFill>
                  <a:latin typeface="Times New Roman" panose="02020603050405020304" charset="0"/>
                  <a:ea typeface="楷体" panose="02010609060101010101" pitchFamily="49" charset="-122"/>
                </a:endParaRPr>
              </a:p>
              <a:p>
                <a:pPr marL="285750" indent="-285750" eaLnBrk="1" hangingPunct="1">
                  <a:buClr>
                    <a:srgbClr val="000000"/>
                  </a:buClr>
                  <a:buSzPct val="70000"/>
                  <a:buFont typeface="Wingdings" panose="05000000000000000000" charset="0"/>
                  <a:buChar char="u"/>
                </a:pPr>
                <a:r>
                  <a:rPr lang="zh-CN" altLang="en-US" sz="1800" dirty="0">
                    <a:solidFill>
                      <a:schemeClr val="tx1"/>
                    </a:solidFill>
                    <a:latin typeface="Times New Roman" panose="02020603050405020304" charset="0"/>
                    <a:ea typeface="楷体" panose="02010609060101010101" pitchFamily="49" charset="-122"/>
                  </a:rPr>
                  <a:t>部门录入户数说明</a:t>
                </a:r>
                <a:endParaRPr lang="zh-CN" altLang="en-US" sz="1800" dirty="0">
                  <a:solidFill>
                    <a:schemeClr val="tx1"/>
                  </a:solidFill>
                  <a:latin typeface="Times New Roman" panose="02020603050405020304" charset="0"/>
                  <a:ea typeface="楷体" panose="02010609060101010101" pitchFamily="49" charset="-122"/>
                </a:endParaRPr>
              </a:p>
            </p:txBody>
          </p:sp>
          <p:sp>
            <p:nvSpPr>
              <p:cNvPr id="19" name="TextBox 18"/>
              <p:cNvSpPr txBox="true"/>
              <p:nvPr/>
            </p:nvSpPr>
            <p:spPr>
              <a:xfrm>
                <a:off x="8731" y="1653"/>
                <a:ext cx="4309" cy="527"/>
              </a:xfrm>
              <a:prstGeom prst="rect">
                <a:avLst/>
              </a:prstGeom>
              <a:noFill/>
            </p:spPr>
            <p:txBody>
              <a:bodyPr wrap="square" rtlCol="0">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r>
                  <a:rPr lang="zh-CN" altLang="en-US" sz="2000" b="1" dirty="0">
                    <a:solidFill>
                      <a:srgbClr val="195482"/>
                    </a:solidFill>
                    <a:latin typeface="Times New Roman" panose="02020603050405020304" charset="0"/>
                    <a:ea typeface="楷体" panose="02010609060101010101" pitchFamily="49" charset="-122"/>
                  </a:rPr>
                  <a:t>二、基础数据核对情况</a:t>
                </a:r>
                <a:endParaRPr lang="zh-CN" altLang="en-US" sz="2000" b="1" dirty="0">
                  <a:solidFill>
                    <a:srgbClr val="195482"/>
                  </a:solidFill>
                  <a:latin typeface="Times New Roman" panose="02020603050405020304" charset="0"/>
                  <a:ea typeface="楷体" panose="02010609060101010101" pitchFamily="49" charset="-122"/>
                </a:endParaRPr>
              </a:p>
            </p:txBody>
          </p:sp>
          <p:cxnSp>
            <p:nvCxnSpPr>
              <p:cNvPr id="23" name="直接连接符 22"/>
              <p:cNvCxnSpPr/>
              <p:nvPr/>
            </p:nvCxnSpPr>
            <p:spPr>
              <a:xfrm>
                <a:off x="8731" y="2180"/>
                <a:ext cx="510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文本框 23"/>
              <p:cNvSpPr txBox="true">
                <a:spLocks noChangeArrowheads="true"/>
              </p:cNvSpPr>
              <p:nvPr/>
            </p:nvSpPr>
            <p:spPr bwMode="auto">
              <a:xfrm>
                <a:off x="8731" y="2295"/>
                <a:ext cx="5091" cy="15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marL="285750" indent="-285750" eaLnBrk="1" hangingPunct="1">
                  <a:buClr>
                    <a:srgbClr val="000000"/>
                  </a:buClr>
                  <a:buSzPct val="70000"/>
                  <a:buFont typeface="Wingdings" panose="05000000000000000000" charset="0"/>
                  <a:buChar char="u"/>
                </a:pPr>
                <a:r>
                  <a:rPr lang="zh-CN" altLang="en-US" sz="1800" dirty="0">
                    <a:solidFill>
                      <a:schemeClr val="tx1"/>
                    </a:solidFill>
                    <a:latin typeface="Times New Roman" panose="02020603050405020304" charset="0"/>
                    <a:ea typeface="楷体" panose="02010609060101010101" pitchFamily="49" charset="-122"/>
                  </a:rPr>
                  <a:t>财政资金对账情况注意差额说明原因</a:t>
                </a:r>
                <a:endParaRPr lang="zh-CN" altLang="en-US" sz="1800" dirty="0">
                  <a:solidFill>
                    <a:schemeClr val="tx1"/>
                  </a:solidFill>
                  <a:latin typeface="Times New Roman" panose="02020603050405020304" charset="0"/>
                  <a:ea typeface="楷体" panose="02010609060101010101" pitchFamily="49" charset="-122"/>
                </a:endParaRPr>
              </a:p>
              <a:p>
                <a:pPr marL="285750" indent="-285750" eaLnBrk="1" hangingPunct="1">
                  <a:buClr>
                    <a:srgbClr val="000000"/>
                  </a:buClr>
                  <a:buSzPct val="70000"/>
                  <a:buFont typeface="Wingdings" panose="05000000000000000000" charset="0"/>
                  <a:buChar char="u"/>
                </a:pPr>
                <a:r>
                  <a:rPr lang="zh-CN" altLang="en-US" sz="1800" dirty="0">
                    <a:solidFill>
                      <a:schemeClr val="tx1"/>
                    </a:solidFill>
                    <a:latin typeface="Times New Roman" panose="02020603050405020304" charset="0"/>
                    <a:ea typeface="楷体" panose="02010609060101010101" pitchFamily="49" charset="-122"/>
                  </a:rPr>
                  <a:t>上年结转和结余核对以及主要指标变动情况（附表）</a:t>
                </a:r>
                <a:endParaRPr lang="zh-CN" altLang="en-US" sz="1800" dirty="0">
                  <a:solidFill>
                    <a:schemeClr val="tx1"/>
                  </a:solidFill>
                  <a:latin typeface="Times New Roman" panose="02020603050405020304" charset="0"/>
                  <a:ea typeface="楷体" panose="02010609060101010101" pitchFamily="49" charset="-122"/>
                </a:endParaRPr>
              </a:p>
            </p:txBody>
          </p:sp>
          <p:sp>
            <p:nvSpPr>
              <p:cNvPr id="39" name="文本框 38"/>
              <p:cNvSpPr txBox="true">
                <a:spLocks noChangeArrowheads="true"/>
              </p:cNvSpPr>
              <p:nvPr/>
            </p:nvSpPr>
            <p:spPr bwMode="auto">
              <a:xfrm>
                <a:off x="380" y="4400"/>
                <a:ext cx="5490" cy="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eaLnBrk="1" hangingPunct="1">
                  <a:lnSpc>
                    <a:spcPct val="90000"/>
                  </a:lnSpc>
                  <a:buClr>
                    <a:srgbClr val="0000FF"/>
                  </a:buClr>
                  <a:buSzPct val="120000"/>
                  <a:buFontTx/>
                  <a:buNone/>
                </a:pPr>
                <a:r>
                  <a:rPr lang="zh-CN" altLang="en-US" sz="2000" b="1" dirty="0">
                    <a:solidFill>
                      <a:srgbClr val="195482"/>
                    </a:solidFill>
                    <a:latin typeface="Times New Roman" panose="02020603050405020304" charset="0"/>
                    <a:ea typeface="楷体" panose="02010609060101010101" pitchFamily="49" charset="-122"/>
                  </a:rPr>
                  <a:t>三、报表审核情况</a:t>
                </a:r>
                <a:endParaRPr lang="zh-CN" altLang="en-US" sz="2000" b="1" dirty="0">
                  <a:solidFill>
                    <a:srgbClr val="195482"/>
                  </a:solidFill>
                  <a:latin typeface="Times New Roman" panose="02020603050405020304" charset="0"/>
                  <a:ea typeface="楷体" panose="02010609060101010101" pitchFamily="49" charset="-122"/>
                </a:endParaRPr>
              </a:p>
            </p:txBody>
          </p:sp>
          <p:sp>
            <p:nvSpPr>
              <p:cNvPr id="40" name="文本框 39"/>
              <p:cNvSpPr txBox="true">
                <a:spLocks noChangeArrowheads="true"/>
              </p:cNvSpPr>
              <p:nvPr/>
            </p:nvSpPr>
            <p:spPr bwMode="auto">
              <a:xfrm>
                <a:off x="375" y="4932"/>
                <a:ext cx="4540" cy="1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marL="285750" indent="-285750" eaLnBrk="1" hangingPunct="1">
                  <a:buClr>
                    <a:srgbClr val="000000"/>
                  </a:buClr>
                  <a:buSzPct val="70000"/>
                  <a:buFont typeface="Wingdings" panose="05000000000000000000" charset="0"/>
                  <a:buChar char="u"/>
                </a:pPr>
                <a:r>
                  <a:rPr lang="zh-CN" altLang="en-US" sz="1800" dirty="0">
                    <a:solidFill>
                      <a:schemeClr val="tx1"/>
                    </a:solidFill>
                    <a:latin typeface="Times New Roman" panose="02020603050405020304" charset="0"/>
                    <a:ea typeface="楷体" panose="02010609060101010101" pitchFamily="49" charset="-122"/>
                  </a:rPr>
                  <a:t>审核情况：列表方式按公式和模板逐条（或汇总）说明。</a:t>
                </a:r>
                <a:endParaRPr lang="zh-CN" altLang="en-US" sz="1800" dirty="0">
                  <a:solidFill>
                    <a:schemeClr val="tx1"/>
                  </a:solidFill>
                  <a:latin typeface="Times New Roman" panose="02020603050405020304" charset="0"/>
                  <a:ea typeface="楷体" panose="02010609060101010101" pitchFamily="49" charset="-122"/>
                </a:endParaRPr>
              </a:p>
            </p:txBody>
          </p:sp>
          <p:cxnSp>
            <p:nvCxnSpPr>
              <p:cNvPr id="42" name="直接连接符 41"/>
              <p:cNvCxnSpPr>
                <a:cxnSpLocks noChangeShapeType="true"/>
              </p:cNvCxnSpPr>
              <p:nvPr/>
            </p:nvCxnSpPr>
            <p:spPr bwMode="auto">
              <a:xfrm>
                <a:off x="9117" y="4827"/>
                <a:ext cx="4535" cy="0"/>
              </a:xfrm>
              <a:prstGeom prst="line">
                <a:avLst/>
              </a:prstGeom>
              <a:noFill/>
              <a:ln w="28575" algn="ctr">
                <a:solidFill>
                  <a:schemeClr val="tx1"/>
                </a:solidFill>
                <a:miter lim="800000"/>
              </a:ln>
              <a:extLst>
                <a:ext uri="{909E8E84-426E-40DD-AFC4-6F175D3DCCD1}">
                  <a14:hiddenFill xmlns:a14="http://schemas.microsoft.com/office/drawing/2010/main">
                    <a:noFill/>
                  </a14:hiddenFill>
                </a:ext>
              </a:extLst>
            </p:spPr>
          </p:cxnSp>
          <p:sp>
            <p:nvSpPr>
              <p:cNvPr id="43" name="文本框 42"/>
              <p:cNvSpPr txBox="true">
                <a:spLocks noChangeArrowheads="true"/>
              </p:cNvSpPr>
              <p:nvPr/>
            </p:nvSpPr>
            <p:spPr bwMode="auto">
              <a:xfrm>
                <a:off x="9110" y="4369"/>
                <a:ext cx="4543" cy="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lvl="0" algn="l" eaLnBrk="1" hangingPunct="1">
                  <a:lnSpc>
                    <a:spcPct val="90000"/>
                  </a:lnSpc>
                  <a:buClr>
                    <a:srgbClr val="0000FF"/>
                  </a:buClr>
                  <a:buSzPct val="120000"/>
                  <a:buFontTx/>
                </a:pPr>
                <a:r>
                  <a:rPr lang="zh-CN" altLang="en-US" sz="2000" b="1" dirty="0">
                    <a:solidFill>
                      <a:srgbClr val="195482"/>
                    </a:solidFill>
                    <a:latin typeface="Times New Roman" panose="02020603050405020304" charset="0"/>
                    <a:ea typeface="楷体" panose="02010609060101010101" pitchFamily="49" charset="-122"/>
                  </a:rPr>
                  <a:t>四、</a:t>
                </a:r>
                <a:r>
                  <a:rPr lang="zh-CN" altLang="en-US" sz="2000" b="1" dirty="0">
                    <a:solidFill>
                      <a:srgbClr val="195482"/>
                    </a:solidFill>
                    <a:latin typeface="Times New Roman" panose="02020603050405020304" charset="0"/>
                    <a:ea typeface="楷体" panose="02010609060101010101" pitchFamily="49" charset="-122"/>
                    <a:sym typeface="+mn-ea"/>
                  </a:rPr>
                  <a:t>其他需要说明的情况</a:t>
                </a:r>
                <a:endParaRPr lang="zh-CN" altLang="en-US" sz="2000" b="1" dirty="0">
                  <a:solidFill>
                    <a:srgbClr val="195482"/>
                  </a:solidFill>
                  <a:latin typeface="Times New Roman" panose="02020603050405020304" charset="0"/>
                  <a:ea typeface="楷体" panose="02010609060101010101" pitchFamily="49" charset="-122"/>
                </a:endParaRPr>
              </a:p>
            </p:txBody>
          </p:sp>
          <p:sp>
            <p:nvSpPr>
              <p:cNvPr id="44" name="文本框 43"/>
              <p:cNvSpPr txBox="true">
                <a:spLocks noChangeArrowheads="true"/>
              </p:cNvSpPr>
              <p:nvPr/>
            </p:nvSpPr>
            <p:spPr bwMode="auto">
              <a:xfrm>
                <a:off x="9110" y="4932"/>
                <a:ext cx="4562" cy="1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marL="285750" indent="-285750" eaLnBrk="1" hangingPunct="1">
                  <a:buClr>
                    <a:srgbClr val="000000"/>
                  </a:buClr>
                  <a:buSzPct val="70000"/>
                  <a:buFont typeface="Wingdings" panose="05000000000000000000" charset="0"/>
                  <a:buChar char="u"/>
                </a:pPr>
                <a:r>
                  <a:rPr lang="zh-CN" altLang="en-US" sz="1800" dirty="0">
                    <a:solidFill>
                      <a:schemeClr val="tx1"/>
                    </a:solidFill>
                    <a:latin typeface="Times New Roman" panose="02020603050405020304" charset="0"/>
                    <a:ea typeface="楷体" panose="02010609060101010101" pitchFamily="49" charset="-122"/>
                  </a:rPr>
                  <a:t>“收入决算表”中其他收入的具体构成情况按要求填列相关附表</a:t>
                </a:r>
                <a:endParaRPr lang="zh-CN" altLang="en-US" sz="1800" dirty="0">
                  <a:solidFill>
                    <a:schemeClr val="tx1"/>
                  </a:solidFill>
                  <a:latin typeface="Times New Roman" panose="02020603050405020304" charset="0"/>
                  <a:ea typeface="楷体" panose="02010609060101010101" pitchFamily="49" charset="-122"/>
                </a:endParaRPr>
              </a:p>
              <a:p>
                <a:pPr marL="285750" indent="-285750" eaLnBrk="1" hangingPunct="1">
                  <a:buClr>
                    <a:srgbClr val="000000"/>
                  </a:buClr>
                  <a:buSzPct val="70000"/>
                  <a:buFont typeface="Wingdings" panose="05000000000000000000" charset="0"/>
                  <a:buChar char="u"/>
                </a:pPr>
                <a:r>
                  <a:rPr lang="zh-CN" altLang="en-US" sz="1800" dirty="0">
                    <a:solidFill>
                      <a:schemeClr val="tx1"/>
                    </a:solidFill>
                    <a:latin typeface="Times New Roman" panose="02020603050405020304" charset="0"/>
                    <a:ea typeface="楷体" panose="02010609060101010101" pitchFamily="49" charset="-122"/>
                  </a:rPr>
                  <a:t>“三公”经费统计数的特殊情况说明</a:t>
                </a:r>
                <a:endParaRPr lang="zh-CN" altLang="en-US" sz="1800" dirty="0">
                  <a:solidFill>
                    <a:schemeClr val="tx1"/>
                  </a:solidFill>
                  <a:latin typeface="Times New Roman" panose="02020603050405020304" charset="0"/>
                  <a:ea typeface="楷体" panose="02010609060101010101" pitchFamily="49" charset="-122"/>
                </a:endParaRPr>
              </a:p>
            </p:txBody>
          </p:sp>
        </p:grpSp>
      </p:grpSp>
    </p:spTree>
  </p:cSld>
  <p:clrMapOvr>
    <a:masterClrMapping/>
  </p:clrMapOvr>
  <p:transition spd="slow"/>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报表说明（部门汇总）</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1277620" y="1174750"/>
            <a:ext cx="9866630" cy="5563507"/>
            <a:chOff x="2173" y="3511"/>
            <a:chExt cx="14854" cy="6811"/>
          </a:xfrm>
        </p:grpSpPr>
        <p:sp>
          <p:nvSpPr>
            <p:cNvPr id="8" name="文本框 7"/>
            <p:cNvSpPr txBox="true"/>
            <p:nvPr/>
          </p:nvSpPr>
          <p:spPr>
            <a:xfrm>
              <a:off x="2580" y="3511"/>
              <a:ext cx="14040" cy="6706"/>
            </a:xfrm>
            <a:prstGeom prst="rect">
              <a:avLst/>
            </a:prstGeom>
            <a:noFill/>
          </p:spPr>
          <p:txBody>
            <a:bodyPr wrap="square" rtlCol="0">
              <a:spAutoFit/>
            </a:bodyPr>
            <a:lstStyle/>
            <a:p>
              <a:pPr marL="285750" indent="-285750" algn="just" fontAlgn="auto">
                <a:lnSpc>
                  <a:spcPts val="2800"/>
                </a:lnSpc>
                <a:buFont typeface="Wingdings" panose="05000000000000000000" charset="0"/>
                <a:buChar char="u"/>
              </a:pPr>
              <a:r>
                <a:rPr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1．“收入决算表”中其他收入的具体构成情况，说明单位从同级财政以外的同级政府部门取得的横向转拨财政款、从上级或下级政府（包括政府财政和政府部门）取得的各类财政款，纳入单位预算管理的投资收益、利息收入、捐赠收入、事业单位固定资产出租收入等情况（附表3）。</a:t>
              </a:r>
              <a:endParaRPr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endParaRPr>
            </a:p>
            <a:p>
              <a:pPr marL="285750" indent="-285750" algn="just" fontAlgn="auto">
                <a:lnSpc>
                  <a:spcPts val="2800"/>
                </a:lnSpc>
                <a:buFont typeface="Wingdings" panose="05000000000000000000" charset="0"/>
                <a:buChar char="u"/>
              </a:pPr>
              <a:r>
                <a:rPr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2.年末结转结余扣除经营亏损后如为负数，按资金性质分别说明情况。</a:t>
              </a:r>
              <a:endParaRPr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endParaRPr>
            </a:p>
            <a:p>
              <a:pPr marL="285750" indent="-285750" algn="just" fontAlgn="auto">
                <a:lnSpc>
                  <a:spcPts val="2800"/>
                </a:lnSpc>
                <a:buFont typeface="Wingdings" panose="05000000000000000000" charset="0"/>
                <a:buChar char="u"/>
              </a:pPr>
              <a:r>
                <a:rPr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3．“项目支出决算明细表”中列支“工资福利支出”和“对个人和家庭的补助”的依据及说明。</a:t>
              </a:r>
              <a:endParaRPr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endParaRPr>
            </a:p>
            <a:p>
              <a:pPr marL="285750" indent="-285750" algn="just" fontAlgn="auto">
                <a:lnSpc>
                  <a:spcPts val="2800"/>
                </a:lnSpc>
                <a:buFont typeface="Wingdings" panose="05000000000000000000" charset="0"/>
                <a:buChar char="u"/>
              </a:pPr>
              <a:r>
                <a:rPr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4.“三公”经费统计数的特殊情况说明。</a:t>
              </a:r>
              <a:r>
                <a:rPr lang="zh-CN" altLang="zh-CN" sz="1600" dirty="0">
                  <a:latin typeface="Times New Roman" panose="02020603050405020304" charset="0"/>
                  <a:ea typeface="楷体" panose="02010609060101010101" pitchFamily="49" charset="-122"/>
                  <a:cs typeface="方正楷体_GBK" panose="02000000000000000000" charset="-122"/>
                  <a:sym typeface="宋体" pitchFamily="2" charset="-122"/>
                </a:rPr>
                <a:t>如：“三公”经费动用上年结转，“三公”经费统计数与相关支出经济分类不一致的情况说明。</a:t>
              </a:r>
              <a:endParaRPr lang="zh-CN" altLang="zh-CN" sz="1600" dirty="0">
                <a:latin typeface="Times New Roman" panose="02020603050405020304" charset="0"/>
                <a:ea typeface="楷体" panose="02010609060101010101" pitchFamily="49" charset="-122"/>
                <a:cs typeface="方正楷体_GBK" panose="02000000000000000000" charset="-122"/>
                <a:sym typeface="宋体" pitchFamily="2" charset="-122"/>
              </a:endParaRPr>
            </a:p>
            <a:p>
              <a:pPr marL="285750" indent="-285750" algn="just" fontAlgn="auto">
                <a:lnSpc>
                  <a:spcPts val="2800"/>
                </a:lnSpc>
                <a:buFont typeface="Wingdings" panose="05000000000000000000" charset="0"/>
                <a:buChar char="u"/>
              </a:pPr>
              <a:r>
                <a:rPr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5.行政单位、参照公务员法管理的事业单位机关运行经费支出情况，以及与上年数对比变动原因说明。</a:t>
              </a:r>
              <a:endParaRPr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endParaRPr>
            </a:p>
            <a:p>
              <a:pPr marL="285750" indent="-285750" algn="just" fontAlgn="auto">
                <a:lnSpc>
                  <a:spcPts val="2800"/>
                </a:lnSpc>
                <a:buFont typeface="Wingdings" panose="05000000000000000000" charset="0"/>
                <a:buChar char="u"/>
              </a:pPr>
              <a:r>
                <a:rPr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6.政府采购支出情况，包括采购类型、采购规模和授予中小企业合同金额等。</a:t>
              </a:r>
              <a:endParaRPr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endParaRPr>
            </a:p>
            <a:p>
              <a:pPr marL="285750" indent="-285750" algn="just" fontAlgn="auto">
                <a:lnSpc>
                  <a:spcPts val="2800"/>
                </a:lnSpc>
                <a:buFont typeface="Wingdings" panose="05000000000000000000" charset="0"/>
                <a:buChar char="u"/>
              </a:pPr>
              <a:r>
                <a:rPr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7.“收入支出决算总表”中如全年预算数大于年初预算数，说明单位财政拨款预算和非财政拨款预算调整情况以及经审批或备案的文件依据。</a:t>
              </a:r>
              <a:endParaRPr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endParaRPr>
            </a:p>
            <a:p>
              <a:pPr marL="285750" indent="-285750" algn="just" fontAlgn="auto">
                <a:lnSpc>
                  <a:spcPts val="2800"/>
                </a:lnSpc>
                <a:buFont typeface="Wingdings" panose="05000000000000000000" charset="0"/>
                <a:buChar char="u"/>
              </a:pPr>
              <a:r>
                <a:rPr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8.中央部门财政拨款结转和结余情况（附表4）。</a:t>
              </a:r>
              <a:endParaRPr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endParaRPr>
            </a:p>
            <a:p>
              <a:pPr marL="285750" indent="-285750" algn="just" fontAlgn="auto">
                <a:lnSpc>
                  <a:spcPts val="2800"/>
                </a:lnSpc>
                <a:buFont typeface="Wingdings" panose="05000000000000000000" charset="0"/>
                <a:buChar char="u"/>
              </a:pPr>
              <a:r>
                <a:rPr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9.其他需要说明的问题。如中央单位驻外机构有关情况（附表5、6）。</a:t>
              </a:r>
              <a:r>
                <a:rPr altLang="zh-CN" sz="1600" dirty="0">
                  <a:solidFill>
                    <a:srgbClr val="FF0000"/>
                  </a:solidFill>
                  <a:latin typeface="Times New Roman" panose="02020603050405020304" charset="0"/>
                  <a:ea typeface="楷体" panose="02010609060101010101" pitchFamily="49" charset="-122"/>
                  <a:cs typeface="方正楷体_GBK" panose="02000000000000000000" charset="-122"/>
                  <a:sym typeface="宋体" pitchFamily="2" charset="-122"/>
                </a:rPr>
                <a:t>部门所属预算单位数量与预算草案中预算单位数量、决算报表中独立核算机构数不一致的，请作出说明。</a:t>
              </a:r>
              <a:endParaRPr altLang="zh-CN" sz="1600" dirty="0">
                <a:solidFill>
                  <a:srgbClr val="FF0000"/>
                </a:solidFill>
                <a:latin typeface="Times New Roman" panose="02020603050405020304" charset="0"/>
                <a:ea typeface="楷体" panose="02010609060101010101" pitchFamily="49" charset="-122"/>
                <a:cs typeface="方正楷体_GBK" panose="02000000000000000000" charset="-122"/>
                <a:sym typeface="宋体" pitchFamily="2" charset="-122"/>
              </a:endParaRPr>
            </a:p>
          </p:txBody>
        </p:sp>
        <p:sp>
          <p:nvSpPr>
            <p:cNvPr id="5" name="矩形 4"/>
            <p:cNvSpPr/>
            <p:nvPr/>
          </p:nvSpPr>
          <p:spPr>
            <a:xfrm>
              <a:off x="2173" y="3511"/>
              <a:ext cx="14854" cy="6811"/>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cs typeface="+mn-ea"/>
                <a:sym typeface="+mn-lt"/>
              </a:endParaRPr>
            </a:p>
          </p:txBody>
        </p:sp>
      </p:grpSp>
    </p:spTree>
  </p:cSld>
  <p:clrMapOvr>
    <a:masterClrMapping/>
  </p:clrMapOvr>
  <p:transition spd="slow"/>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9" name="TextBox 1"/>
          <p:cNvSpPr txBox="true"/>
          <p:nvPr/>
        </p:nvSpPr>
        <p:spPr>
          <a:xfrm>
            <a:off x="1339708" y="1500868"/>
            <a:ext cx="9432107" cy="1353185"/>
          </a:xfrm>
          <a:prstGeom prst="rect">
            <a:avLst/>
          </a:prstGeom>
          <a:noFill/>
        </p:spPr>
        <p:txBody>
          <a:bodyPr wrap="square" rtlCol="0">
            <a:spAutoFit/>
          </a:bodyPr>
          <a:lstStyle/>
          <a:p>
            <a:r>
              <a:rPr sz="2400" b="1" dirty="0">
                <a:latin typeface="Times New Roman" panose="02020603050405020304" charset="0"/>
                <a:ea typeface="楷体" panose="02010609060101010101" pitchFamily="49" charset="-122"/>
                <a:cs typeface="+mn-ea"/>
                <a:sym typeface="Times New Roman" panose="02020603050405020304" charset="0"/>
              </a:rPr>
              <a:t>部门决算，</a:t>
            </a:r>
            <a:r>
              <a:rPr sz="2000" dirty="0">
                <a:solidFill>
                  <a:schemeClr val="tx1"/>
                </a:solidFill>
                <a:latin typeface="Times New Roman" panose="02020603050405020304" charset="0"/>
                <a:ea typeface="楷体" panose="02010609060101010101" pitchFamily="49" charset="-122"/>
                <a:cs typeface="+mn-ea"/>
                <a:sym typeface="Times New Roman" panose="02020603050405020304" charset="0"/>
              </a:rPr>
              <a:t>是指各部门依据国家有关法律法规规定及其履行职能情况编制，反映部门所有预算收支和结余执行结果及绩效等情况的综合性年度报告，是改进部门预算执行以及编制后续年度部门预算的参考和依据。</a:t>
            </a:r>
            <a:endParaRPr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a:p>
            <a:r>
              <a:rPr lang="en-US" altLang="zh-CN" b="1" dirty="0">
                <a:solidFill>
                  <a:schemeClr val="tx1">
                    <a:lumMod val="95000"/>
                    <a:lumOff val="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zh-CN" sz="1600" b="1" dirty="0">
              <a:solidFill>
                <a:schemeClr val="tx1">
                  <a:lumMod val="95000"/>
                  <a:lumOff val="5000"/>
                </a:schemeClr>
              </a:solidFill>
              <a:latin typeface="Times New Roman" panose="02020603050405020304" charset="0"/>
              <a:ea typeface="楷体" panose="02010609060101010101" pitchFamily="49" charset="-122"/>
              <a:cs typeface="+mn-ea"/>
              <a:sym typeface="Times New Roman" panose="02020603050405020304" charset="0"/>
            </a:endParaRPr>
          </a:p>
        </p:txBody>
      </p:sp>
      <p:cxnSp>
        <p:nvCxnSpPr>
          <p:cNvPr id="28" name="直接连接符 27"/>
          <p:cNvCxnSpPr/>
          <p:nvPr/>
        </p:nvCxnSpPr>
        <p:spPr>
          <a:xfrm>
            <a:off x="1079433" y="2854382"/>
            <a:ext cx="10033110" cy="0"/>
          </a:xfrm>
          <a:prstGeom prst="line">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sp>
        <p:nvSpPr>
          <p:cNvPr id="7" name="文本框 6"/>
          <p:cNvSpPr txBox="true"/>
          <p:nvPr/>
        </p:nvSpPr>
        <p:spPr>
          <a:xfrm>
            <a:off x="1339850" y="496570"/>
            <a:ext cx="3797935" cy="460375"/>
          </a:xfrm>
          <a:prstGeom prst="rect">
            <a:avLst/>
          </a:prstGeom>
          <a:noFill/>
        </p:spPr>
        <p:txBody>
          <a:bodyPr wrap="square" rtlCol="0">
            <a:spAutoFit/>
          </a:bodyPr>
          <a:lstStyle/>
          <a:p>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定义和组成</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35" name="组合 34"/>
          <p:cNvGrpSpPr/>
          <p:nvPr/>
        </p:nvGrpSpPr>
        <p:grpSpPr>
          <a:xfrm>
            <a:off x="1437005" y="3477260"/>
            <a:ext cx="9236075" cy="2458085"/>
            <a:chOff x="2263" y="5476"/>
            <a:chExt cx="14545" cy="3871"/>
          </a:xfrm>
        </p:grpSpPr>
        <p:grpSp>
          <p:nvGrpSpPr>
            <p:cNvPr id="36" name="组合 35"/>
            <p:cNvGrpSpPr/>
            <p:nvPr/>
          </p:nvGrpSpPr>
          <p:grpSpPr>
            <a:xfrm>
              <a:off x="2263" y="5542"/>
              <a:ext cx="14455" cy="3359"/>
              <a:chOff x="1100" y="3480"/>
              <a:chExt cx="11641" cy="3359"/>
            </a:xfrm>
          </p:grpSpPr>
          <p:cxnSp>
            <p:nvCxnSpPr>
              <p:cNvPr id="37" name="肘形连接符 36"/>
              <p:cNvCxnSpPr/>
              <p:nvPr>
                <p:custDataLst>
                  <p:tags r:id="rId1"/>
                </p:custDataLst>
              </p:nvPr>
            </p:nvCxnSpPr>
            <p:spPr>
              <a:xfrm rot="10800000">
                <a:off x="4604" y="5722"/>
                <a:ext cx="1426" cy="1117"/>
              </a:xfrm>
              <a:prstGeom prst="bentConnector3">
                <a:avLst>
                  <a:gd name="adj1" fmla="val 45613"/>
                </a:avLst>
              </a:prstGeom>
              <a:ln w="12700" cmpd="sng">
                <a:solidFill>
                  <a:schemeClr val="accent3"/>
                </a:solidFill>
                <a:prstDash val="solid"/>
              </a:ln>
            </p:spPr>
            <p:style>
              <a:lnRef idx="3">
                <a:schemeClr val="accent3"/>
              </a:lnRef>
              <a:fillRef idx="0">
                <a:schemeClr val="accent3"/>
              </a:fillRef>
              <a:effectRef idx="2">
                <a:schemeClr val="accent3"/>
              </a:effectRef>
              <a:fontRef idx="minor">
                <a:schemeClr val="tx1"/>
              </a:fontRef>
            </p:style>
          </p:cxnSp>
          <p:grpSp>
            <p:nvGrpSpPr>
              <p:cNvPr id="38" name="组合 37"/>
              <p:cNvGrpSpPr/>
              <p:nvPr/>
            </p:nvGrpSpPr>
            <p:grpSpPr>
              <a:xfrm>
                <a:off x="1100" y="3480"/>
                <a:ext cx="11641" cy="2614"/>
                <a:chOff x="1100" y="3480"/>
                <a:chExt cx="11641" cy="2614"/>
              </a:xfrm>
            </p:grpSpPr>
            <p:sp>
              <p:nvSpPr>
                <p:cNvPr id="39" name="文本框 38"/>
                <p:cNvSpPr txBox="true"/>
                <p:nvPr>
                  <p:custDataLst>
                    <p:tags r:id="rId2"/>
                  </p:custDataLst>
                </p:nvPr>
              </p:nvSpPr>
              <p:spPr>
                <a:xfrm>
                  <a:off x="6041" y="3480"/>
                  <a:ext cx="6700" cy="1766"/>
                </a:xfrm>
                <a:prstGeom prst="rect">
                  <a:avLst/>
                </a:prstGeom>
                <a:noFill/>
                <a:ln>
                  <a:solidFill>
                    <a:srgbClr val="A5A5A5"/>
                  </a:solidFill>
                </a:ln>
              </p:spPr>
              <p:txBody>
                <a:bodyPr wrap="square" rtlCol="0" anchor="t" anchorCtr="false"/>
                <a:lstStyle/>
                <a:p>
                  <a:pPr>
                    <a:lnSpc>
                      <a:spcPct val="120000"/>
                    </a:lnSpc>
                  </a:pPr>
                  <a:r>
                    <a:rPr lang="zh-CN">
                      <a:solidFill>
                        <a:schemeClr val="tx1"/>
                      </a:solidFill>
                      <a:latin typeface="Times New Roman" panose="02020603050405020304" charset="0"/>
                      <a:ea typeface="楷体" panose="02010609060101010101" pitchFamily="49" charset="-122"/>
                      <a:cs typeface="+mn-ea"/>
                      <a:sym typeface="Times New Roman" panose="02020603050405020304" charset="0"/>
                    </a:rPr>
                    <a:t>各部门</a:t>
                  </a:r>
                  <a:r>
                    <a:rPr>
                      <a:solidFill>
                        <a:schemeClr val="tx1"/>
                      </a:solidFill>
                      <a:latin typeface="Times New Roman" panose="02020603050405020304" charset="0"/>
                      <a:ea typeface="楷体" panose="02010609060101010101" pitchFamily="49" charset="-122"/>
                      <a:cs typeface="+mn-ea"/>
                      <a:sym typeface="Times New Roman" panose="02020603050405020304" charset="0"/>
                    </a:rPr>
                    <a:t>是指与本级政府财政部门直接发生预算缴拨款关系的国家机关、政党组织、事业单位、社会团体和其他单位，涵盖范围与部门预算相对应。</a:t>
                  </a:r>
                  <a:endParaRPr lang="zh-CN" altLang="en-US" spc="150" dirty="0">
                    <a:solidFill>
                      <a:schemeClr val="tx1"/>
                    </a:solidFill>
                    <a:uFillTx/>
                    <a:latin typeface="Times New Roman" panose="02020603050405020304" charset="0"/>
                    <a:ea typeface="楷体" panose="02010609060101010101" pitchFamily="49" charset="-122"/>
                    <a:cs typeface="+mn-ea"/>
                    <a:sym typeface="Times New Roman" panose="02020603050405020304" charset="0"/>
                  </a:endParaRPr>
                </a:p>
              </p:txBody>
            </p:sp>
            <p:cxnSp>
              <p:nvCxnSpPr>
                <p:cNvPr id="40" name="肘形连接符 39"/>
                <p:cNvCxnSpPr/>
                <p:nvPr>
                  <p:custDataLst>
                    <p:tags r:id="rId3"/>
                  </p:custDataLst>
                </p:nvPr>
              </p:nvCxnSpPr>
              <p:spPr>
                <a:xfrm rot="10800000" flipV="true">
                  <a:off x="4717" y="4230"/>
                  <a:ext cx="1324" cy="1492"/>
                </a:xfrm>
                <a:prstGeom prst="bentConnector3">
                  <a:avLst>
                    <a:gd name="adj1" fmla="val 49939"/>
                  </a:avLst>
                </a:prstGeom>
                <a:ln w="12700" cmpd="sng">
                  <a:solidFill>
                    <a:schemeClr val="accent3"/>
                  </a:solidFill>
                  <a:prstDash val="solid"/>
                </a:ln>
              </p:spPr>
              <p:style>
                <a:lnRef idx="3">
                  <a:schemeClr val="accent3"/>
                </a:lnRef>
                <a:fillRef idx="0">
                  <a:schemeClr val="accent3"/>
                </a:fillRef>
                <a:effectRef idx="2">
                  <a:schemeClr val="accent3"/>
                </a:effectRef>
                <a:fontRef idx="minor">
                  <a:schemeClr val="tx1"/>
                </a:fontRef>
              </p:style>
            </p:cxnSp>
            <p:sp>
              <p:nvSpPr>
                <p:cNvPr id="41" name="矩形 40"/>
                <p:cNvSpPr/>
                <p:nvPr>
                  <p:custDataLst>
                    <p:tags r:id="rId4"/>
                  </p:custDataLst>
                </p:nvPr>
              </p:nvSpPr>
              <p:spPr>
                <a:xfrm>
                  <a:off x="1100" y="4704"/>
                  <a:ext cx="3504" cy="1390"/>
                </a:xfrm>
                <a:prstGeom prst="rect">
                  <a:avLst/>
                </a:prstGeom>
                <a:solidFill>
                  <a:srgbClr val="3569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a:solidFill>
                        <a:schemeClr val="bg1"/>
                      </a:solidFill>
                      <a:latin typeface="Times New Roman" panose="02020603050405020304" charset="0"/>
                      <a:ea typeface="楷体" panose="02010609060101010101" pitchFamily="49" charset="-122"/>
                      <a:cs typeface="+mn-ea"/>
                      <a:sym typeface="Times New Roman" panose="02020603050405020304" charset="0"/>
                    </a:rPr>
                    <a:t>部门决算由本部门及其所属单位决算组成。</a:t>
                  </a:r>
                  <a:endParaRPr lang="zh-CN" altLang="en-US" sz="2000" b="1">
                    <a:solidFill>
                      <a:schemeClr val="bg1"/>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08" name="L 形 107"/>
            <p:cNvSpPr/>
            <p:nvPr>
              <p:custDataLst>
                <p:tags r:id="rId5"/>
              </p:custDataLst>
            </p:nvPr>
          </p:nvSpPr>
          <p:spPr>
            <a:xfrm rot="5400000">
              <a:off x="8385" y="5476"/>
              <a:ext cx="394" cy="394"/>
            </a:xfrm>
            <a:prstGeom prst="corner">
              <a:avLst>
                <a:gd name="adj1" fmla="val 28116"/>
                <a:gd name="adj2" fmla="val 27320"/>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Times New Roman" panose="02020603050405020304" charset="0"/>
                <a:ea typeface="楷体" panose="02010609060101010101" pitchFamily="49" charset="-122"/>
                <a:sym typeface="Times New Roman" panose="02020603050405020304" charset="0"/>
              </a:endParaRPr>
            </a:p>
          </p:txBody>
        </p:sp>
        <p:sp>
          <p:nvSpPr>
            <p:cNvPr id="42" name="L 形 41"/>
            <p:cNvSpPr/>
            <p:nvPr>
              <p:custDataLst>
                <p:tags r:id="rId6"/>
              </p:custDataLst>
            </p:nvPr>
          </p:nvSpPr>
          <p:spPr>
            <a:xfrm rot="10800000">
              <a:off x="16375" y="5476"/>
              <a:ext cx="394" cy="394"/>
            </a:xfrm>
            <a:prstGeom prst="corner">
              <a:avLst>
                <a:gd name="adj1" fmla="val 28116"/>
                <a:gd name="adj2" fmla="val 27320"/>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Times New Roman" panose="02020603050405020304" charset="0"/>
                <a:ea typeface="楷体" panose="02010609060101010101" pitchFamily="49" charset="-122"/>
                <a:sym typeface="Times New Roman" panose="02020603050405020304" charset="0"/>
              </a:endParaRPr>
            </a:p>
          </p:txBody>
        </p:sp>
        <p:sp>
          <p:nvSpPr>
            <p:cNvPr id="43" name="L 形 42"/>
            <p:cNvSpPr/>
            <p:nvPr>
              <p:custDataLst>
                <p:tags r:id="rId7"/>
              </p:custDataLst>
            </p:nvPr>
          </p:nvSpPr>
          <p:spPr>
            <a:xfrm>
              <a:off x="8359" y="7007"/>
              <a:ext cx="394" cy="394"/>
            </a:xfrm>
            <a:prstGeom prst="corner">
              <a:avLst>
                <a:gd name="adj1" fmla="val 28116"/>
                <a:gd name="adj2" fmla="val 27320"/>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Times New Roman" panose="02020603050405020304" charset="0"/>
                <a:ea typeface="楷体" panose="02010609060101010101" pitchFamily="49" charset="-122"/>
                <a:sym typeface="Times New Roman" panose="02020603050405020304" charset="0"/>
              </a:endParaRPr>
            </a:p>
          </p:txBody>
        </p:sp>
        <p:sp>
          <p:nvSpPr>
            <p:cNvPr id="44" name="L 形 43"/>
            <p:cNvSpPr/>
            <p:nvPr>
              <p:custDataLst>
                <p:tags r:id="rId8"/>
              </p:custDataLst>
            </p:nvPr>
          </p:nvSpPr>
          <p:spPr>
            <a:xfrm rot="16200000">
              <a:off x="16375" y="7007"/>
              <a:ext cx="394" cy="394"/>
            </a:xfrm>
            <a:prstGeom prst="corner">
              <a:avLst>
                <a:gd name="adj1" fmla="val 28116"/>
                <a:gd name="adj2" fmla="val 27320"/>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Times New Roman" panose="02020603050405020304" charset="0"/>
                <a:ea typeface="楷体" panose="02010609060101010101" pitchFamily="49" charset="-122"/>
                <a:sym typeface="Times New Roman" panose="02020603050405020304" charset="0"/>
              </a:endParaRPr>
            </a:p>
          </p:txBody>
        </p:sp>
        <p:sp>
          <p:nvSpPr>
            <p:cNvPr id="45" name="L 形 44"/>
            <p:cNvSpPr/>
            <p:nvPr>
              <p:custDataLst>
                <p:tags r:id="rId9"/>
              </p:custDataLst>
            </p:nvPr>
          </p:nvSpPr>
          <p:spPr>
            <a:xfrm rot="5400000">
              <a:off x="8359" y="8251"/>
              <a:ext cx="394" cy="394"/>
            </a:xfrm>
            <a:prstGeom prst="corner">
              <a:avLst>
                <a:gd name="adj1" fmla="val 28116"/>
                <a:gd name="adj2" fmla="val 27320"/>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Times New Roman" panose="02020603050405020304" charset="0"/>
                <a:ea typeface="楷体" panose="02010609060101010101" pitchFamily="49" charset="-122"/>
                <a:sym typeface="Times New Roman" panose="02020603050405020304" charset="0"/>
              </a:endParaRPr>
            </a:p>
          </p:txBody>
        </p:sp>
        <p:sp>
          <p:nvSpPr>
            <p:cNvPr id="46" name="L 形 45"/>
            <p:cNvSpPr/>
            <p:nvPr>
              <p:custDataLst>
                <p:tags r:id="rId10"/>
              </p:custDataLst>
            </p:nvPr>
          </p:nvSpPr>
          <p:spPr>
            <a:xfrm rot="10800000">
              <a:off x="16414" y="8251"/>
              <a:ext cx="394" cy="394"/>
            </a:xfrm>
            <a:prstGeom prst="corner">
              <a:avLst>
                <a:gd name="adj1" fmla="val 28116"/>
                <a:gd name="adj2" fmla="val 27320"/>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Times New Roman" panose="02020603050405020304" charset="0"/>
                <a:ea typeface="楷体" panose="02010609060101010101" pitchFamily="49" charset="-122"/>
                <a:sym typeface="Times New Roman" panose="02020603050405020304" charset="0"/>
              </a:endParaRPr>
            </a:p>
          </p:txBody>
        </p:sp>
        <p:sp>
          <p:nvSpPr>
            <p:cNvPr id="47" name="L 形 46"/>
            <p:cNvSpPr/>
            <p:nvPr>
              <p:custDataLst>
                <p:tags r:id="rId11"/>
              </p:custDataLst>
            </p:nvPr>
          </p:nvSpPr>
          <p:spPr>
            <a:xfrm>
              <a:off x="8359" y="8953"/>
              <a:ext cx="394" cy="394"/>
            </a:xfrm>
            <a:prstGeom prst="corner">
              <a:avLst>
                <a:gd name="adj1" fmla="val 28116"/>
                <a:gd name="adj2" fmla="val 27320"/>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Times New Roman" panose="02020603050405020304" charset="0"/>
                <a:ea typeface="楷体" panose="02010609060101010101" pitchFamily="49" charset="-122"/>
                <a:sym typeface="Times New Roman" panose="02020603050405020304" charset="0"/>
              </a:endParaRPr>
            </a:p>
          </p:txBody>
        </p:sp>
        <p:sp>
          <p:nvSpPr>
            <p:cNvPr id="48" name="L 形 47"/>
            <p:cNvSpPr/>
            <p:nvPr>
              <p:custDataLst>
                <p:tags r:id="rId12"/>
              </p:custDataLst>
            </p:nvPr>
          </p:nvSpPr>
          <p:spPr>
            <a:xfrm rot="16200000">
              <a:off x="16414" y="8953"/>
              <a:ext cx="394" cy="394"/>
            </a:xfrm>
            <a:prstGeom prst="corner">
              <a:avLst>
                <a:gd name="adj1" fmla="val 28116"/>
                <a:gd name="adj2" fmla="val 27320"/>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latin typeface="Times New Roman" panose="02020603050405020304" charset="0"/>
                <a:ea typeface="楷体" panose="02010609060101010101" pitchFamily="49" charset="-122"/>
                <a:sym typeface="Times New Roman" panose="02020603050405020304" charset="0"/>
              </a:endParaRPr>
            </a:p>
          </p:txBody>
        </p:sp>
      </p:grpSp>
      <p:sp>
        <p:nvSpPr>
          <p:cNvPr id="49" name="文本框 48"/>
          <p:cNvSpPr txBox="true"/>
          <p:nvPr/>
        </p:nvSpPr>
        <p:spPr>
          <a:xfrm>
            <a:off x="5332730" y="5255895"/>
            <a:ext cx="5323840" cy="645160"/>
          </a:xfrm>
          <a:prstGeom prst="rect">
            <a:avLst/>
          </a:prstGeom>
          <a:noFill/>
          <a:ln w="12700" cmpd="sng">
            <a:solidFill>
              <a:schemeClr val="accent3"/>
            </a:solidFill>
            <a:prstDash val="solid"/>
          </a:ln>
        </p:spPr>
        <p:txBody>
          <a:bodyPr wrap="square" rtlCol="0">
            <a:spAutoFit/>
          </a:bodyPr>
          <a:lstStyle/>
          <a:p>
            <a:r>
              <a:rPr lang="zh-CN">
                <a:solidFill>
                  <a:schemeClr val="tx1"/>
                </a:solidFill>
                <a:latin typeface="Times New Roman" panose="02020603050405020304" charset="0"/>
                <a:ea typeface="楷体" panose="02010609060101010101" pitchFamily="49" charset="-122"/>
                <a:cs typeface="+mn-ea"/>
                <a:sym typeface="Times New Roman" panose="02020603050405020304" charset="0"/>
              </a:rPr>
              <a:t>各单位是指部门所属预算单位，含经费自理事业单位。</a:t>
            </a: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51" name="图片 50" descr="czb_logo_1"/>
          <p:cNvPicPr>
            <a:picLocks noChangeAspect="true"/>
          </p:cNvPicPr>
          <p:nvPr/>
        </p:nvPicPr>
        <p:blipFill>
          <a:blip r:embed="rId13"/>
          <a:stretch>
            <a:fillRect/>
          </a:stretch>
        </p:blipFill>
        <p:spPr>
          <a:xfrm>
            <a:off x="8343900" y="391160"/>
            <a:ext cx="3603625" cy="565785"/>
          </a:xfrm>
          <a:prstGeom prst="rect">
            <a:avLst/>
          </a:prstGeom>
        </p:spPr>
      </p:pic>
    </p:spTree>
  </p:cSld>
  <p:clrMapOvr>
    <a:masterClrMapping/>
  </p:clrMapOvr>
  <p:transition spd="slow"/>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报表说明（财政汇总）</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1419744" y="1499983"/>
            <a:ext cx="9253575" cy="3402087"/>
            <a:chOff x="375" y="1653"/>
            <a:chExt cx="13458" cy="4498"/>
          </a:xfrm>
        </p:grpSpPr>
        <p:cxnSp>
          <p:nvCxnSpPr>
            <p:cNvPr id="38" name="直接连接符 37"/>
            <p:cNvCxnSpPr>
              <a:cxnSpLocks noChangeShapeType="true"/>
            </p:cNvCxnSpPr>
            <p:nvPr/>
          </p:nvCxnSpPr>
          <p:spPr bwMode="auto">
            <a:xfrm>
              <a:off x="380" y="4856"/>
              <a:ext cx="4535" cy="0"/>
            </a:xfrm>
            <a:prstGeom prst="line">
              <a:avLst/>
            </a:prstGeom>
            <a:ln w="28575">
              <a:solidFill>
                <a:schemeClr val="tx1"/>
              </a:solidFill>
            </a:ln>
            <a:extLst>
              <a:ext uri="{909E8E84-426E-40DD-AFC4-6F175D3DCCD1}">
                <a14:hiddenFill xmlns:a14="http://schemas.microsoft.com/office/drawing/2010/main">
                  <a:noFill/>
                </a14:hiddenFill>
              </a:ext>
            </a:extLst>
          </p:spPr>
          <p:style>
            <a:lnRef idx="1">
              <a:schemeClr val="accent1"/>
            </a:lnRef>
            <a:fillRef idx="0">
              <a:schemeClr val="accent1"/>
            </a:fillRef>
            <a:effectRef idx="0">
              <a:schemeClr val="accent1"/>
            </a:effectRef>
            <a:fontRef idx="minor">
              <a:schemeClr val="tx1"/>
            </a:fontRef>
          </p:style>
        </p:cxnSp>
        <p:grpSp>
          <p:nvGrpSpPr>
            <p:cNvPr id="5" name="组合 4"/>
            <p:cNvGrpSpPr/>
            <p:nvPr/>
          </p:nvGrpSpPr>
          <p:grpSpPr>
            <a:xfrm>
              <a:off x="375" y="1653"/>
              <a:ext cx="13458" cy="4498"/>
              <a:chOff x="375" y="1653"/>
              <a:chExt cx="13458" cy="4498"/>
            </a:xfrm>
          </p:grpSpPr>
          <p:sp>
            <p:nvSpPr>
              <p:cNvPr id="25" name="椭圆 24"/>
              <p:cNvSpPr/>
              <p:nvPr/>
            </p:nvSpPr>
            <p:spPr>
              <a:xfrm>
                <a:off x="6351" y="3170"/>
                <a:ext cx="2493" cy="2342"/>
              </a:xfrm>
              <a:prstGeom prst="ellipse">
                <a:avLst/>
              </a:prstGeom>
              <a:solidFill>
                <a:srgbClr val="31668F">
                  <a:alpha val="44000"/>
                </a:srgbClr>
              </a:solidFill>
              <a:ln w="12700" cap="flat" cmpd="sng" algn="ctr">
                <a:noFill/>
                <a:prstDash val="solid"/>
                <a:miter lim="800000"/>
              </a:ln>
              <a:effectLst/>
            </p:spPr>
            <p:txBody>
              <a:bodyPr anchor="ct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algn="ctr" eaLnBrk="1" fontAlgn="auto" hangingPunct="1">
                  <a:spcBef>
                    <a:spcPts val="0"/>
                  </a:spcBef>
                  <a:spcAft>
                    <a:spcPts val="0"/>
                  </a:spcAft>
                  <a:defRPr/>
                </a:pPr>
                <a:endParaRPr lang="zh-CN" altLang="en-US" kern="0">
                  <a:solidFill>
                    <a:prstClr val="white"/>
                  </a:solidFill>
                  <a:latin typeface="方正楷体_GBK" panose="02000000000000000000" charset="-122"/>
                  <a:ea typeface="方正楷体_GBK" panose="02000000000000000000" charset="-122"/>
                </a:endParaRPr>
              </a:p>
            </p:txBody>
          </p:sp>
          <p:sp>
            <p:nvSpPr>
              <p:cNvPr id="26" name="椭圆 25"/>
              <p:cNvSpPr/>
              <p:nvPr/>
            </p:nvSpPr>
            <p:spPr>
              <a:xfrm>
                <a:off x="5954" y="2588"/>
                <a:ext cx="2492" cy="2343"/>
              </a:xfrm>
              <a:prstGeom prst="ellipse">
                <a:avLst/>
              </a:prstGeom>
              <a:solidFill>
                <a:srgbClr val="31668F">
                  <a:alpha val="44000"/>
                </a:srgbClr>
              </a:solidFill>
              <a:ln w="12700" cap="flat" cmpd="sng" algn="ctr">
                <a:noFill/>
                <a:prstDash val="solid"/>
                <a:miter lim="800000"/>
              </a:ln>
              <a:effectLst/>
            </p:spPr>
            <p:txBody>
              <a:bodyPr anchor="ct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algn="ctr" eaLnBrk="1" fontAlgn="auto" hangingPunct="1">
                  <a:spcBef>
                    <a:spcPts val="0"/>
                  </a:spcBef>
                  <a:spcAft>
                    <a:spcPts val="0"/>
                  </a:spcAft>
                  <a:defRPr/>
                </a:pPr>
                <a:endParaRPr lang="zh-CN" altLang="en-US" kern="0">
                  <a:solidFill>
                    <a:prstClr val="white"/>
                  </a:solidFill>
                  <a:latin typeface="方正楷体_GBK" panose="02000000000000000000" charset="-122"/>
                  <a:ea typeface="方正楷体_GBK" panose="02000000000000000000" charset="-122"/>
                </a:endParaRPr>
              </a:p>
            </p:txBody>
          </p:sp>
          <p:sp>
            <p:nvSpPr>
              <p:cNvPr id="27" name="椭圆 26"/>
              <p:cNvSpPr/>
              <p:nvPr/>
            </p:nvSpPr>
            <p:spPr>
              <a:xfrm>
                <a:off x="5556" y="3170"/>
                <a:ext cx="2490" cy="2342"/>
              </a:xfrm>
              <a:prstGeom prst="ellipse">
                <a:avLst/>
              </a:prstGeom>
              <a:solidFill>
                <a:srgbClr val="31668F">
                  <a:alpha val="44000"/>
                </a:srgbClr>
              </a:solidFill>
              <a:ln w="12700" cap="flat" cmpd="sng" algn="ctr">
                <a:noFill/>
                <a:prstDash val="solid"/>
                <a:miter lim="800000"/>
              </a:ln>
              <a:effectLst/>
            </p:spPr>
            <p:txBody>
              <a:bodyPr anchor="ct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algn="ctr" eaLnBrk="1" fontAlgn="auto" hangingPunct="1">
                  <a:spcBef>
                    <a:spcPts val="0"/>
                  </a:spcBef>
                  <a:spcAft>
                    <a:spcPts val="0"/>
                  </a:spcAft>
                  <a:defRPr/>
                </a:pPr>
                <a:endParaRPr lang="zh-CN" altLang="en-US" kern="0">
                  <a:solidFill>
                    <a:prstClr val="white"/>
                  </a:solidFill>
                  <a:latin typeface="方正楷体_GBK" panose="02000000000000000000" charset="-122"/>
                  <a:ea typeface="方正楷体_GBK" panose="02000000000000000000" charset="-122"/>
                </a:endParaRPr>
              </a:p>
            </p:txBody>
          </p:sp>
          <p:sp>
            <p:nvSpPr>
              <p:cNvPr id="28" name="文本框 27"/>
              <p:cNvSpPr txBox="true">
                <a:spLocks noChangeArrowheads="true"/>
              </p:cNvSpPr>
              <p:nvPr/>
            </p:nvSpPr>
            <p:spPr bwMode="auto">
              <a:xfrm>
                <a:off x="6506" y="3428"/>
                <a:ext cx="1425" cy="1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algn="ctr" eaLnBrk="1" hangingPunct="1">
                  <a:spcBef>
                    <a:spcPct val="0"/>
                  </a:spcBef>
                  <a:buFontTx/>
                  <a:buNone/>
                </a:pPr>
                <a:r>
                  <a:rPr lang="zh-CN" altLang="en-US" sz="2800" b="1" dirty="0">
                    <a:solidFill>
                      <a:srgbClr val="FFFFFF"/>
                    </a:solidFill>
                    <a:latin typeface="Times New Roman" panose="02020603050405020304" charset="0"/>
                    <a:ea typeface="楷体" panose="02010609060101010101" pitchFamily="49" charset="-122"/>
                  </a:rPr>
                  <a:t>报表说明</a:t>
                </a:r>
                <a:endParaRPr lang="zh-CN" altLang="en-US" sz="2800" b="1" dirty="0">
                  <a:solidFill>
                    <a:srgbClr val="FFFFFF"/>
                  </a:solidFill>
                  <a:latin typeface="Times New Roman" panose="02020603050405020304" charset="0"/>
                  <a:ea typeface="楷体" panose="02010609060101010101" pitchFamily="49" charset="-122"/>
                </a:endParaRPr>
              </a:p>
            </p:txBody>
          </p:sp>
          <p:cxnSp>
            <p:nvCxnSpPr>
              <p:cNvPr id="34" name="直接连接符 33"/>
              <p:cNvCxnSpPr>
                <a:cxnSpLocks noChangeShapeType="true"/>
              </p:cNvCxnSpPr>
              <p:nvPr/>
            </p:nvCxnSpPr>
            <p:spPr bwMode="auto">
              <a:xfrm>
                <a:off x="662" y="2180"/>
                <a:ext cx="5102" cy="0"/>
              </a:xfrm>
              <a:prstGeom prst="line">
                <a:avLst/>
              </a:prstGeom>
              <a:ln w="28575">
                <a:solidFill>
                  <a:schemeClr val="tx1"/>
                </a:solidFill>
              </a:ln>
              <a:extLst>
                <a:ext uri="{909E8E84-426E-40DD-AFC4-6F175D3DCCD1}">
                  <a14:hiddenFill xmlns:a14="http://schemas.microsoft.com/office/drawing/2010/main">
                    <a:noFill/>
                  </a14:hiddenFill>
                </a:ext>
              </a:extLst>
            </p:spPr>
            <p:style>
              <a:lnRef idx="1">
                <a:schemeClr val="accent1"/>
              </a:lnRef>
              <a:fillRef idx="0">
                <a:schemeClr val="accent1"/>
              </a:fillRef>
              <a:effectRef idx="0">
                <a:schemeClr val="accent1"/>
              </a:effectRef>
              <a:fontRef idx="minor">
                <a:schemeClr val="tx1"/>
              </a:fontRef>
            </p:style>
          </p:cxnSp>
          <p:sp>
            <p:nvSpPr>
              <p:cNvPr id="35" name="文本框 34"/>
              <p:cNvSpPr txBox="true">
                <a:spLocks noChangeArrowheads="true"/>
              </p:cNvSpPr>
              <p:nvPr/>
            </p:nvSpPr>
            <p:spPr bwMode="auto">
              <a:xfrm>
                <a:off x="664" y="1693"/>
                <a:ext cx="5206" cy="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eaLnBrk="1" hangingPunct="1">
                  <a:lnSpc>
                    <a:spcPct val="90000"/>
                  </a:lnSpc>
                  <a:buClr>
                    <a:srgbClr val="0000FF"/>
                  </a:buClr>
                  <a:buSzPct val="120000"/>
                  <a:buFontTx/>
                  <a:buNone/>
                </a:pPr>
                <a:r>
                  <a:rPr lang="zh-CN" altLang="en-US" sz="2000" b="1" dirty="0">
                    <a:solidFill>
                      <a:srgbClr val="195482"/>
                    </a:solidFill>
                    <a:latin typeface="Times New Roman" panose="02020603050405020304" charset="0"/>
                    <a:ea typeface="楷体" panose="02010609060101010101" pitchFamily="49" charset="-122"/>
                  </a:rPr>
                  <a:t>一、决算汇编基本情况</a:t>
                </a:r>
                <a:endParaRPr lang="zh-CN" altLang="en-US" sz="2000" b="1" dirty="0">
                  <a:solidFill>
                    <a:srgbClr val="195482"/>
                  </a:solidFill>
                  <a:latin typeface="Times New Roman" panose="02020603050405020304" charset="0"/>
                  <a:ea typeface="楷体" panose="02010609060101010101" pitchFamily="49" charset="-122"/>
                </a:endParaRPr>
              </a:p>
            </p:txBody>
          </p:sp>
          <p:sp>
            <p:nvSpPr>
              <p:cNvPr id="6" name="文本框 5"/>
              <p:cNvSpPr txBox="true">
                <a:spLocks noChangeArrowheads="true"/>
              </p:cNvSpPr>
              <p:nvPr/>
            </p:nvSpPr>
            <p:spPr bwMode="auto">
              <a:xfrm>
                <a:off x="594" y="2295"/>
                <a:ext cx="5144" cy="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marL="285750" indent="-285750" eaLnBrk="1" hangingPunct="1">
                  <a:buClr>
                    <a:srgbClr val="000000"/>
                  </a:buClr>
                  <a:buSzPct val="70000"/>
                  <a:buFont typeface="Wingdings" panose="05000000000000000000" charset="0"/>
                  <a:buChar char="u"/>
                </a:pPr>
                <a:r>
                  <a:rPr lang="zh-CN" altLang="en-US" sz="1800" dirty="0">
                    <a:solidFill>
                      <a:schemeClr val="tx1"/>
                    </a:solidFill>
                    <a:latin typeface="Times New Roman" panose="02020603050405020304" charset="0"/>
                    <a:ea typeface="楷体" panose="02010609060101010101" pitchFamily="49" charset="-122"/>
                  </a:rPr>
                  <a:t>机构情况说明</a:t>
                </a:r>
                <a:endParaRPr lang="zh-CN" altLang="en-US" sz="1800" dirty="0">
                  <a:solidFill>
                    <a:schemeClr val="tx1"/>
                  </a:solidFill>
                  <a:latin typeface="Times New Roman" panose="02020603050405020304" charset="0"/>
                  <a:ea typeface="楷体" panose="02010609060101010101" pitchFamily="49" charset="-122"/>
                </a:endParaRPr>
              </a:p>
              <a:p>
                <a:pPr marL="285750" indent="-285750" eaLnBrk="1" hangingPunct="1">
                  <a:buClr>
                    <a:srgbClr val="000000"/>
                  </a:buClr>
                  <a:buSzPct val="70000"/>
                  <a:buFont typeface="Wingdings" panose="05000000000000000000" charset="0"/>
                  <a:buChar char="u"/>
                </a:pPr>
                <a:r>
                  <a:rPr lang="zh-CN" altLang="en-US" sz="1800" dirty="0">
                    <a:solidFill>
                      <a:schemeClr val="tx1"/>
                    </a:solidFill>
                    <a:latin typeface="Times New Roman" panose="02020603050405020304" charset="0"/>
                    <a:ea typeface="楷体" panose="02010609060101010101" pitchFamily="49" charset="-122"/>
                  </a:rPr>
                  <a:t>汇编户数说明</a:t>
                </a:r>
                <a:endParaRPr lang="zh-CN" altLang="en-US" sz="1800" dirty="0">
                  <a:solidFill>
                    <a:schemeClr val="tx1"/>
                  </a:solidFill>
                  <a:latin typeface="Times New Roman" panose="02020603050405020304" charset="0"/>
                  <a:ea typeface="楷体" panose="02010609060101010101" pitchFamily="49" charset="-122"/>
                </a:endParaRPr>
              </a:p>
            </p:txBody>
          </p:sp>
          <p:sp>
            <p:nvSpPr>
              <p:cNvPr id="19" name="TextBox 18"/>
              <p:cNvSpPr txBox="true"/>
              <p:nvPr/>
            </p:nvSpPr>
            <p:spPr>
              <a:xfrm>
                <a:off x="8731" y="1653"/>
                <a:ext cx="4309" cy="527"/>
              </a:xfrm>
              <a:prstGeom prst="rect">
                <a:avLst/>
              </a:prstGeom>
              <a:noFill/>
            </p:spPr>
            <p:txBody>
              <a:bodyPr wrap="square" rtlCol="0">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r>
                  <a:rPr lang="zh-CN" altLang="en-US" sz="2000" b="1" dirty="0">
                    <a:solidFill>
                      <a:srgbClr val="195482"/>
                    </a:solidFill>
                    <a:latin typeface="Times New Roman" panose="02020603050405020304" charset="0"/>
                    <a:ea typeface="楷体" panose="02010609060101010101" pitchFamily="49" charset="-122"/>
                  </a:rPr>
                  <a:t>二、基础数据核对情况</a:t>
                </a:r>
                <a:endParaRPr lang="zh-CN" altLang="en-US" sz="2000" b="1" dirty="0">
                  <a:solidFill>
                    <a:srgbClr val="195482"/>
                  </a:solidFill>
                  <a:latin typeface="Times New Roman" panose="02020603050405020304" charset="0"/>
                  <a:ea typeface="楷体" panose="02010609060101010101" pitchFamily="49" charset="-122"/>
                </a:endParaRPr>
              </a:p>
            </p:txBody>
          </p:sp>
          <p:cxnSp>
            <p:nvCxnSpPr>
              <p:cNvPr id="23" name="直接连接符 22"/>
              <p:cNvCxnSpPr/>
              <p:nvPr/>
            </p:nvCxnSpPr>
            <p:spPr>
              <a:xfrm>
                <a:off x="8731" y="2180"/>
                <a:ext cx="510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文本框 23"/>
              <p:cNvSpPr txBox="true">
                <a:spLocks noChangeArrowheads="true"/>
              </p:cNvSpPr>
              <p:nvPr/>
            </p:nvSpPr>
            <p:spPr bwMode="auto">
              <a:xfrm>
                <a:off x="8731" y="2295"/>
                <a:ext cx="5091" cy="1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marL="285750" indent="-285750" eaLnBrk="1" hangingPunct="1">
                  <a:buClr>
                    <a:srgbClr val="000000"/>
                  </a:buClr>
                  <a:buSzPct val="70000"/>
                  <a:buFont typeface="Wingdings" panose="05000000000000000000" charset="0"/>
                  <a:buChar char="u"/>
                </a:pPr>
                <a:r>
                  <a:rPr lang="zh-CN" altLang="en-US" sz="1800" dirty="0">
                    <a:solidFill>
                      <a:schemeClr val="tx1"/>
                    </a:solidFill>
                    <a:latin typeface="Times New Roman" panose="02020603050405020304" charset="0"/>
                    <a:ea typeface="楷体" panose="02010609060101010101" pitchFamily="49" charset="-122"/>
                  </a:rPr>
                  <a:t>结转和结余资金本年年初书与上年年末数不一致的情况说明（附表</a:t>
                </a:r>
                <a:r>
                  <a:rPr lang="en-US" altLang="zh-CN" sz="1800" dirty="0">
                    <a:solidFill>
                      <a:schemeClr val="tx1"/>
                    </a:solidFill>
                    <a:latin typeface="Times New Roman" panose="02020603050405020304" charset="0"/>
                    <a:ea typeface="楷体" panose="02010609060101010101" pitchFamily="49" charset="-122"/>
                  </a:rPr>
                  <a:t>1-1</a:t>
                </a:r>
                <a:r>
                  <a:rPr lang="zh-CN" altLang="en-US" sz="1800" dirty="0">
                    <a:solidFill>
                      <a:schemeClr val="tx1"/>
                    </a:solidFill>
                    <a:latin typeface="Times New Roman" panose="02020603050405020304" charset="0"/>
                    <a:ea typeface="楷体" panose="02010609060101010101" pitchFamily="49" charset="-122"/>
                  </a:rPr>
                  <a:t>）。</a:t>
                </a:r>
                <a:endParaRPr lang="zh-CN" altLang="en-US" sz="1800" dirty="0">
                  <a:solidFill>
                    <a:schemeClr val="tx1"/>
                  </a:solidFill>
                  <a:latin typeface="Times New Roman" panose="02020603050405020304" charset="0"/>
                  <a:ea typeface="楷体" panose="02010609060101010101" pitchFamily="49" charset="-122"/>
                </a:endParaRPr>
              </a:p>
              <a:p>
                <a:pPr marL="285750" indent="-285750" eaLnBrk="1" hangingPunct="1">
                  <a:buClr>
                    <a:srgbClr val="000000"/>
                  </a:buClr>
                  <a:buSzPct val="70000"/>
                  <a:buFont typeface="Wingdings" panose="05000000000000000000" charset="0"/>
                  <a:buChar char="u"/>
                </a:pPr>
                <a:r>
                  <a:rPr lang="zh-CN" altLang="en-US" sz="1800" dirty="0">
                    <a:solidFill>
                      <a:schemeClr val="tx1"/>
                    </a:solidFill>
                    <a:latin typeface="Times New Roman" panose="02020603050405020304" charset="0"/>
                    <a:ea typeface="楷体" panose="02010609060101010101" pitchFamily="49" charset="-122"/>
                  </a:rPr>
                  <a:t>主要指标上下年变动情况（附表</a:t>
                </a:r>
                <a:r>
                  <a:rPr lang="en-US" altLang="zh-CN" sz="1800" dirty="0">
                    <a:solidFill>
                      <a:schemeClr val="tx1"/>
                    </a:solidFill>
                    <a:latin typeface="Times New Roman" panose="02020603050405020304" charset="0"/>
                    <a:ea typeface="楷体" panose="02010609060101010101" pitchFamily="49" charset="-122"/>
                  </a:rPr>
                  <a:t>2</a:t>
                </a:r>
                <a:r>
                  <a:rPr lang="zh-CN" altLang="en-US" sz="1800" dirty="0">
                    <a:solidFill>
                      <a:schemeClr val="tx1"/>
                    </a:solidFill>
                    <a:latin typeface="Times New Roman" panose="02020603050405020304" charset="0"/>
                    <a:ea typeface="楷体" panose="02010609060101010101" pitchFamily="49" charset="-122"/>
                  </a:rPr>
                  <a:t>）</a:t>
                </a:r>
                <a:endParaRPr lang="zh-CN" altLang="en-US" sz="1800" dirty="0">
                  <a:solidFill>
                    <a:schemeClr val="tx1"/>
                  </a:solidFill>
                  <a:latin typeface="Times New Roman" panose="02020603050405020304" charset="0"/>
                  <a:ea typeface="楷体" panose="02010609060101010101" pitchFamily="49" charset="-122"/>
                </a:endParaRPr>
              </a:p>
            </p:txBody>
          </p:sp>
          <p:sp>
            <p:nvSpPr>
              <p:cNvPr id="39" name="文本框 38"/>
              <p:cNvSpPr txBox="true">
                <a:spLocks noChangeArrowheads="true"/>
              </p:cNvSpPr>
              <p:nvPr/>
            </p:nvSpPr>
            <p:spPr bwMode="auto">
              <a:xfrm>
                <a:off x="380" y="4400"/>
                <a:ext cx="5490" cy="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eaLnBrk="1" hangingPunct="1">
                  <a:lnSpc>
                    <a:spcPct val="90000"/>
                  </a:lnSpc>
                  <a:buClr>
                    <a:srgbClr val="0000FF"/>
                  </a:buClr>
                  <a:buSzPct val="120000"/>
                  <a:buFontTx/>
                  <a:buNone/>
                </a:pPr>
                <a:r>
                  <a:rPr lang="zh-CN" altLang="en-US" sz="2000" b="1" dirty="0">
                    <a:solidFill>
                      <a:srgbClr val="195482"/>
                    </a:solidFill>
                    <a:latin typeface="Times New Roman" panose="02020603050405020304" charset="0"/>
                    <a:ea typeface="楷体" panose="02010609060101010101" pitchFamily="49" charset="-122"/>
                  </a:rPr>
                  <a:t>三、报表审核情况</a:t>
                </a:r>
                <a:endParaRPr lang="zh-CN" altLang="en-US" sz="2000" b="1" dirty="0">
                  <a:solidFill>
                    <a:srgbClr val="195482"/>
                  </a:solidFill>
                  <a:latin typeface="Times New Roman" panose="02020603050405020304" charset="0"/>
                  <a:ea typeface="楷体" panose="02010609060101010101" pitchFamily="49" charset="-122"/>
                </a:endParaRPr>
              </a:p>
            </p:txBody>
          </p:sp>
          <p:sp>
            <p:nvSpPr>
              <p:cNvPr id="40" name="文本框 39"/>
              <p:cNvSpPr txBox="true">
                <a:spLocks noChangeArrowheads="true"/>
              </p:cNvSpPr>
              <p:nvPr/>
            </p:nvSpPr>
            <p:spPr bwMode="auto">
              <a:xfrm>
                <a:off x="375" y="4932"/>
                <a:ext cx="4540" cy="1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marL="285750" indent="-285750" eaLnBrk="1" hangingPunct="1">
                  <a:buClr>
                    <a:srgbClr val="000000"/>
                  </a:buClr>
                  <a:buSzPct val="70000"/>
                  <a:buFont typeface="Wingdings" panose="05000000000000000000" charset="0"/>
                  <a:buChar char="u"/>
                </a:pPr>
                <a:r>
                  <a:rPr lang="zh-CN" altLang="en-US" sz="1800" dirty="0">
                    <a:solidFill>
                      <a:schemeClr val="tx1"/>
                    </a:solidFill>
                    <a:latin typeface="Times New Roman" panose="02020603050405020304" charset="0"/>
                    <a:ea typeface="楷体" panose="02010609060101010101" pitchFamily="49" charset="-122"/>
                  </a:rPr>
                  <a:t>审核情况：列表方式按公式和模板逐条（或汇总）说明。</a:t>
                </a:r>
                <a:endParaRPr lang="zh-CN" altLang="en-US" sz="1800" dirty="0">
                  <a:solidFill>
                    <a:schemeClr val="tx1"/>
                  </a:solidFill>
                  <a:latin typeface="Times New Roman" panose="02020603050405020304" charset="0"/>
                  <a:ea typeface="楷体" panose="02010609060101010101" pitchFamily="49" charset="-122"/>
                </a:endParaRPr>
              </a:p>
            </p:txBody>
          </p:sp>
          <p:cxnSp>
            <p:nvCxnSpPr>
              <p:cNvPr id="42" name="直接连接符 41"/>
              <p:cNvCxnSpPr>
                <a:cxnSpLocks noChangeShapeType="true"/>
              </p:cNvCxnSpPr>
              <p:nvPr/>
            </p:nvCxnSpPr>
            <p:spPr bwMode="auto">
              <a:xfrm>
                <a:off x="9117" y="4827"/>
                <a:ext cx="4535" cy="0"/>
              </a:xfrm>
              <a:prstGeom prst="line">
                <a:avLst/>
              </a:prstGeom>
              <a:noFill/>
              <a:ln w="28575" algn="ctr">
                <a:solidFill>
                  <a:schemeClr val="tx1"/>
                </a:solidFill>
                <a:miter lim="800000"/>
              </a:ln>
              <a:extLst>
                <a:ext uri="{909E8E84-426E-40DD-AFC4-6F175D3DCCD1}">
                  <a14:hiddenFill xmlns:a14="http://schemas.microsoft.com/office/drawing/2010/main">
                    <a:noFill/>
                  </a14:hiddenFill>
                </a:ext>
              </a:extLst>
            </p:spPr>
          </p:cxnSp>
          <p:sp>
            <p:nvSpPr>
              <p:cNvPr id="43" name="文本框 42"/>
              <p:cNvSpPr txBox="true">
                <a:spLocks noChangeArrowheads="true"/>
              </p:cNvSpPr>
              <p:nvPr/>
            </p:nvSpPr>
            <p:spPr bwMode="auto">
              <a:xfrm>
                <a:off x="9110" y="4369"/>
                <a:ext cx="4543" cy="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宋体" pitchFamily="2" charset="-122"/>
                    <a:cs typeface="+mn-cs"/>
                  </a:defRPr>
                </a:lvl5pPr>
                <a:lvl6pPr marL="2286000" algn="l" defTabSz="914400" rtl="0" eaLnBrk="1" latinLnBrk="0" hangingPunct="1">
                  <a:defRPr kern="1200">
                    <a:solidFill>
                      <a:schemeClr val="tx1"/>
                    </a:solidFill>
                    <a:latin typeface="Verdana" panose="020B0604030504040204" pitchFamily="34" charset="0"/>
                    <a:ea typeface="宋体" pitchFamily="2" charset="-122"/>
                    <a:cs typeface="+mn-cs"/>
                  </a:defRPr>
                </a:lvl6pPr>
                <a:lvl7pPr marL="2743200" algn="l" defTabSz="914400" rtl="0" eaLnBrk="1" latinLnBrk="0" hangingPunct="1">
                  <a:defRPr kern="1200">
                    <a:solidFill>
                      <a:schemeClr val="tx1"/>
                    </a:solidFill>
                    <a:latin typeface="Verdana" panose="020B0604030504040204" pitchFamily="34" charset="0"/>
                    <a:ea typeface="宋体" pitchFamily="2" charset="-122"/>
                    <a:cs typeface="+mn-cs"/>
                  </a:defRPr>
                </a:lvl7pPr>
                <a:lvl8pPr marL="3200400" algn="l" defTabSz="914400" rtl="0" eaLnBrk="1" latinLnBrk="0" hangingPunct="1">
                  <a:defRPr kern="1200">
                    <a:solidFill>
                      <a:schemeClr val="tx1"/>
                    </a:solidFill>
                    <a:latin typeface="Verdana" panose="020B0604030504040204" pitchFamily="34" charset="0"/>
                    <a:ea typeface="宋体" pitchFamily="2" charset="-122"/>
                    <a:cs typeface="+mn-cs"/>
                  </a:defRPr>
                </a:lvl8pPr>
                <a:lvl9pPr marL="3657600" algn="l" defTabSz="914400" rtl="0" eaLnBrk="1" latinLnBrk="0" hangingPunct="1">
                  <a:defRPr kern="1200">
                    <a:solidFill>
                      <a:schemeClr val="tx1"/>
                    </a:solidFill>
                    <a:latin typeface="Verdana" panose="020B0604030504040204" pitchFamily="34" charset="0"/>
                    <a:ea typeface="宋体" pitchFamily="2" charset="-122"/>
                    <a:cs typeface="+mn-cs"/>
                  </a:defRPr>
                </a:lvl9pPr>
              </a:lstStyle>
              <a:p>
                <a:pPr lvl="0" algn="l" eaLnBrk="1" hangingPunct="1">
                  <a:lnSpc>
                    <a:spcPct val="90000"/>
                  </a:lnSpc>
                  <a:buClr>
                    <a:srgbClr val="0000FF"/>
                  </a:buClr>
                  <a:buSzPct val="120000"/>
                  <a:buFontTx/>
                </a:pPr>
                <a:r>
                  <a:rPr lang="zh-CN" altLang="en-US" sz="2000" b="1" dirty="0">
                    <a:solidFill>
                      <a:srgbClr val="195482"/>
                    </a:solidFill>
                    <a:latin typeface="Times New Roman" panose="02020603050405020304" charset="0"/>
                    <a:ea typeface="楷体" panose="02010609060101010101" pitchFamily="49" charset="-122"/>
                  </a:rPr>
                  <a:t>四、</a:t>
                </a:r>
                <a:r>
                  <a:rPr lang="zh-CN" altLang="en-US" sz="2000" b="1" dirty="0">
                    <a:solidFill>
                      <a:srgbClr val="195482"/>
                    </a:solidFill>
                    <a:latin typeface="Times New Roman" panose="02020603050405020304" charset="0"/>
                    <a:ea typeface="楷体" panose="02010609060101010101" pitchFamily="49" charset="-122"/>
                    <a:sym typeface="+mn-ea"/>
                  </a:rPr>
                  <a:t>其他需要说明的情况</a:t>
                </a:r>
                <a:endParaRPr lang="zh-CN" altLang="en-US" sz="2000" b="1" dirty="0">
                  <a:solidFill>
                    <a:srgbClr val="195482"/>
                  </a:solidFill>
                  <a:latin typeface="Times New Roman" panose="02020603050405020304" charset="0"/>
                  <a:ea typeface="楷体" panose="02010609060101010101" pitchFamily="49" charset="-122"/>
                </a:endParaRPr>
              </a:p>
            </p:txBody>
          </p:sp>
        </p:grpSp>
      </p:grpSp>
    </p:spTree>
  </p:cSld>
  <p:clrMapOvr>
    <a:masterClrMapping/>
  </p:clrMapOvr>
  <p:transition spd="slow"/>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1277620" y="1174750"/>
            <a:ext cx="9866630" cy="5563507"/>
            <a:chOff x="2173" y="3511"/>
            <a:chExt cx="14854" cy="6811"/>
          </a:xfrm>
        </p:grpSpPr>
        <p:sp>
          <p:nvSpPr>
            <p:cNvPr id="8" name="文本框 7"/>
            <p:cNvSpPr txBox="true"/>
            <p:nvPr/>
          </p:nvSpPr>
          <p:spPr>
            <a:xfrm>
              <a:off x="2580" y="3511"/>
              <a:ext cx="14040" cy="1430"/>
            </a:xfrm>
            <a:prstGeom prst="rect">
              <a:avLst/>
            </a:prstGeom>
            <a:noFill/>
          </p:spPr>
          <p:txBody>
            <a:bodyPr wrap="square" rtlCol="0">
              <a:spAutoFit/>
            </a:bodyPr>
            <a:lstStyle/>
            <a:p>
              <a:pPr marL="285750" indent="-285750" algn="just" fontAlgn="auto">
                <a:lnSpc>
                  <a:spcPts val="2800"/>
                </a:lnSpc>
                <a:buFont typeface="Wingdings" panose="05000000000000000000" charset="0"/>
                <a:buChar char="u"/>
              </a:pPr>
              <a:r>
                <a:rPr lang="zh-CN" sz="1600" dirty="0">
                  <a:solidFill>
                    <a:srgbClr val="FF0000"/>
                  </a:solidFill>
                  <a:latin typeface="Times New Roman" panose="02020603050405020304" charset="0"/>
                  <a:ea typeface="楷体" panose="02010609060101010101" pitchFamily="49" charset="-122"/>
                  <a:cs typeface="方正楷体_GBK" panose="02000000000000000000" charset="-122"/>
                  <a:sym typeface="宋体" pitchFamily="2" charset="-122"/>
                </a:rPr>
                <a:t>问题：</a:t>
              </a:r>
              <a:r>
                <a:rPr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1．</a:t>
              </a:r>
              <a:r>
                <a:rPr 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上下年变动情况中，变动原因分析不准确，部分科目说明不充分，年初年末变动差异较大（超过</a:t>
              </a:r>
              <a:r>
                <a:rPr lang="en-US"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5%</a:t>
              </a:r>
              <a:r>
                <a:rPr 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）或者变动差额较大（</a:t>
              </a:r>
              <a:r>
                <a:rPr lang="en-US"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1000</a:t>
              </a:r>
              <a:r>
                <a:rPr lang="zh-CN" altLang="en-US"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万元以上，或者全省汇总超过</a:t>
              </a:r>
              <a:r>
                <a:rPr lang="en-US"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5000</a:t>
              </a:r>
              <a:r>
                <a:rPr lang="zh-CN" altLang="en-US"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万元</a:t>
              </a:r>
              <a:r>
                <a:rPr 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）未进行说明。</a:t>
              </a:r>
              <a:endParaRPr 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endParaRPr>
            </a:p>
            <a:p>
              <a:pPr marL="285750" indent="-285750" algn="just" fontAlgn="auto">
                <a:lnSpc>
                  <a:spcPts val="2800"/>
                </a:lnSpc>
                <a:buFont typeface="Wingdings" panose="05000000000000000000" charset="0"/>
                <a:buChar char="u"/>
              </a:pPr>
              <a:r>
                <a:rPr lang="en-US"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2.</a:t>
              </a:r>
              <a:r>
                <a:rPr lang="zh-CN" altLang="en-US"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机构变动超过</a:t>
              </a:r>
              <a:r>
                <a:rPr lang="en-US"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5%</a:t>
              </a:r>
              <a:r>
                <a:rPr lang="zh-CN" altLang="en-US"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，人员变动超过</a:t>
              </a:r>
              <a:r>
                <a:rPr lang="en-US"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2%</a:t>
              </a:r>
              <a:r>
                <a:rPr lang="zh-CN" altLang="en-US"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。房屋、车辆年初年末数变动超过</a:t>
              </a:r>
              <a:r>
                <a:rPr lang="en-US"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5%</a:t>
              </a:r>
              <a:r>
                <a:rPr lang="zh-CN" altLang="en-US"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的，未写说明。</a:t>
              </a:r>
              <a:endParaRPr lang="zh-CN" altLang="en-US"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endParaRPr>
            </a:p>
          </p:txBody>
        </p:sp>
        <p:sp>
          <p:nvSpPr>
            <p:cNvPr id="5" name="矩形 4"/>
            <p:cNvSpPr/>
            <p:nvPr/>
          </p:nvSpPr>
          <p:spPr>
            <a:xfrm>
              <a:off x="2173" y="3511"/>
              <a:ext cx="14854" cy="6811"/>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cs typeface="+mn-ea"/>
                <a:sym typeface="+mn-lt"/>
              </a:endParaRPr>
            </a:p>
          </p:txBody>
        </p:sp>
      </p:grpSp>
    </p:spTree>
  </p:cSld>
  <p:clrMapOvr>
    <a:masterClrMapping/>
  </p:clrMapOvr>
  <p:transition spd="slow"/>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报表说明（财政汇总）</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1277620" y="1174750"/>
            <a:ext cx="9866630" cy="5563507"/>
            <a:chOff x="2173" y="3511"/>
            <a:chExt cx="14854" cy="6811"/>
          </a:xfrm>
        </p:grpSpPr>
        <p:sp>
          <p:nvSpPr>
            <p:cNvPr id="8" name="文本框 7"/>
            <p:cNvSpPr txBox="true"/>
            <p:nvPr/>
          </p:nvSpPr>
          <p:spPr>
            <a:xfrm>
              <a:off x="2580" y="3511"/>
              <a:ext cx="14040" cy="2310"/>
            </a:xfrm>
            <a:prstGeom prst="rect">
              <a:avLst/>
            </a:prstGeom>
            <a:noFill/>
          </p:spPr>
          <p:txBody>
            <a:bodyPr wrap="square" rtlCol="0">
              <a:spAutoFit/>
            </a:bodyPr>
            <a:lstStyle/>
            <a:p>
              <a:pPr marL="285750" indent="-285750" algn="just" fontAlgn="auto">
                <a:lnSpc>
                  <a:spcPts val="2800"/>
                </a:lnSpc>
                <a:buFont typeface="Wingdings" panose="05000000000000000000" charset="0"/>
                <a:buChar char="u"/>
              </a:pPr>
              <a:r>
                <a:rPr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1．年末结转结余为负数</a:t>
              </a:r>
              <a:r>
                <a:rPr 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的原因说明</a:t>
              </a:r>
              <a:r>
                <a:rPr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a:t>
              </a:r>
              <a:r>
                <a:rPr 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包括单位财政拨款结转和结余、其他资金结转结余为负数的情况</a:t>
              </a:r>
              <a:r>
                <a:rPr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a:t>
              </a:r>
              <a:endParaRPr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endParaRPr>
            </a:p>
            <a:p>
              <a:pPr marL="285750" indent="-285750" algn="just" fontAlgn="auto">
                <a:lnSpc>
                  <a:spcPts val="2800"/>
                </a:lnSpc>
                <a:buFont typeface="Wingdings" panose="05000000000000000000" charset="0"/>
                <a:buChar char="u"/>
              </a:pPr>
              <a:r>
                <a:rPr lang="en-US"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2</a:t>
              </a:r>
              <a:r>
                <a:rPr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．“项目支出决算明细表”中列支“工资福利支出”和“对个人和家庭的补助”的依据及说明。</a:t>
              </a:r>
              <a:endParaRPr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endParaRPr>
            </a:p>
            <a:p>
              <a:pPr marL="285750" indent="-285750" algn="just" fontAlgn="auto">
                <a:lnSpc>
                  <a:spcPts val="2800"/>
                </a:lnSpc>
                <a:buFont typeface="Wingdings" panose="05000000000000000000" charset="0"/>
                <a:buChar char="u"/>
              </a:pPr>
              <a:r>
                <a:rPr lang="en-US"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3</a:t>
              </a:r>
              <a:r>
                <a:rPr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a:t>
              </a:r>
              <a:r>
                <a:rPr 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有关国有资本经营预算收支情况说明。</a:t>
              </a:r>
              <a:endParaRPr 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endParaRPr>
            </a:p>
            <a:p>
              <a:pPr marL="285750" indent="-285750" algn="just" fontAlgn="auto">
                <a:lnSpc>
                  <a:spcPts val="2800"/>
                </a:lnSpc>
                <a:buFont typeface="Wingdings" panose="05000000000000000000" charset="0"/>
                <a:buChar char="u"/>
              </a:pPr>
              <a:r>
                <a:rPr lang="en-US"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4</a:t>
              </a:r>
              <a:r>
                <a:rPr altLang="zh-CN" sz="1600" dirty="0">
                  <a:solidFill>
                    <a:schemeClr val="tx1"/>
                  </a:solidFill>
                  <a:latin typeface="Times New Roman" panose="02020603050405020304" charset="0"/>
                  <a:ea typeface="楷体" panose="02010609060101010101" pitchFamily="49" charset="-122"/>
                  <a:cs typeface="方正楷体_GBK" panose="02000000000000000000" charset="-122"/>
                  <a:sym typeface="宋体" pitchFamily="2" charset="-122"/>
                </a:rPr>
                <a:t>.其他需要说明的问题。</a:t>
              </a:r>
              <a:endParaRPr altLang="zh-CN" sz="1600" dirty="0">
                <a:solidFill>
                  <a:srgbClr val="FF0000"/>
                </a:solidFill>
                <a:latin typeface="Times New Roman" panose="02020603050405020304" charset="0"/>
                <a:ea typeface="楷体" panose="02010609060101010101" pitchFamily="49" charset="-122"/>
                <a:cs typeface="方正楷体_GBK" panose="02000000000000000000" charset="-122"/>
                <a:sym typeface="宋体" pitchFamily="2" charset="-122"/>
              </a:endParaRPr>
            </a:p>
          </p:txBody>
        </p:sp>
        <p:sp>
          <p:nvSpPr>
            <p:cNvPr id="5" name="矩形 4"/>
            <p:cNvSpPr/>
            <p:nvPr/>
          </p:nvSpPr>
          <p:spPr>
            <a:xfrm>
              <a:off x="2173" y="3511"/>
              <a:ext cx="14854" cy="6811"/>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cs typeface="+mn-ea"/>
                <a:sym typeface="+mn-lt"/>
              </a:endParaRPr>
            </a:p>
          </p:txBody>
        </p:sp>
      </p:grpSp>
    </p:spTree>
  </p:cSld>
  <p:clrMapOvr>
    <a:masterClrMapping/>
  </p:clrMapOvr>
  <p:transition spd="slow"/>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报表说明主要变动</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1103630" y="1082040"/>
            <a:ext cx="9505315" cy="5534660"/>
            <a:chOff x="1738" y="1888"/>
            <a:chExt cx="14969" cy="8716"/>
          </a:xfrm>
        </p:grpSpPr>
        <p:sp>
          <p:nvSpPr>
            <p:cNvPr id="6" name="文本框 5"/>
            <p:cNvSpPr txBox="true"/>
            <p:nvPr/>
          </p:nvSpPr>
          <p:spPr>
            <a:xfrm>
              <a:off x="1738" y="2061"/>
              <a:ext cx="14659" cy="8543"/>
            </a:xfrm>
            <a:prstGeom prst="rect">
              <a:avLst/>
            </a:prstGeom>
            <a:noFill/>
          </p:spPr>
          <p:txBody>
            <a:bodyPr wrap="square" rtlCol="0">
              <a:spAutoFit/>
            </a:bodyPr>
            <a:lstStyle/>
            <a:p>
              <a:pPr marL="685800" indent="-342900" algn="just" fontAlgn="auto">
                <a:lnSpc>
                  <a:spcPct val="125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lang="zh-CN" altLang="en-US" sz="2000" dirty="0">
                  <a:solidFill>
                    <a:schemeClr val="tx1"/>
                  </a:solidFill>
                  <a:latin typeface="Times New Roman" panose="02020603050405020304" charset="0"/>
                  <a:ea typeface="楷体" panose="02010609060101010101" pitchFamily="49" charset="-122"/>
                  <a:cs typeface="宋体" pitchFamily="2" charset="-122"/>
                  <a:sym typeface="+mn-ea"/>
                </a:rPr>
                <a:t> 1.调整细化CS01-2表《非财政拨款结余及专用结余年初年末情况表》，增加了年初数和本年变动情况的指标，并相应调整表内表间审核公式。具体是：在年初数中增加“归集调入调出”、“归集上缴”指标；在本年变动情况中，增加“本年收支差额”、“使用非财政拨款结余/使用专用结余”、“使用结余分配”的指标。更加完整、全面反映非财政拨款结余及专用结余的年初年末变动情况。</a:t>
              </a:r>
              <a:endParaRPr lang="en-US" altLang="zh-CN"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685800" indent="-342900" algn="just" fontAlgn="auto">
                <a:lnSpc>
                  <a:spcPct val="125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lang="zh-CN" altLang="en-US" sz="2000" dirty="0">
                  <a:solidFill>
                    <a:schemeClr val="tx1"/>
                  </a:solidFill>
                  <a:latin typeface="Times New Roman" panose="02020603050405020304" charset="0"/>
                  <a:ea typeface="楷体" panose="02010609060101010101" pitchFamily="49" charset="-122"/>
                  <a:cs typeface="宋体" pitchFamily="2" charset="-122"/>
                  <a:sym typeface="+mn-ea"/>
                </a:rPr>
                <a:t> 2.按照《固定资产等资产基础分类与代码》（GB/T 14885-2022）调整CS05表《中央单位驻外机构情况表》固定资产指标。</a:t>
              </a:r>
              <a:endParaRPr lang="zh-CN" altLang="en-US"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685800" indent="-342900" algn="just" fontAlgn="auto">
                <a:lnSpc>
                  <a:spcPct val="125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lang="zh-CN" altLang="en-US" sz="2000" dirty="0">
                  <a:solidFill>
                    <a:schemeClr val="tx1"/>
                  </a:solidFill>
                  <a:latin typeface="Times New Roman" panose="02020603050405020304" charset="0"/>
                  <a:ea typeface="楷体" panose="02010609060101010101" pitchFamily="49" charset="-122"/>
                  <a:cs typeface="宋体" pitchFamily="2" charset="-122"/>
                  <a:sym typeface="+mn-ea"/>
                </a:rPr>
                <a:t>3.注明CS01-1表和CS01-2表的口径差异。CS01-1表的结转和结余数据，中央单位不包括事业单位的非财政拨款结余（累计结余）和专用结余（累计结余）；CS01-2表的数据包括事业单位的非财政拨款结余（累计结余）和专用结余（累计结余）。</a:t>
              </a:r>
              <a:endParaRPr lang="zh-CN" altLang="en-US"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685800" indent="-342900" algn="just" fontAlgn="auto">
                <a:lnSpc>
                  <a:spcPct val="125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lang="en-US" altLang="zh-CN" sz="2000" dirty="0">
                  <a:latin typeface="Times New Roman" panose="02020603050405020304" charset="0"/>
                  <a:ea typeface="楷体" panose="02010609060101010101" pitchFamily="49" charset="-122"/>
                  <a:sym typeface="+mn-ea"/>
                </a:rPr>
                <a:t>4.</a:t>
              </a:r>
              <a:r>
                <a:rPr lang="zh-CN" altLang="en-US" sz="2000" dirty="0">
                  <a:latin typeface="Times New Roman" panose="02020603050405020304" charset="0"/>
                  <a:ea typeface="楷体" panose="02010609060101010101" pitchFamily="49" charset="-122"/>
                  <a:sym typeface="+mn-ea"/>
                </a:rPr>
                <a:t>增加填报说明附表编制说明的文档。</a:t>
              </a:r>
              <a:endParaRPr lang="zh-CN" altLang="en-US"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342900" indent="0" algn="just">
                <a:lnSpc>
                  <a:spcPct val="120000"/>
                </a:lnSpc>
                <a:buClrTx/>
                <a:buSzPct val="70000"/>
                <a:buFont typeface="Wingdings" panose="05000000000000000000" charset="0"/>
                <a:buNone/>
              </a:pPr>
              <a:endParaRPr lang="zh-CN" altLang="en-US" sz="1800" dirty="0">
                <a:latin typeface="Times New Roman" panose="02020603050405020304" charset="0"/>
                <a:ea typeface="楷体" panose="02010609060101010101" pitchFamily="49" charset="-122"/>
                <a:cs typeface="宋体" pitchFamily="2" charset="-122"/>
              </a:endParaRPr>
            </a:p>
          </p:txBody>
        </p:sp>
        <p:sp>
          <p:nvSpPr>
            <p:cNvPr id="45" name="矩形 44"/>
            <p:cNvSpPr/>
            <p:nvPr/>
          </p:nvSpPr>
          <p:spPr>
            <a:xfrm>
              <a:off x="2173" y="1888"/>
              <a:ext cx="14534" cy="8292"/>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cs typeface="+mn-ea"/>
                <a:sym typeface="+mn-lt"/>
              </a:endParaRPr>
            </a:p>
          </p:txBody>
        </p:sp>
      </p:grpSp>
    </p:spTree>
  </p:cSld>
  <p:clrMapOvr>
    <a:masterClrMapping/>
  </p:clrMapOvr>
  <p:transition spd="slow"/>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报表说明附表</a:t>
            </a:r>
            <a:r>
              <a:rPr lang="en-US" altLang="zh-CN" sz="2400" b="1" dirty="0">
                <a:solidFill>
                  <a:srgbClr val="195482"/>
                </a:solidFill>
                <a:latin typeface="Times New Roman" panose="02020603050405020304" charset="0"/>
                <a:ea typeface="楷体" panose="02010609060101010101" pitchFamily="49" charset="-122"/>
                <a:cs typeface="+mn-ea"/>
                <a:sym typeface="+mn-lt"/>
              </a:rPr>
              <a:t>1-1</a:t>
            </a:r>
            <a:endParaRPr lang="en-US"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pic>
        <p:nvPicPr>
          <p:cNvPr id="3" name="图片 2"/>
          <p:cNvPicPr>
            <a:picLocks noChangeAspect="true"/>
          </p:cNvPicPr>
          <p:nvPr/>
        </p:nvPicPr>
        <p:blipFill>
          <a:blip r:embed="rId2"/>
          <a:stretch>
            <a:fillRect/>
          </a:stretch>
        </p:blipFill>
        <p:spPr>
          <a:xfrm>
            <a:off x="1379855" y="1054100"/>
            <a:ext cx="9858375" cy="5202555"/>
          </a:xfrm>
          <a:prstGeom prst="rect">
            <a:avLst/>
          </a:prstGeom>
          <a:ln>
            <a:solidFill>
              <a:schemeClr val="tx1"/>
            </a:solidFill>
          </a:ln>
        </p:spPr>
      </p:pic>
    </p:spTree>
  </p:cSld>
  <p:clrMapOvr>
    <a:masterClrMapping/>
  </p:clrMapOvr>
  <p:transition spd="slow"/>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sp>
        <p:nvSpPr>
          <p:cNvPr id="5" name="文本框 4"/>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报表说明附表</a:t>
            </a:r>
            <a:r>
              <a:rPr lang="en-US" altLang="zh-CN" sz="2400" b="1" dirty="0">
                <a:solidFill>
                  <a:srgbClr val="195482"/>
                </a:solidFill>
                <a:latin typeface="Times New Roman" panose="02020603050405020304" charset="0"/>
                <a:ea typeface="楷体" panose="02010609060101010101" pitchFamily="49" charset="-122"/>
                <a:cs typeface="+mn-ea"/>
                <a:sym typeface="+mn-lt"/>
              </a:rPr>
              <a:t>1-</a:t>
            </a:r>
            <a:r>
              <a:rPr lang="en-US" altLang="en-US" sz="2400" b="1" dirty="0">
                <a:solidFill>
                  <a:srgbClr val="195482"/>
                </a:solidFill>
                <a:latin typeface="Times New Roman" panose="02020603050405020304" charset="0"/>
                <a:ea typeface="楷体" panose="02010609060101010101" pitchFamily="49" charset="-122"/>
                <a:cs typeface="+mn-ea"/>
                <a:sym typeface="+mn-lt"/>
              </a:rPr>
              <a:t>2</a:t>
            </a:r>
            <a:endParaRPr lang="en-US" altLang="en-US"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1026" name="Picture 2"/>
          <p:cNvPicPr>
            <a:picLocks noChangeAspect="true" noChangeArrowheads="true"/>
          </p:cNvPicPr>
          <p:nvPr/>
        </p:nvPicPr>
        <p:blipFill>
          <a:blip r:embed="rId2"/>
          <a:srcRect/>
          <a:stretch>
            <a:fillRect/>
          </a:stretch>
        </p:blipFill>
        <p:spPr bwMode="auto">
          <a:xfrm>
            <a:off x="117446" y="1164280"/>
            <a:ext cx="11954311" cy="4585339"/>
          </a:xfrm>
          <a:prstGeom prst="rect">
            <a:avLst/>
          </a:prstGeom>
          <a:noFill/>
          <a:ln w="9525">
            <a:noFill/>
            <a:miter lim="800000"/>
            <a:headEnd/>
            <a:tailEnd/>
          </a:ln>
          <a:effectLst/>
        </p:spPr>
      </p:pic>
    </p:spTree>
  </p:cSld>
  <p:clrMapOvr>
    <a:masterClrMapping/>
  </p:clrMapOvr>
  <p:transition spd="slow"/>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报表说明附表</a:t>
            </a:r>
            <a:r>
              <a:rPr lang="en-US" altLang="zh-CN" sz="2400" b="1" dirty="0">
                <a:solidFill>
                  <a:srgbClr val="195482"/>
                </a:solidFill>
                <a:latin typeface="Times New Roman" panose="02020603050405020304" charset="0"/>
                <a:ea typeface="楷体" panose="02010609060101010101" pitchFamily="49" charset="-122"/>
                <a:cs typeface="+mn-ea"/>
                <a:sym typeface="+mn-lt"/>
              </a:rPr>
              <a:t>2</a:t>
            </a:r>
            <a:endParaRPr lang="en-US"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pic>
        <p:nvPicPr>
          <p:cNvPr id="3" name="图片 2"/>
          <p:cNvPicPr>
            <a:picLocks noChangeAspect="true"/>
          </p:cNvPicPr>
          <p:nvPr/>
        </p:nvPicPr>
        <p:blipFill>
          <a:blip r:embed="rId2"/>
          <a:stretch>
            <a:fillRect/>
          </a:stretch>
        </p:blipFill>
        <p:spPr>
          <a:xfrm>
            <a:off x="563880" y="1107440"/>
            <a:ext cx="5575300" cy="4509135"/>
          </a:xfrm>
          <a:prstGeom prst="rect">
            <a:avLst/>
          </a:prstGeom>
          <a:ln>
            <a:solidFill>
              <a:schemeClr val="tx1"/>
            </a:solidFill>
          </a:ln>
        </p:spPr>
      </p:pic>
      <p:pic>
        <p:nvPicPr>
          <p:cNvPr id="5" name="图片 4"/>
          <p:cNvPicPr>
            <a:picLocks noChangeAspect="true"/>
          </p:cNvPicPr>
          <p:nvPr/>
        </p:nvPicPr>
        <p:blipFill>
          <a:blip r:embed="rId3"/>
          <a:stretch>
            <a:fillRect/>
          </a:stretch>
        </p:blipFill>
        <p:spPr>
          <a:xfrm>
            <a:off x="6322060" y="1635125"/>
            <a:ext cx="5417185" cy="4874260"/>
          </a:xfrm>
          <a:prstGeom prst="rect">
            <a:avLst/>
          </a:prstGeom>
          <a:ln>
            <a:solidFill>
              <a:schemeClr val="tx1"/>
            </a:solidFill>
          </a:ln>
        </p:spPr>
      </p:pic>
    </p:spTree>
  </p:cSld>
  <p:clrMapOvr>
    <a:masterClrMapping/>
  </p:clrMapOvr>
  <p:transition spd="slow"/>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sp>
        <p:nvSpPr>
          <p:cNvPr id="5" name="文本框 4"/>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报表说明附表</a:t>
            </a:r>
            <a:r>
              <a:rPr lang="en-US" altLang="zh-CN" sz="2400" b="1" dirty="0">
                <a:solidFill>
                  <a:srgbClr val="195482"/>
                </a:solidFill>
                <a:latin typeface="Times New Roman" panose="02020603050405020304" charset="0"/>
                <a:ea typeface="楷体" panose="02010609060101010101" pitchFamily="49" charset="-122"/>
                <a:cs typeface="+mn-ea"/>
                <a:sym typeface="+mn-lt"/>
              </a:rPr>
              <a:t>3</a:t>
            </a:r>
            <a:endParaRPr lang="en-US"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3" name="图片 2"/>
          <p:cNvPicPr>
            <a:picLocks noChangeAspect="true"/>
          </p:cNvPicPr>
          <p:nvPr/>
        </p:nvPicPr>
        <p:blipFill>
          <a:blip r:embed="rId2"/>
          <a:stretch>
            <a:fillRect/>
          </a:stretch>
        </p:blipFill>
        <p:spPr>
          <a:xfrm>
            <a:off x="1472565" y="1024890"/>
            <a:ext cx="6129655" cy="5646420"/>
          </a:xfrm>
          <a:prstGeom prst="rect">
            <a:avLst/>
          </a:prstGeom>
          <a:ln>
            <a:solidFill>
              <a:schemeClr val="tx1"/>
            </a:solidFill>
          </a:ln>
        </p:spPr>
      </p:pic>
    </p:spTree>
  </p:cSld>
  <p:clrMapOvr>
    <a:masterClrMapping/>
  </p:clrMapOvr>
  <p:transition spd="slow"/>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127000"/>
            <a:ext cx="379793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报表说明附表</a:t>
            </a:r>
            <a:r>
              <a:rPr lang="en-US" altLang="zh-CN" sz="2400" b="1" dirty="0">
                <a:solidFill>
                  <a:srgbClr val="195482"/>
                </a:solidFill>
                <a:latin typeface="Times New Roman" panose="02020603050405020304" charset="0"/>
                <a:ea typeface="楷体" panose="02010609060101010101" pitchFamily="49" charset="-122"/>
                <a:cs typeface="+mn-ea"/>
                <a:sym typeface="+mn-lt"/>
              </a:rPr>
              <a:t>3</a:t>
            </a:r>
            <a:endParaRPr lang="en-US" altLang="zh-CN" sz="2400" b="1" dirty="0">
              <a:solidFill>
                <a:srgbClr val="195482"/>
              </a:solidFill>
              <a:latin typeface="Times New Roman" panose="02020603050405020304" charset="0"/>
              <a:ea typeface="楷体" panose="02010609060101010101" pitchFamily="49" charset="-122"/>
              <a:cs typeface="+mn-ea"/>
              <a:sym typeface="+mn-lt"/>
            </a:endParaRPr>
          </a:p>
          <a:p>
            <a:pPr fontAlgn="b"/>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1277637" y="803910"/>
            <a:ext cx="9837403" cy="6128097"/>
            <a:chOff x="2217" y="3511"/>
            <a:chExt cx="14810" cy="7764"/>
          </a:xfrm>
        </p:grpSpPr>
        <p:sp>
          <p:nvSpPr>
            <p:cNvPr id="8" name="文本框 7"/>
            <p:cNvSpPr txBox="true"/>
            <p:nvPr/>
          </p:nvSpPr>
          <p:spPr>
            <a:xfrm>
              <a:off x="2541" y="3511"/>
              <a:ext cx="14117" cy="1090"/>
            </a:xfrm>
            <a:prstGeom prst="rect">
              <a:avLst/>
            </a:prstGeom>
            <a:noFill/>
          </p:spPr>
          <p:txBody>
            <a:bodyPr wrap="square" rtlCol="0">
              <a:spAutoFit/>
            </a:bodyPr>
            <a:lstStyle/>
            <a:p>
              <a:pPr marL="285750" indent="-285750" algn="just">
                <a:lnSpc>
                  <a:spcPts val="3000"/>
                </a:lnSpc>
                <a:buFont typeface="Wingdings" panose="05000000000000000000" charset="0"/>
                <a:buChar char="u"/>
              </a:pPr>
              <a:r>
                <a:rPr lang="zh-CN" altLang="zh-CN" sz="1600" dirty="0">
                  <a:solidFill>
                    <a:srgbClr val="FF0000"/>
                  </a:solidFill>
                  <a:effectLst/>
                  <a:latin typeface="Times New Roman" panose="02020603050405020304" charset="0"/>
                  <a:ea typeface="楷体" panose="02010609060101010101" pitchFamily="49" charset="-122"/>
                  <a:cs typeface="方正楷体_GBK" panose="02000000000000000000" charset="-122"/>
                  <a:sym typeface="宋体" pitchFamily="2" charset="-122"/>
                </a:rPr>
                <a:t>问题：其他收入下的各类收入填列不准确、不规范：如利息收入填入其他收入</a:t>
              </a:r>
              <a:r>
                <a:rPr lang="en-US" altLang="zh-CN" sz="1600" dirty="0">
                  <a:solidFill>
                    <a:srgbClr val="FF0000"/>
                  </a:solidFill>
                  <a:effectLst/>
                  <a:latin typeface="Times New Roman" panose="02020603050405020304" charset="0"/>
                  <a:ea typeface="楷体" panose="02010609060101010101" pitchFamily="49" charset="-122"/>
                  <a:cs typeface="方正楷体_GBK" panose="02000000000000000000" charset="-122"/>
                  <a:sym typeface="宋体" pitchFamily="2" charset="-122"/>
                </a:rPr>
                <a:t>—</a:t>
              </a:r>
              <a:r>
                <a:rPr lang="zh-CN" altLang="en-US" sz="1600" dirty="0">
                  <a:solidFill>
                    <a:srgbClr val="FF0000"/>
                  </a:solidFill>
                  <a:effectLst/>
                  <a:latin typeface="Times New Roman" panose="02020603050405020304" charset="0"/>
                  <a:ea typeface="楷体" panose="02010609060101010101" pitchFamily="49" charset="-122"/>
                  <a:cs typeface="方正楷体_GBK" panose="02000000000000000000" charset="-122"/>
                  <a:sym typeface="宋体" pitchFamily="2" charset="-122"/>
                </a:rPr>
                <a:t>其他，非同级财政拨款收入填入其他收入</a:t>
              </a:r>
              <a:r>
                <a:rPr lang="en-US" altLang="zh-CN" sz="1600" dirty="0">
                  <a:solidFill>
                    <a:srgbClr val="FF0000"/>
                  </a:solidFill>
                  <a:effectLst/>
                  <a:latin typeface="Times New Roman" panose="02020603050405020304" charset="0"/>
                  <a:ea typeface="楷体" panose="02010609060101010101" pitchFamily="49" charset="-122"/>
                  <a:cs typeface="方正楷体_GBK" panose="02000000000000000000" charset="-122"/>
                  <a:sym typeface="宋体" pitchFamily="2" charset="-122"/>
                </a:rPr>
                <a:t>—</a:t>
              </a:r>
              <a:r>
                <a:rPr lang="zh-CN" altLang="en-US" sz="1600" dirty="0">
                  <a:solidFill>
                    <a:srgbClr val="FF0000"/>
                  </a:solidFill>
                  <a:effectLst/>
                  <a:latin typeface="Times New Roman" panose="02020603050405020304" charset="0"/>
                  <a:ea typeface="楷体" panose="02010609060101010101" pitchFamily="49" charset="-122"/>
                  <a:cs typeface="方正楷体_GBK" panose="02000000000000000000" charset="-122"/>
                  <a:sym typeface="宋体" pitchFamily="2" charset="-122"/>
                </a:rPr>
                <a:t>其他。</a:t>
              </a:r>
              <a:endParaRPr lang="zh-CN" altLang="en-US" sz="1600" dirty="0">
                <a:solidFill>
                  <a:srgbClr val="FF0000"/>
                </a:solidFill>
                <a:effectLst/>
                <a:latin typeface="Times New Roman" panose="02020603050405020304" charset="0"/>
                <a:ea typeface="楷体" panose="02010609060101010101" pitchFamily="49" charset="-122"/>
                <a:cs typeface="方正楷体_GBK" panose="02000000000000000000" charset="-122"/>
                <a:sym typeface="宋体" pitchFamily="2" charset="-122"/>
              </a:endParaRPr>
            </a:p>
          </p:txBody>
        </p:sp>
        <p:sp>
          <p:nvSpPr>
            <p:cNvPr id="5" name="矩形 4"/>
            <p:cNvSpPr/>
            <p:nvPr/>
          </p:nvSpPr>
          <p:spPr>
            <a:xfrm>
              <a:off x="2217" y="3511"/>
              <a:ext cx="14810" cy="7764"/>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cs typeface="+mn-ea"/>
                <a:sym typeface="+mn-lt"/>
              </a:endParaRPr>
            </a:p>
          </p:txBody>
        </p:sp>
      </p:grpSp>
    </p:spTree>
  </p:cSld>
  <p:clrMapOvr>
    <a:masterClrMapping/>
  </p:clrMapOvr>
  <p:transition spd="slow"/>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报表说明附表</a:t>
            </a:r>
            <a:r>
              <a:rPr lang="en-US" altLang="zh-CN" sz="2400" b="1" dirty="0">
                <a:solidFill>
                  <a:srgbClr val="195482"/>
                </a:solidFill>
                <a:latin typeface="Times New Roman" panose="02020603050405020304" charset="0"/>
                <a:ea typeface="楷体" panose="02010609060101010101" pitchFamily="49" charset="-122"/>
                <a:cs typeface="+mn-ea"/>
                <a:sym typeface="+mn-lt"/>
              </a:rPr>
              <a:t>4</a:t>
            </a:r>
            <a:endParaRPr lang="en-US"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pic>
        <p:nvPicPr>
          <p:cNvPr id="5" name="图片 4"/>
          <p:cNvPicPr>
            <a:picLocks noChangeAspect="true"/>
          </p:cNvPicPr>
          <p:nvPr/>
        </p:nvPicPr>
        <p:blipFill>
          <a:blip r:embed="rId2"/>
          <a:stretch>
            <a:fillRect/>
          </a:stretch>
        </p:blipFill>
        <p:spPr>
          <a:xfrm>
            <a:off x="1506855" y="1040765"/>
            <a:ext cx="8821420" cy="5427980"/>
          </a:xfrm>
          <a:prstGeom prst="rect">
            <a:avLst/>
          </a:prstGeom>
        </p:spPr>
      </p:pic>
    </p:spTree>
  </p:cSld>
  <p:clrMapOvr>
    <a:masterClrMapping/>
  </p:clrMapOvr>
  <p:transition spd="slow"/>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ight Arrow 47"/>
          <p:cNvSpPr/>
          <p:nvPr/>
        </p:nvSpPr>
        <p:spPr bwMode="auto">
          <a:xfrm>
            <a:off x="1379855" y="4289425"/>
            <a:ext cx="9620250" cy="721360"/>
          </a:xfrm>
          <a:prstGeom prst="rightArrow">
            <a:avLst>
              <a:gd name="adj1" fmla="val 67987"/>
              <a:gd name="adj2" fmla="val 105238"/>
            </a:avLst>
          </a:prstGeom>
          <a:gradFill>
            <a:gsLst>
              <a:gs pos="0">
                <a:schemeClr val="accent1">
                  <a:lumMod val="5000"/>
                  <a:lumOff val="95000"/>
                </a:schemeClr>
              </a:gs>
              <a:gs pos="79000">
                <a:schemeClr val="accent1">
                  <a:lumMod val="90000"/>
                </a:schemeClr>
              </a:gs>
              <a:gs pos="99000">
                <a:schemeClr val="accent1">
                  <a:lumMod val="50000"/>
                </a:schemeClr>
              </a:gs>
            </a:gsLst>
            <a:lin ang="0" scaled="false"/>
          </a:gradFill>
          <a:ln w="9525" cap="flat" cmpd="sng" algn="ctr">
            <a:solidFill>
              <a:srgbClr val="0078D7"/>
            </a:solidFill>
            <a:prstDash val="solid"/>
            <a:headEnd type="none" w="med" len="med"/>
            <a:tailEnd type="none" w="med" len="med"/>
          </a:ln>
          <a:effectLst>
            <a:outerShdw blurRad="50800" dist="38100" dir="16200000" rotWithShape="0">
              <a:prstClr val="black">
                <a:alpha val="40000"/>
              </a:prstClr>
            </a:outerShdw>
          </a:effectLst>
        </p:spPr>
        <p:txBody>
          <a:bodyPr lIns="124266" tIns="62133" rIns="124266" bIns="62133" anchor="ctr"/>
          <a:lstStyle/>
          <a:p>
            <a:pPr algn="ctr" defTabSz="931545" eaLnBrk="1" fontAlgn="auto" hangingPunct="1">
              <a:spcBef>
                <a:spcPts val="0"/>
              </a:spcBef>
              <a:spcAft>
                <a:spcPts val="0"/>
              </a:spcAft>
              <a:defRPr/>
            </a:pPr>
            <a:endParaRPr lang="en-US" sz="2140" kern="0" dirty="0">
              <a:gradFill>
                <a:gsLst>
                  <a:gs pos="0">
                    <a:srgbClr val="FFFFFF"/>
                  </a:gs>
                  <a:gs pos="100000">
                    <a:srgbClr val="FFFFFF"/>
                  </a:gs>
                </a:gsLst>
                <a:lin ang="5400000" scaled="false"/>
              </a:gradFill>
              <a:latin typeface="Times New Roman" panose="02020603050405020304" charset="0"/>
              <a:ea typeface="楷体" panose="02010609060101010101" pitchFamily="49" charset="-122"/>
              <a:sym typeface="Times New Roman" panose="02020603050405020304" charset="0"/>
            </a:endParaRPr>
          </a:p>
        </p:txBody>
      </p:sp>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11" name="文本框 110"/>
          <p:cNvSpPr txBox="true"/>
          <p:nvPr/>
        </p:nvSpPr>
        <p:spPr>
          <a:xfrm>
            <a:off x="1278890" y="3514725"/>
            <a:ext cx="1572895" cy="368300"/>
          </a:xfrm>
          <a:prstGeom prst="rect">
            <a:avLst/>
          </a:prstGeom>
          <a:noFill/>
        </p:spPr>
        <p:txBody>
          <a:bodyPr wrap="square" rtlCol="0">
            <a:spAutoFit/>
          </a:bodyPr>
          <a:lstStyle/>
          <a:p>
            <a:r>
              <a:rPr lang="zh-CN">
                <a:solidFill>
                  <a:schemeClr val="tx1"/>
                </a:solidFill>
                <a:latin typeface="Times New Roman" panose="02020603050405020304" charset="0"/>
                <a:ea typeface="楷体" panose="02010609060101010101" pitchFamily="49" charset="-122"/>
                <a:cs typeface="+mn-ea"/>
                <a:sym typeface="Times New Roman" panose="02020603050405020304" charset="0"/>
              </a:rPr>
              <a:t>报告体系设计</a:t>
            </a: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13" name="文本框 112"/>
          <p:cNvSpPr txBox="true"/>
          <p:nvPr/>
        </p:nvSpPr>
        <p:spPr>
          <a:xfrm>
            <a:off x="2851785" y="3514725"/>
            <a:ext cx="1572895" cy="368300"/>
          </a:xfrm>
          <a:prstGeom prst="rect">
            <a:avLst/>
          </a:prstGeom>
          <a:noFill/>
        </p:spPr>
        <p:txBody>
          <a:bodyPr wrap="square" rtlCol="0">
            <a:spAutoFit/>
          </a:bodyPr>
          <a:lstStyle/>
          <a:p>
            <a:r>
              <a:rPr lang="zh-CN">
                <a:solidFill>
                  <a:schemeClr val="tx1"/>
                </a:solidFill>
                <a:latin typeface="Times New Roman" panose="02020603050405020304" charset="0"/>
                <a:ea typeface="楷体" panose="02010609060101010101" pitchFamily="49" charset="-122"/>
                <a:cs typeface="+mn-ea"/>
                <a:sym typeface="Times New Roman" panose="02020603050405020304" charset="0"/>
              </a:rPr>
              <a:t>决算布置培训</a:t>
            </a: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14" name="文本框 113"/>
          <p:cNvSpPr txBox="true"/>
          <p:nvPr/>
        </p:nvSpPr>
        <p:spPr>
          <a:xfrm>
            <a:off x="4124325" y="5437505"/>
            <a:ext cx="1572895" cy="368300"/>
          </a:xfrm>
          <a:prstGeom prst="rect">
            <a:avLst/>
          </a:prstGeom>
          <a:noFill/>
        </p:spPr>
        <p:txBody>
          <a:bodyPr wrap="square" rtlCol="0">
            <a:spAutoFit/>
          </a:bodyPr>
          <a:lstStyle/>
          <a:p>
            <a:pPr algn="ctr"/>
            <a:r>
              <a:rPr lang="zh-CN">
                <a:solidFill>
                  <a:schemeClr val="tx1"/>
                </a:solidFill>
                <a:latin typeface="Times New Roman" panose="02020603050405020304" charset="0"/>
                <a:ea typeface="楷体" panose="02010609060101010101" pitchFamily="49" charset="-122"/>
                <a:cs typeface="+mn-ea"/>
                <a:sym typeface="Times New Roman" panose="02020603050405020304" charset="0"/>
              </a:rPr>
              <a:t>决算审核</a:t>
            </a: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15" name="文本框 114"/>
          <p:cNvSpPr txBox="true"/>
          <p:nvPr/>
        </p:nvSpPr>
        <p:spPr>
          <a:xfrm>
            <a:off x="6661785" y="3531870"/>
            <a:ext cx="1572895" cy="368300"/>
          </a:xfrm>
          <a:prstGeom prst="rect">
            <a:avLst/>
          </a:prstGeom>
          <a:noFill/>
        </p:spPr>
        <p:txBody>
          <a:bodyPr wrap="square" rtlCol="0">
            <a:spAutoFit/>
          </a:bodyPr>
          <a:lstStyle/>
          <a:p>
            <a:pPr algn="ctr"/>
            <a:r>
              <a:rPr lang="zh-CN">
                <a:solidFill>
                  <a:schemeClr val="tx1"/>
                </a:solidFill>
                <a:latin typeface="Times New Roman" panose="02020603050405020304" charset="0"/>
                <a:ea typeface="楷体" panose="02010609060101010101" pitchFamily="49" charset="-122"/>
                <a:cs typeface="+mn-ea"/>
                <a:sym typeface="Times New Roman" panose="02020603050405020304" charset="0"/>
              </a:rPr>
              <a:t>决算批复</a:t>
            </a: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17" name="文本框 116"/>
          <p:cNvSpPr txBox="true"/>
          <p:nvPr/>
        </p:nvSpPr>
        <p:spPr>
          <a:xfrm>
            <a:off x="3140710" y="5437505"/>
            <a:ext cx="1572895" cy="368300"/>
          </a:xfrm>
          <a:prstGeom prst="rect">
            <a:avLst/>
          </a:prstGeom>
          <a:noFill/>
        </p:spPr>
        <p:txBody>
          <a:bodyPr wrap="square" rtlCol="0">
            <a:spAutoFit/>
          </a:bodyPr>
          <a:lstStyle/>
          <a:p>
            <a:pPr algn="ctr"/>
            <a:r>
              <a:rPr lang="zh-CN">
                <a:solidFill>
                  <a:schemeClr val="tx1"/>
                </a:solidFill>
                <a:latin typeface="Times New Roman" panose="02020603050405020304" charset="0"/>
                <a:ea typeface="楷体" panose="02010609060101010101" pitchFamily="49" charset="-122"/>
                <a:cs typeface="+mn-ea"/>
                <a:sym typeface="Times New Roman" panose="02020603050405020304" charset="0"/>
              </a:rPr>
              <a:t>决算编报</a:t>
            </a: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18" name="文本框 117"/>
          <p:cNvSpPr txBox="true"/>
          <p:nvPr/>
        </p:nvSpPr>
        <p:spPr>
          <a:xfrm>
            <a:off x="7758430" y="3531870"/>
            <a:ext cx="1572895" cy="368300"/>
          </a:xfrm>
          <a:prstGeom prst="rect">
            <a:avLst/>
          </a:prstGeom>
          <a:noFill/>
        </p:spPr>
        <p:txBody>
          <a:bodyPr wrap="square" rtlCol="0">
            <a:spAutoFit/>
          </a:bodyPr>
          <a:lstStyle/>
          <a:p>
            <a:pPr algn="ctr"/>
            <a:r>
              <a:rPr lang="zh-CN">
                <a:solidFill>
                  <a:schemeClr val="tx1"/>
                </a:solidFill>
                <a:latin typeface="Times New Roman" panose="02020603050405020304" charset="0"/>
                <a:ea typeface="楷体" panose="02010609060101010101" pitchFamily="49" charset="-122"/>
                <a:cs typeface="+mn-ea"/>
                <a:sym typeface="Times New Roman" panose="02020603050405020304" charset="0"/>
              </a:rPr>
              <a:t>决算公开</a:t>
            </a: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16" name="文本框 115"/>
          <p:cNvSpPr txBox="true"/>
          <p:nvPr/>
        </p:nvSpPr>
        <p:spPr>
          <a:xfrm>
            <a:off x="4097655" y="4419600"/>
            <a:ext cx="3192780" cy="460375"/>
          </a:xfrm>
          <a:prstGeom prst="rect">
            <a:avLst/>
          </a:prstGeom>
          <a:noFill/>
        </p:spPr>
        <p:txBody>
          <a:bodyPr wrap="square" rtlCol="0">
            <a:spAutoFit/>
          </a:bodyPr>
          <a:lstStyle/>
          <a:p>
            <a:pPr algn="dist"/>
            <a:r>
              <a:rPr lang="zh-CN" sz="2400">
                <a:solidFill>
                  <a:schemeClr val="tx1"/>
                </a:solidFill>
                <a:latin typeface="Times New Roman" panose="02020603050405020304" charset="0"/>
                <a:ea typeface="楷体" panose="02010609060101010101" pitchFamily="49" charset="-122"/>
                <a:cs typeface="+mn-ea"/>
                <a:sym typeface="Times New Roman" panose="02020603050405020304" charset="0"/>
              </a:rPr>
              <a:t>决算分析</a:t>
            </a:r>
            <a:endParaRPr lang="zh-CN" altLang="en-US" sz="240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19" name="文本框 118"/>
          <p:cNvSpPr txBox="true"/>
          <p:nvPr/>
        </p:nvSpPr>
        <p:spPr>
          <a:xfrm>
            <a:off x="5217160" y="5437505"/>
            <a:ext cx="1572895" cy="368300"/>
          </a:xfrm>
          <a:prstGeom prst="rect">
            <a:avLst/>
          </a:prstGeom>
          <a:noFill/>
        </p:spPr>
        <p:txBody>
          <a:bodyPr wrap="square" rtlCol="0">
            <a:spAutoFit/>
          </a:bodyPr>
          <a:lstStyle/>
          <a:p>
            <a:pPr algn="ctr"/>
            <a:r>
              <a:rPr lang="zh-CN">
                <a:solidFill>
                  <a:schemeClr val="tx1"/>
                </a:solidFill>
                <a:latin typeface="Times New Roman" panose="02020603050405020304" charset="0"/>
                <a:ea typeface="楷体" panose="02010609060101010101" pitchFamily="49" charset="-122"/>
                <a:cs typeface="+mn-ea"/>
                <a:sym typeface="Times New Roman" panose="02020603050405020304" charset="0"/>
              </a:rPr>
              <a:t>草案报送</a:t>
            </a: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20" name="文本框 119"/>
          <p:cNvSpPr txBox="true"/>
          <p:nvPr/>
        </p:nvSpPr>
        <p:spPr>
          <a:xfrm>
            <a:off x="8920480" y="5423535"/>
            <a:ext cx="1572895" cy="368300"/>
          </a:xfrm>
          <a:prstGeom prst="rect">
            <a:avLst/>
          </a:prstGeom>
          <a:noFill/>
        </p:spPr>
        <p:txBody>
          <a:bodyPr wrap="square" rtlCol="0">
            <a:spAutoFit/>
          </a:bodyPr>
          <a:lstStyle/>
          <a:p>
            <a:pPr algn="ctr"/>
            <a:r>
              <a:rPr lang="zh-CN">
                <a:solidFill>
                  <a:schemeClr val="tx1"/>
                </a:solidFill>
                <a:latin typeface="Times New Roman" panose="02020603050405020304" charset="0"/>
                <a:ea typeface="楷体" panose="02010609060101010101" pitchFamily="49" charset="-122"/>
                <a:cs typeface="+mn-ea"/>
                <a:sym typeface="Times New Roman" panose="02020603050405020304" charset="0"/>
              </a:rPr>
              <a:t>数据资料管理</a:t>
            </a: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部门决算管理事项和流程</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155" name="组合 154"/>
          <p:cNvGrpSpPr/>
          <p:nvPr/>
        </p:nvGrpSpPr>
        <p:grpSpPr>
          <a:xfrm>
            <a:off x="1278890" y="1590040"/>
            <a:ext cx="2143125" cy="431800"/>
            <a:chOff x="1354789" y="2172976"/>
            <a:chExt cx="2893818" cy="737005"/>
          </a:xfrm>
        </p:grpSpPr>
        <p:sp>
          <p:nvSpPr>
            <p:cNvPr id="156" name="MH_SubTitle_1"/>
            <p:cNvSpPr>
              <a:spLocks noChangeArrowheads="true"/>
            </p:cNvSpPr>
            <p:nvPr>
              <p:custDataLst>
                <p:tags r:id="rId1"/>
              </p:custDataLst>
            </p:nvPr>
          </p:nvSpPr>
          <p:spPr bwMode="auto">
            <a:xfrm>
              <a:off x="1635717" y="2329180"/>
              <a:ext cx="2612890" cy="514208"/>
            </a:xfrm>
            <a:prstGeom prst="parallelogram">
              <a:avLst>
                <a:gd name="adj" fmla="val 20381"/>
              </a:avLst>
            </a:prstGeom>
            <a:solidFill>
              <a:schemeClr val="bg1">
                <a:lumMod val="95000"/>
              </a:schemeClr>
            </a:solidFill>
            <a:ln>
              <a:noFill/>
            </a:ln>
          </p:spPr>
          <p:txBody>
            <a:bodyPr lIns="0" tIns="0" rIns="0" bIns="0" anchor="ctr"/>
            <a:lstStyle>
              <a:lvl1pPr>
                <a:defRPr>
                  <a:solidFill>
                    <a:schemeClr val="tx1"/>
                  </a:solidFill>
                  <a:latin typeface="Calibri" panose="020F0502020204030204" pitchFamily="34" charset="0"/>
                  <a:ea typeface="宋体" pitchFamily="2" charset="-122"/>
                </a:defRPr>
              </a:lvl1pPr>
              <a:lvl2pPr marL="742950" indent="-285750">
                <a:defRPr>
                  <a:solidFill>
                    <a:schemeClr val="tx1"/>
                  </a:solidFill>
                  <a:latin typeface="Calibri" panose="020F0502020204030204" pitchFamily="34" charset="0"/>
                  <a:ea typeface="宋体" pitchFamily="2" charset="-122"/>
                </a:defRPr>
              </a:lvl2pPr>
              <a:lvl3pPr marL="1143000" indent="-228600">
                <a:defRPr>
                  <a:solidFill>
                    <a:schemeClr val="tx1"/>
                  </a:solidFill>
                  <a:latin typeface="Calibri" panose="020F0502020204030204" pitchFamily="34" charset="0"/>
                  <a:ea typeface="宋体" pitchFamily="2" charset="-122"/>
                </a:defRPr>
              </a:lvl3pPr>
              <a:lvl4pPr marL="1600200" indent="-228600">
                <a:defRPr>
                  <a:solidFill>
                    <a:schemeClr val="tx1"/>
                  </a:solidFill>
                  <a:latin typeface="Calibri" panose="020F0502020204030204" pitchFamily="34" charset="0"/>
                  <a:ea typeface="宋体" pitchFamily="2" charset="-122"/>
                </a:defRPr>
              </a:lvl4pPr>
              <a:lvl5pPr marL="2057400" indent="-228600">
                <a:defRPr>
                  <a:solidFill>
                    <a:schemeClr val="tx1"/>
                  </a:solidFill>
                  <a:latin typeface="Calibri" panose="020F0502020204030204" pitchFamily="34" charset="0"/>
                  <a:ea typeface="宋体"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9pPr>
            </a:lstStyle>
            <a:p>
              <a:pPr algn="l"/>
              <a:r>
                <a:rPr lang="zh-CN" altLang="en-US" b="1"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工作组织</a:t>
              </a:r>
              <a:endParaRPr lang="zh-CN" altLang="en-US" b="1"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7" name="MH_Other_1"/>
            <p:cNvSpPr txBox="true">
              <a:spLocks noChangeArrowheads="true"/>
            </p:cNvSpPr>
            <p:nvPr>
              <p:custDataLst>
                <p:tags r:id="rId2"/>
              </p:custDataLst>
            </p:nvPr>
          </p:nvSpPr>
          <p:spPr bwMode="auto">
            <a:xfrm>
              <a:off x="1354789" y="2172976"/>
              <a:ext cx="561857" cy="7370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itchFamily="2" charset="-122"/>
                </a:defRPr>
              </a:lvl1pPr>
              <a:lvl2pPr marL="742950" indent="-285750">
                <a:defRPr>
                  <a:solidFill>
                    <a:schemeClr val="tx1"/>
                  </a:solidFill>
                  <a:latin typeface="Calibri" panose="020F0502020204030204" pitchFamily="34" charset="0"/>
                  <a:ea typeface="宋体" pitchFamily="2" charset="-122"/>
                </a:defRPr>
              </a:lvl2pPr>
              <a:lvl3pPr marL="1143000" indent="-228600">
                <a:defRPr>
                  <a:solidFill>
                    <a:schemeClr val="tx1"/>
                  </a:solidFill>
                  <a:latin typeface="Calibri" panose="020F0502020204030204" pitchFamily="34" charset="0"/>
                  <a:ea typeface="宋体" pitchFamily="2" charset="-122"/>
                </a:defRPr>
              </a:lvl3pPr>
              <a:lvl4pPr marL="1600200" indent="-228600">
                <a:defRPr>
                  <a:solidFill>
                    <a:schemeClr val="tx1"/>
                  </a:solidFill>
                  <a:latin typeface="Calibri" panose="020F0502020204030204" pitchFamily="34" charset="0"/>
                  <a:ea typeface="宋体" pitchFamily="2" charset="-122"/>
                </a:defRPr>
              </a:lvl4pPr>
              <a:lvl5pPr marL="2057400" indent="-228600">
                <a:defRPr>
                  <a:solidFill>
                    <a:schemeClr val="tx1"/>
                  </a:solidFill>
                  <a:latin typeface="Calibri" panose="020F0502020204030204" pitchFamily="34" charset="0"/>
                  <a:ea typeface="宋体"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9pPr>
            </a:lstStyle>
            <a:p>
              <a:pPr algn="ctr" eaLnBrk="1" hangingPunct="1"/>
              <a:r>
                <a:rPr lang="en-US" altLang="zh-CN" sz="4000" b="1" i="1" dirty="0">
                  <a:solidFill>
                    <a:srgbClr val="195482"/>
                  </a:solidFill>
                  <a:latin typeface="Times New Roman" panose="02020603050405020304" charset="0"/>
                  <a:ea typeface="楷体" panose="02010609060101010101" pitchFamily="49" charset="-122"/>
                  <a:cs typeface="+mn-ea"/>
                  <a:sym typeface="Times New Roman" panose="02020603050405020304" charset="0"/>
                </a:rPr>
                <a:t>1</a:t>
              </a:r>
              <a:endParaRPr lang="en-US" altLang="zh-CN" sz="4000" b="1" i="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grpSp>
        <p:nvGrpSpPr>
          <p:cNvPr id="164" name="组合 163"/>
          <p:cNvGrpSpPr/>
          <p:nvPr/>
        </p:nvGrpSpPr>
        <p:grpSpPr>
          <a:xfrm>
            <a:off x="3891915" y="1590040"/>
            <a:ext cx="2284095" cy="431800"/>
            <a:chOff x="1354789" y="2172976"/>
            <a:chExt cx="3084167" cy="737005"/>
          </a:xfrm>
        </p:grpSpPr>
        <p:sp>
          <p:nvSpPr>
            <p:cNvPr id="165" name="MH_SubTitle_1"/>
            <p:cNvSpPr>
              <a:spLocks noChangeArrowheads="true"/>
            </p:cNvSpPr>
            <p:nvPr>
              <p:custDataLst>
                <p:tags r:id="rId3"/>
              </p:custDataLst>
            </p:nvPr>
          </p:nvSpPr>
          <p:spPr bwMode="auto">
            <a:xfrm>
              <a:off x="1636025" y="2329048"/>
              <a:ext cx="2802931" cy="513736"/>
            </a:xfrm>
            <a:prstGeom prst="parallelogram">
              <a:avLst>
                <a:gd name="adj" fmla="val 20381"/>
              </a:avLst>
            </a:prstGeom>
            <a:solidFill>
              <a:schemeClr val="bg1">
                <a:lumMod val="95000"/>
              </a:schemeClr>
            </a:solidFill>
            <a:ln>
              <a:noFill/>
            </a:ln>
          </p:spPr>
          <p:txBody>
            <a:bodyPr lIns="0" tIns="0" rIns="0" bIns="0" anchor="ctr"/>
            <a:lstStyle>
              <a:lvl1pPr>
                <a:defRPr>
                  <a:solidFill>
                    <a:schemeClr val="tx1"/>
                  </a:solidFill>
                  <a:latin typeface="Calibri" panose="020F0502020204030204" pitchFamily="34" charset="0"/>
                  <a:ea typeface="宋体" pitchFamily="2" charset="-122"/>
                </a:defRPr>
              </a:lvl1pPr>
              <a:lvl2pPr marL="742950" indent="-285750">
                <a:defRPr>
                  <a:solidFill>
                    <a:schemeClr val="tx1"/>
                  </a:solidFill>
                  <a:latin typeface="Calibri" panose="020F0502020204030204" pitchFamily="34" charset="0"/>
                  <a:ea typeface="宋体" pitchFamily="2" charset="-122"/>
                </a:defRPr>
              </a:lvl2pPr>
              <a:lvl3pPr marL="1143000" indent="-228600">
                <a:defRPr>
                  <a:solidFill>
                    <a:schemeClr val="tx1"/>
                  </a:solidFill>
                  <a:latin typeface="Calibri" panose="020F0502020204030204" pitchFamily="34" charset="0"/>
                  <a:ea typeface="宋体" pitchFamily="2" charset="-122"/>
                </a:defRPr>
              </a:lvl3pPr>
              <a:lvl4pPr marL="1600200" indent="-228600">
                <a:defRPr>
                  <a:solidFill>
                    <a:schemeClr val="tx1"/>
                  </a:solidFill>
                  <a:latin typeface="Calibri" panose="020F0502020204030204" pitchFamily="34" charset="0"/>
                  <a:ea typeface="宋体" pitchFamily="2" charset="-122"/>
                </a:defRPr>
              </a:lvl4pPr>
              <a:lvl5pPr marL="2057400" indent="-228600">
                <a:defRPr>
                  <a:solidFill>
                    <a:schemeClr val="tx1"/>
                  </a:solidFill>
                  <a:latin typeface="Calibri" panose="020F0502020204030204" pitchFamily="34" charset="0"/>
                  <a:ea typeface="宋体"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9pPr>
            </a:lstStyle>
            <a:p>
              <a:pPr algn="l"/>
              <a:r>
                <a:rPr lang="zh-CN" altLang="en-US" b="1"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报告体系设计</a:t>
              </a:r>
              <a:endParaRPr lang="zh-CN" altLang="en-US" b="1"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66" name="MH_Other_1"/>
            <p:cNvSpPr txBox="true">
              <a:spLocks noChangeArrowheads="true"/>
            </p:cNvSpPr>
            <p:nvPr>
              <p:custDataLst>
                <p:tags r:id="rId4"/>
              </p:custDataLst>
            </p:nvPr>
          </p:nvSpPr>
          <p:spPr bwMode="auto">
            <a:xfrm>
              <a:off x="1354789" y="2172976"/>
              <a:ext cx="561857" cy="7370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itchFamily="2" charset="-122"/>
                </a:defRPr>
              </a:lvl1pPr>
              <a:lvl2pPr marL="742950" indent="-285750">
                <a:defRPr>
                  <a:solidFill>
                    <a:schemeClr val="tx1"/>
                  </a:solidFill>
                  <a:latin typeface="Calibri" panose="020F0502020204030204" pitchFamily="34" charset="0"/>
                  <a:ea typeface="宋体" pitchFamily="2" charset="-122"/>
                </a:defRPr>
              </a:lvl2pPr>
              <a:lvl3pPr marL="1143000" indent="-228600">
                <a:defRPr>
                  <a:solidFill>
                    <a:schemeClr val="tx1"/>
                  </a:solidFill>
                  <a:latin typeface="Calibri" panose="020F0502020204030204" pitchFamily="34" charset="0"/>
                  <a:ea typeface="宋体" pitchFamily="2" charset="-122"/>
                </a:defRPr>
              </a:lvl3pPr>
              <a:lvl4pPr marL="1600200" indent="-228600">
                <a:defRPr>
                  <a:solidFill>
                    <a:schemeClr val="tx1"/>
                  </a:solidFill>
                  <a:latin typeface="Calibri" panose="020F0502020204030204" pitchFamily="34" charset="0"/>
                  <a:ea typeface="宋体" pitchFamily="2" charset="-122"/>
                </a:defRPr>
              </a:lvl4pPr>
              <a:lvl5pPr marL="2057400" indent="-228600">
                <a:defRPr>
                  <a:solidFill>
                    <a:schemeClr val="tx1"/>
                  </a:solidFill>
                  <a:latin typeface="Calibri" panose="020F0502020204030204" pitchFamily="34" charset="0"/>
                  <a:ea typeface="宋体"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9pPr>
            </a:lstStyle>
            <a:p>
              <a:pPr algn="ctr" eaLnBrk="1" hangingPunct="1"/>
              <a:r>
                <a:rPr lang="zh-CN" altLang="en-US" sz="4000" b="1" i="1" dirty="0">
                  <a:solidFill>
                    <a:srgbClr val="195482"/>
                  </a:solidFill>
                  <a:latin typeface="Times New Roman" panose="02020603050405020304" charset="0"/>
                  <a:ea typeface="楷体" panose="02010609060101010101" pitchFamily="49" charset="-122"/>
                  <a:cs typeface="+mn-ea"/>
                  <a:sym typeface="Times New Roman" panose="02020603050405020304" charset="0"/>
                </a:rPr>
                <a:t>２</a:t>
              </a:r>
              <a:endParaRPr lang="zh-CN" altLang="en-US" sz="4000" b="1" i="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grpSp>
        <p:nvGrpSpPr>
          <p:cNvPr id="167" name="组合 166"/>
          <p:cNvGrpSpPr/>
          <p:nvPr/>
        </p:nvGrpSpPr>
        <p:grpSpPr>
          <a:xfrm>
            <a:off x="6607810" y="1576705"/>
            <a:ext cx="2143125" cy="431800"/>
            <a:chOff x="1354789" y="2172976"/>
            <a:chExt cx="2893818" cy="737005"/>
          </a:xfrm>
        </p:grpSpPr>
        <p:sp>
          <p:nvSpPr>
            <p:cNvPr id="168" name="MH_SubTitle_1"/>
            <p:cNvSpPr>
              <a:spLocks noChangeArrowheads="true"/>
            </p:cNvSpPr>
            <p:nvPr>
              <p:custDataLst>
                <p:tags r:id="rId5"/>
              </p:custDataLst>
            </p:nvPr>
          </p:nvSpPr>
          <p:spPr bwMode="auto">
            <a:xfrm>
              <a:off x="1635717" y="2329180"/>
              <a:ext cx="2612890" cy="514208"/>
            </a:xfrm>
            <a:prstGeom prst="parallelogram">
              <a:avLst>
                <a:gd name="adj" fmla="val 20381"/>
              </a:avLst>
            </a:prstGeom>
            <a:solidFill>
              <a:schemeClr val="bg1">
                <a:lumMod val="95000"/>
              </a:schemeClr>
            </a:solidFill>
            <a:ln>
              <a:noFill/>
            </a:ln>
          </p:spPr>
          <p:txBody>
            <a:bodyPr lIns="0" tIns="0" rIns="0" bIns="0" anchor="ctr"/>
            <a:lstStyle>
              <a:lvl1pPr>
                <a:defRPr>
                  <a:solidFill>
                    <a:schemeClr val="tx1"/>
                  </a:solidFill>
                  <a:latin typeface="Calibri" panose="020F0502020204030204" pitchFamily="34" charset="0"/>
                  <a:ea typeface="宋体" pitchFamily="2" charset="-122"/>
                </a:defRPr>
              </a:lvl1pPr>
              <a:lvl2pPr marL="742950" indent="-285750">
                <a:defRPr>
                  <a:solidFill>
                    <a:schemeClr val="tx1"/>
                  </a:solidFill>
                  <a:latin typeface="Calibri" panose="020F0502020204030204" pitchFamily="34" charset="0"/>
                  <a:ea typeface="宋体" pitchFamily="2" charset="-122"/>
                </a:defRPr>
              </a:lvl2pPr>
              <a:lvl3pPr marL="1143000" indent="-228600">
                <a:defRPr>
                  <a:solidFill>
                    <a:schemeClr val="tx1"/>
                  </a:solidFill>
                  <a:latin typeface="Calibri" panose="020F0502020204030204" pitchFamily="34" charset="0"/>
                  <a:ea typeface="宋体" pitchFamily="2" charset="-122"/>
                </a:defRPr>
              </a:lvl3pPr>
              <a:lvl4pPr marL="1600200" indent="-228600">
                <a:defRPr>
                  <a:solidFill>
                    <a:schemeClr val="tx1"/>
                  </a:solidFill>
                  <a:latin typeface="Calibri" panose="020F0502020204030204" pitchFamily="34" charset="0"/>
                  <a:ea typeface="宋体" pitchFamily="2" charset="-122"/>
                </a:defRPr>
              </a:lvl4pPr>
              <a:lvl5pPr marL="2057400" indent="-228600">
                <a:defRPr>
                  <a:solidFill>
                    <a:schemeClr val="tx1"/>
                  </a:solidFill>
                  <a:latin typeface="Calibri" panose="020F0502020204030204" pitchFamily="34" charset="0"/>
                  <a:ea typeface="宋体"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9pPr>
            </a:lstStyle>
            <a:p>
              <a:pPr algn="l"/>
              <a:r>
                <a:rPr lang="zh-CN" altLang="en-US" b="1"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编制审核</a:t>
              </a:r>
              <a:endParaRPr lang="zh-CN" altLang="en-US" b="1"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69" name="MH_Other_1"/>
            <p:cNvSpPr txBox="true">
              <a:spLocks noChangeArrowheads="true"/>
            </p:cNvSpPr>
            <p:nvPr>
              <p:custDataLst>
                <p:tags r:id="rId6"/>
              </p:custDataLst>
            </p:nvPr>
          </p:nvSpPr>
          <p:spPr bwMode="auto">
            <a:xfrm>
              <a:off x="1354789" y="2172976"/>
              <a:ext cx="561857" cy="7370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itchFamily="2" charset="-122"/>
                </a:defRPr>
              </a:lvl1pPr>
              <a:lvl2pPr marL="742950" indent="-285750">
                <a:defRPr>
                  <a:solidFill>
                    <a:schemeClr val="tx1"/>
                  </a:solidFill>
                  <a:latin typeface="Calibri" panose="020F0502020204030204" pitchFamily="34" charset="0"/>
                  <a:ea typeface="宋体" pitchFamily="2" charset="-122"/>
                </a:defRPr>
              </a:lvl2pPr>
              <a:lvl3pPr marL="1143000" indent="-228600">
                <a:defRPr>
                  <a:solidFill>
                    <a:schemeClr val="tx1"/>
                  </a:solidFill>
                  <a:latin typeface="Calibri" panose="020F0502020204030204" pitchFamily="34" charset="0"/>
                  <a:ea typeface="宋体" pitchFamily="2" charset="-122"/>
                </a:defRPr>
              </a:lvl3pPr>
              <a:lvl4pPr marL="1600200" indent="-228600">
                <a:defRPr>
                  <a:solidFill>
                    <a:schemeClr val="tx1"/>
                  </a:solidFill>
                  <a:latin typeface="Calibri" panose="020F0502020204030204" pitchFamily="34" charset="0"/>
                  <a:ea typeface="宋体" pitchFamily="2" charset="-122"/>
                </a:defRPr>
              </a:lvl4pPr>
              <a:lvl5pPr marL="2057400" indent="-228600">
                <a:defRPr>
                  <a:solidFill>
                    <a:schemeClr val="tx1"/>
                  </a:solidFill>
                  <a:latin typeface="Calibri" panose="020F0502020204030204" pitchFamily="34" charset="0"/>
                  <a:ea typeface="宋体"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9pPr>
            </a:lstStyle>
            <a:p>
              <a:pPr algn="ctr" eaLnBrk="1" hangingPunct="1"/>
              <a:r>
                <a:rPr lang="zh-CN" altLang="en-US" sz="4000" b="1" i="1" dirty="0">
                  <a:solidFill>
                    <a:srgbClr val="195482"/>
                  </a:solidFill>
                  <a:latin typeface="Times New Roman" panose="02020603050405020304" charset="0"/>
                  <a:ea typeface="楷体" panose="02010609060101010101" pitchFamily="49" charset="-122"/>
                  <a:cs typeface="+mn-ea"/>
                  <a:sym typeface="Times New Roman" panose="02020603050405020304" charset="0"/>
                </a:rPr>
                <a:t>３</a:t>
              </a:r>
              <a:endParaRPr lang="zh-CN" altLang="en-US" sz="4000" b="1" i="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grpSp>
        <p:nvGrpSpPr>
          <p:cNvPr id="170" name="组合 169"/>
          <p:cNvGrpSpPr/>
          <p:nvPr/>
        </p:nvGrpSpPr>
        <p:grpSpPr>
          <a:xfrm>
            <a:off x="9157970" y="1550670"/>
            <a:ext cx="2143125" cy="431800"/>
            <a:chOff x="1354789" y="2172976"/>
            <a:chExt cx="2893818" cy="737005"/>
          </a:xfrm>
        </p:grpSpPr>
        <p:sp>
          <p:nvSpPr>
            <p:cNvPr id="171" name="MH_SubTitle_1"/>
            <p:cNvSpPr>
              <a:spLocks noChangeArrowheads="true"/>
            </p:cNvSpPr>
            <p:nvPr>
              <p:custDataLst>
                <p:tags r:id="rId7"/>
              </p:custDataLst>
            </p:nvPr>
          </p:nvSpPr>
          <p:spPr bwMode="auto">
            <a:xfrm>
              <a:off x="1635717" y="2329180"/>
              <a:ext cx="2612890" cy="514208"/>
            </a:xfrm>
            <a:prstGeom prst="parallelogram">
              <a:avLst>
                <a:gd name="adj" fmla="val 20381"/>
              </a:avLst>
            </a:prstGeom>
            <a:solidFill>
              <a:schemeClr val="bg1">
                <a:lumMod val="95000"/>
              </a:schemeClr>
            </a:solidFill>
            <a:ln>
              <a:noFill/>
            </a:ln>
          </p:spPr>
          <p:txBody>
            <a:bodyPr lIns="0" tIns="0" rIns="0" bIns="0" anchor="ctr"/>
            <a:lstStyle>
              <a:lvl1pPr>
                <a:defRPr>
                  <a:solidFill>
                    <a:schemeClr val="tx1"/>
                  </a:solidFill>
                  <a:latin typeface="Calibri" panose="020F0502020204030204" pitchFamily="34" charset="0"/>
                  <a:ea typeface="宋体" pitchFamily="2" charset="-122"/>
                </a:defRPr>
              </a:lvl1pPr>
              <a:lvl2pPr marL="742950" indent="-285750">
                <a:defRPr>
                  <a:solidFill>
                    <a:schemeClr val="tx1"/>
                  </a:solidFill>
                  <a:latin typeface="Calibri" panose="020F0502020204030204" pitchFamily="34" charset="0"/>
                  <a:ea typeface="宋体" pitchFamily="2" charset="-122"/>
                </a:defRPr>
              </a:lvl2pPr>
              <a:lvl3pPr marL="1143000" indent="-228600">
                <a:defRPr>
                  <a:solidFill>
                    <a:schemeClr val="tx1"/>
                  </a:solidFill>
                  <a:latin typeface="Calibri" panose="020F0502020204030204" pitchFamily="34" charset="0"/>
                  <a:ea typeface="宋体" pitchFamily="2" charset="-122"/>
                </a:defRPr>
              </a:lvl3pPr>
              <a:lvl4pPr marL="1600200" indent="-228600">
                <a:defRPr>
                  <a:solidFill>
                    <a:schemeClr val="tx1"/>
                  </a:solidFill>
                  <a:latin typeface="Calibri" panose="020F0502020204030204" pitchFamily="34" charset="0"/>
                  <a:ea typeface="宋体" pitchFamily="2" charset="-122"/>
                </a:defRPr>
              </a:lvl4pPr>
              <a:lvl5pPr marL="2057400" indent="-228600">
                <a:defRPr>
                  <a:solidFill>
                    <a:schemeClr val="tx1"/>
                  </a:solidFill>
                  <a:latin typeface="Calibri" panose="020F0502020204030204" pitchFamily="34" charset="0"/>
                  <a:ea typeface="宋体"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9pPr>
            </a:lstStyle>
            <a:p>
              <a:pPr algn="l"/>
              <a:r>
                <a:rPr lang="zh-CN" altLang="en-US" b="1"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汇总报送</a:t>
              </a:r>
              <a:endParaRPr lang="zh-CN" altLang="en-US" b="1"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2" name="MH_Other_1"/>
            <p:cNvSpPr txBox="true">
              <a:spLocks noChangeArrowheads="true"/>
            </p:cNvSpPr>
            <p:nvPr>
              <p:custDataLst>
                <p:tags r:id="rId8"/>
              </p:custDataLst>
            </p:nvPr>
          </p:nvSpPr>
          <p:spPr bwMode="auto">
            <a:xfrm>
              <a:off x="1354789" y="2172976"/>
              <a:ext cx="561857" cy="7370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itchFamily="2" charset="-122"/>
                </a:defRPr>
              </a:lvl1pPr>
              <a:lvl2pPr marL="742950" indent="-285750">
                <a:defRPr>
                  <a:solidFill>
                    <a:schemeClr val="tx1"/>
                  </a:solidFill>
                  <a:latin typeface="Calibri" panose="020F0502020204030204" pitchFamily="34" charset="0"/>
                  <a:ea typeface="宋体" pitchFamily="2" charset="-122"/>
                </a:defRPr>
              </a:lvl2pPr>
              <a:lvl3pPr marL="1143000" indent="-228600">
                <a:defRPr>
                  <a:solidFill>
                    <a:schemeClr val="tx1"/>
                  </a:solidFill>
                  <a:latin typeface="Calibri" panose="020F0502020204030204" pitchFamily="34" charset="0"/>
                  <a:ea typeface="宋体" pitchFamily="2" charset="-122"/>
                </a:defRPr>
              </a:lvl3pPr>
              <a:lvl4pPr marL="1600200" indent="-228600">
                <a:defRPr>
                  <a:solidFill>
                    <a:schemeClr val="tx1"/>
                  </a:solidFill>
                  <a:latin typeface="Calibri" panose="020F0502020204030204" pitchFamily="34" charset="0"/>
                  <a:ea typeface="宋体" pitchFamily="2" charset="-122"/>
                </a:defRPr>
              </a:lvl4pPr>
              <a:lvl5pPr marL="2057400" indent="-228600">
                <a:defRPr>
                  <a:solidFill>
                    <a:schemeClr val="tx1"/>
                  </a:solidFill>
                  <a:latin typeface="Calibri" panose="020F0502020204030204" pitchFamily="34" charset="0"/>
                  <a:ea typeface="宋体"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9pPr>
            </a:lstStyle>
            <a:p>
              <a:pPr algn="ctr" eaLnBrk="1" hangingPunct="1"/>
              <a:r>
                <a:rPr lang="zh-CN" altLang="en-US" sz="4000" b="1" i="1" dirty="0">
                  <a:solidFill>
                    <a:srgbClr val="195482"/>
                  </a:solidFill>
                  <a:latin typeface="Times New Roman" panose="02020603050405020304" charset="0"/>
                  <a:ea typeface="楷体" panose="02010609060101010101" pitchFamily="49" charset="-122"/>
                  <a:cs typeface="+mn-ea"/>
                  <a:sym typeface="Times New Roman" panose="02020603050405020304" charset="0"/>
                </a:rPr>
                <a:t>４</a:t>
              </a:r>
              <a:endParaRPr lang="zh-CN" altLang="en-US" sz="4000" b="1" i="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grpSp>
        <p:nvGrpSpPr>
          <p:cNvPr id="173" name="组合 172"/>
          <p:cNvGrpSpPr/>
          <p:nvPr/>
        </p:nvGrpSpPr>
        <p:grpSpPr>
          <a:xfrm>
            <a:off x="9629775" y="2442845"/>
            <a:ext cx="2212975" cy="431800"/>
            <a:chOff x="1354789" y="2172976"/>
            <a:chExt cx="2988135" cy="737005"/>
          </a:xfrm>
        </p:grpSpPr>
        <p:sp>
          <p:nvSpPr>
            <p:cNvPr id="174" name="MH_SubTitle_1"/>
            <p:cNvSpPr>
              <a:spLocks noChangeArrowheads="true"/>
            </p:cNvSpPr>
            <p:nvPr>
              <p:custDataLst>
                <p:tags r:id="rId9"/>
              </p:custDataLst>
            </p:nvPr>
          </p:nvSpPr>
          <p:spPr bwMode="auto">
            <a:xfrm>
              <a:off x="1636025" y="2329048"/>
              <a:ext cx="2706899" cy="513736"/>
            </a:xfrm>
            <a:prstGeom prst="parallelogram">
              <a:avLst>
                <a:gd name="adj" fmla="val 20381"/>
              </a:avLst>
            </a:prstGeom>
            <a:solidFill>
              <a:schemeClr val="bg1">
                <a:lumMod val="95000"/>
              </a:schemeClr>
            </a:solidFill>
            <a:ln>
              <a:noFill/>
            </a:ln>
          </p:spPr>
          <p:txBody>
            <a:bodyPr lIns="0" tIns="0" rIns="0" bIns="0" anchor="ctr"/>
            <a:lstStyle>
              <a:lvl1pPr>
                <a:defRPr>
                  <a:solidFill>
                    <a:schemeClr val="tx1"/>
                  </a:solidFill>
                  <a:latin typeface="Calibri" panose="020F0502020204030204" pitchFamily="34" charset="0"/>
                  <a:ea typeface="宋体" pitchFamily="2" charset="-122"/>
                </a:defRPr>
              </a:lvl1pPr>
              <a:lvl2pPr marL="742950" indent="-285750">
                <a:defRPr>
                  <a:solidFill>
                    <a:schemeClr val="tx1"/>
                  </a:solidFill>
                  <a:latin typeface="Calibri" panose="020F0502020204030204" pitchFamily="34" charset="0"/>
                  <a:ea typeface="宋体" pitchFamily="2" charset="-122"/>
                </a:defRPr>
              </a:lvl2pPr>
              <a:lvl3pPr marL="1143000" indent="-228600">
                <a:defRPr>
                  <a:solidFill>
                    <a:schemeClr val="tx1"/>
                  </a:solidFill>
                  <a:latin typeface="Calibri" panose="020F0502020204030204" pitchFamily="34" charset="0"/>
                  <a:ea typeface="宋体" pitchFamily="2" charset="-122"/>
                </a:defRPr>
              </a:lvl3pPr>
              <a:lvl4pPr marL="1600200" indent="-228600">
                <a:defRPr>
                  <a:solidFill>
                    <a:schemeClr val="tx1"/>
                  </a:solidFill>
                  <a:latin typeface="Calibri" panose="020F0502020204030204" pitchFamily="34" charset="0"/>
                  <a:ea typeface="宋体" pitchFamily="2" charset="-122"/>
                </a:defRPr>
              </a:lvl4pPr>
              <a:lvl5pPr marL="2057400" indent="-228600">
                <a:defRPr>
                  <a:solidFill>
                    <a:schemeClr val="tx1"/>
                  </a:solidFill>
                  <a:latin typeface="Calibri" panose="020F0502020204030204" pitchFamily="34" charset="0"/>
                  <a:ea typeface="宋体"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9pPr>
            </a:lstStyle>
            <a:p>
              <a:pPr algn="l"/>
              <a:r>
                <a:rPr lang="zh-CN" altLang="en-US" b="1"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数据资料管理</a:t>
              </a:r>
              <a:endParaRPr lang="zh-CN" altLang="en-US" b="1"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5" name="MH_Other_1"/>
            <p:cNvSpPr txBox="true">
              <a:spLocks noChangeArrowheads="true"/>
            </p:cNvSpPr>
            <p:nvPr>
              <p:custDataLst>
                <p:tags r:id="rId10"/>
              </p:custDataLst>
            </p:nvPr>
          </p:nvSpPr>
          <p:spPr bwMode="auto">
            <a:xfrm>
              <a:off x="1354789" y="2172976"/>
              <a:ext cx="561857" cy="7370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itchFamily="2" charset="-122"/>
                </a:defRPr>
              </a:lvl1pPr>
              <a:lvl2pPr marL="742950" indent="-285750">
                <a:defRPr>
                  <a:solidFill>
                    <a:schemeClr val="tx1"/>
                  </a:solidFill>
                  <a:latin typeface="Calibri" panose="020F0502020204030204" pitchFamily="34" charset="0"/>
                  <a:ea typeface="宋体" pitchFamily="2" charset="-122"/>
                </a:defRPr>
              </a:lvl2pPr>
              <a:lvl3pPr marL="1143000" indent="-228600">
                <a:defRPr>
                  <a:solidFill>
                    <a:schemeClr val="tx1"/>
                  </a:solidFill>
                  <a:latin typeface="Calibri" panose="020F0502020204030204" pitchFamily="34" charset="0"/>
                  <a:ea typeface="宋体" pitchFamily="2" charset="-122"/>
                </a:defRPr>
              </a:lvl3pPr>
              <a:lvl4pPr marL="1600200" indent="-228600">
                <a:defRPr>
                  <a:solidFill>
                    <a:schemeClr val="tx1"/>
                  </a:solidFill>
                  <a:latin typeface="Calibri" panose="020F0502020204030204" pitchFamily="34" charset="0"/>
                  <a:ea typeface="宋体" pitchFamily="2" charset="-122"/>
                </a:defRPr>
              </a:lvl4pPr>
              <a:lvl5pPr marL="2057400" indent="-228600">
                <a:defRPr>
                  <a:solidFill>
                    <a:schemeClr val="tx1"/>
                  </a:solidFill>
                  <a:latin typeface="Calibri" panose="020F0502020204030204" pitchFamily="34" charset="0"/>
                  <a:ea typeface="宋体"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9pPr>
            </a:lstStyle>
            <a:p>
              <a:pPr algn="ctr" eaLnBrk="1" hangingPunct="1"/>
              <a:r>
                <a:rPr lang="zh-CN" altLang="en-US" sz="4000" b="1" i="1" dirty="0">
                  <a:solidFill>
                    <a:srgbClr val="195482"/>
                  </a:solidFill>
                  <a:latin typeface="Times New Roman" panose="02020603050405020304" charset="0"/>
                  <a:ea typeface="楷体" panose="02010609060101010101" pitchFamily="49" charset="-122"/>
                  <a:cs typeface="+mn-ea"/>
                  <a:sym typeface="Times New Roman" panose="02020603050405020304" charset="0"/>
                </a:rPr>
                <a:t>８</a:t>
              </a:r>
              <a:endParaRPr lang="zh-CN" altLang="en-US" sz="4000" b="1" i="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grpSp>
        <p:nvGrpSpPr>
          <p:cNvPr id="176" name="组合 175"/>
          <p:cNvGrpSpPr/>
          <p:nvPr/>
        </p:nvGrpSpPr>
        <p:grpSpPr>
          <a:xfrm>
            <a:off x="1679575" y="2404110"/>
            <a:ext cx="2143125" cy="431800"/>
            <a:chOff x="1354789" y="2172976"/>
            <a:chExt cx="2893818" cy="737005"/>
          </a:xfrm>
        </p:grpSpPr>
        <p:sp>
          <p:nvSpPr>
            <p:cNvPr id="177" name="MH_SubTitle_1"/>
            <p:cNvSpPr>
              <a:spLocks noChangeArrowheads="true"/>
            </p:cNvSpPr>
            <p:nvPr>
              <p:custDataLst>
                <p:tags r:id="rId11"/>
              </p:custDataLst>
            </p:nvPr>
          </p:nvSpPr>
          <p:spPr bwMode="auto">
            <a:xfrm>
              <a:off x="1635717" y="2329180"/>
              <a:ext cx="2612890" cy="514208"/>
            </a:xfrm>
            <a:prstGeom prst="parallelogram">
              <a:avLst>
                <a:gd name="adj" fmla="val 20381"/>
              </a:avLst>
            </a:prstGeom>
            <a:solidFill>
              <a:schemeClr val="bg1">
                <a:lumMod val="95000"/>
              </a:schemeClr>
            </a:solidFill>
            <a:ln>
              <a:noFill/>
            </a:ln>
          </p:spPr>
          <p:txBody>
            <a:bodyPr lIns="0" tIns="0" rIns="0" bIns="0" anchor="ctr"/>
            <a:lstStyle>
              <a:lvl1pPr>
                <a:defRPr>
                  <a:solidFill>
                    <a:schemeClr val="tx1"/>
                  </a:solidFill>
                  <a:latin typeface="Calibri" panose="020F0502020204030204" pitchFamily="34" charset="0"/>
                  <a:ea typeface="宋体" pitchFamily="2" charset="-122"/>
                </a:defRPr>
              </a:lvl1pPr>
              <a:lvl2pPr marL="742950" indent="-285750">
                <a:defRPr>
                  <a:solidFill>
                    <a:schemeClr val="tx1"/>
                  </a:solidFill>
                  <a:latin typeface="Calibri" panose="020F0502020204030204" pitchFamily="34" charset="0"/>
                  <a:ea typeface="宋体" pitchFamily="2" charset="-122"/>
                </a:defRPr>
              </a:lvl2pPr>
              <a:lvl3pPr marL="1143000" indent="-228600">
                <a:defRPr>
                  <a:solidFill>
                    <a:schemeClr val="tx1"/>
                  </a:solidFill>
                  <a:latin typeface="Calibri" panose="020F0502020204030204" pitchFamily="34" charset="0"/>
                  <a:ea typeface="宋体" pitchFamily="2" charset="-122"/>
                </a:defRPr>
              </a:lvl3pPr>
              <a:lvl4pPr marL="1600200" indent="-228600">
                <a:defRPr>
                  <a:solidFill>
                    <a:schemeClr val="tx1"/>
                  </a:solidFill>
                  <a:latin typeface="Calibri" panose="020F0502020204030204" pitchFamily="34" charset="0"/>
                  <a:ea typeface="宋体" pitchFamily="2" charset="-122"/>
                </a:defRPr>
              </a:lvl4pPr>
              <a:lvl5pPr marL="2057400" indent="-228600">
                <a:defRPr>
                  <a:solidFill>
                    <a:schemeClr val="tx1"/>
                  </a:solidFill>
                  <a:latin typeface="Calibri" panose="020F0502020204030204" pitchFamily="34" charset="0"/>
                  <a:ea typeface="宋体"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9pPr>
            </a:lstStyle>
            <a:p>
              <a:pPr algn="l"/>
              <a:r>
                <a:rPr lang="zh-CN" altLang="en-US" b="1"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批复</a:t>
              </a:r>
              <a:endParaRPr lang="zh-CN" altLang="en-US" b="1"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8" name="MH_Other_1"/>
            <p:cNvSpPr txBox="true">
              <a:spLocks noChangeArrowheads="true"/>
            </p:cNvSpPr>
            <p:nvPr>
              <p:custDataLst>
                <p:tags r:id="rId12"/>
              </p:custDataLst>
            </p:nvPr>
          </p:nvSpPr>
          <p:spPr bwMode="auto">
            <a:xfrm>
              <a:off x="1354789" y="2172976"/>
              <a:ext cx="561857" cy="7370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itchFamily="2" charset="-122"/>
                </a:defRPr>
              </a:lvl1pPr>
              <a:lvl2pPr marL="742950" indent="-285750">
                <a:defRPr>
                  <a:solidFill>
                    <a:schemeClr val="tx1"/>
                  </a:solidFill>
                  <a:latin typeface="Calibri" panose="020F0502020204030204" pitchFamily="34" charset="0"/>
                  <a:ea typeface="宋体" pitchFamily="2" charset="-122"/>
                </a:defRPr>
              </a:lvl2pPr>
              <a:lvl3pPr marL="1143000" indent="-228600">
                <a:defRPr>
                  <a:solidFill>
                    <a:schemeClr val="tx1"/>
                  </a:solidFill>
                  <a:latin typeface="Calibri" panose="020F0502020204030204" pitchFamily="34" charset="0"/>
                  <a:ea typeface="宋体" pitchFamily="2" charset="-122"/>
                </a:defRPr>
              </a:lvl3pPr>
              <a:lvl4pPr marL="1600200" indent="-228600">
                <a:defRPr>
                  <a:solidFill>
                    <a:schemeClr val="tx1"/>
                  </a:solidFill>
                  <a:latin typeface="Calibri" panose="020F0502020204030204" pitchFamily="34" charset="0"/>
                  <a:ea typeface="宋体" pitchFamily="2" charset="-122"/>
                </a:defRPr>
              </a:lvl4pPr>
              <a:lvl5pPr marL="2057400" indent="-228600">
                <a:defRPr>
                  <a:solidFill>
                    <a:schemeClr val="tx1"/>
                  </a:solidFill>
                  <a:latin typeface="Calibri" panose="020F0502020204030204" pitchFamily="34" charset="0"/>
                  <a:ea typeface="宋体"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9pPr>
            </a:lstStyle>
            <a:p>
              <a:pPr algn="ctr" eaLnBrk="1" hangingPunct="1"/>
              <a:r>
                <a:rPr lang="zh-CN" altLang="en-US" sz="4000" b="1" i="1" dirty="0">
                  <a:solidFill>
                    <a:srgbClr val="195482"/>
                  </a:solidFill>
                  <a:latin typeface="Times New Roman" panose="02020603050405020304" charset="0"/>
                  <a:ea typeface="楷体" panose="02010609060101010101" pitchFamily="49" charset="-122"/>
                  <a:cs typeface="+mn-ea"/>
                  <a:sym typeface="Times New Roman" panose="02020603050405020304" charset="0"/>
                </a:rPr>
                <a:t>５</a:t>
              </a:r>
              <a:endParaRPr lang="zh-CN" altLang="en-US" sz="4000" b="1" i="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grpSp>
        <p:nvGrpSpPr>
          <p:cNvPr id="179" name="组合 178"/>
          <p:cNvGrpSpPr/>
          <p:nvPr/>
        </p:nvGrpSpPr>
        <p:grpSpPr>
          <a:xfrm>
            <a:off x="4215765" y="2416810"/>
            <a:ext cx="2143125" cy="431800"/>
            <a:chOff x="1354789" y="2172976"/>
            <a:chExt cx="2893818" cy="737005"/>
          </a:xfrm>
        </p:grpSpPr>
        <p:sp>
          <p:nvSpPr>
            <p:cNvPr id="180" name="MH_SubTitle_1"/>
            <p:cNvSpPr>
              <a:spLocks noChangeArrowheads="true"/>
            </p:cNvSpPr>
            <p:nvPr>
              <p:custDataLst>
                <p:tags r:id="rId13"/>
              </p:custDataLst>
            </p:nvPr>
          </p:nvSpPr>
          <p:spPr bwMode="auto">
            <a:xfrm>
              <a:off x="1635717" y="2329180"/>
              <a:ext cx="2612890" cy="514208"/>
            </a:xfrm>
            <a:prstGeom prst="parallelogram">
              <a:avLst>
                <a:gd name="adj" fmla="val 20381"/>
              </a:avLst>
            </a:prstGeom>
            <a:solidFill>
              <a:schemeClr val="bg1">
                <a:lumMod val="95000"/>
              </a:schemeClr>
            </a:solidFill>
            <a:ln>
              <a:noFill/>
            </a:ln>
          </p:spPr>
          <p:txBody>
            <a:bodyPr lIns="0" tIns="0" rIns="0" bIns="0" anchor="ctr"/>
            <a:lstStyle>
              <a:lvl1pPr>
                <a:defRPr>
                  <a:solidFill>
                    <a:schemeClr val="tx1"/>
                  </a:solidFill>
                  <a:latin typeface="Calibri" panose="020F0502020204030204" pitchFamily="34" charset="0"/>
                  <a:ea typeface="宋体" pitchFamily="2" charset="-122"/>
                </a:defRPr>
              </a:lvl1pPr>
              <a:lvl2pPr marL="742950" indent="-285750">
                <a:defRPr>
                  <a:solidFill>
                    <a:schemeClr val="tx1"/>
                  </a:solidFill>
                  <a:latin typeface="Calibri" panose="020F0502020204030204" pitchFamily="34" charset="0"/>
                  <a:ea typeface="宋体" pitchFamily="2" charset="-122"/>
                </a:defRPr>
              </a:lvl2pPr>
              <a:lvl3pPr marL="1143000" indent="-228600">
                <a:defRPr>
                  <a:solidFill>
                    <a:schemeClr val="tx1"/>
                  </a:solidFill>
                  <a:latin typeface="Calibri" panose="020F0502020204030204" pitchFamily="34" charset="0"/>
                  <a:ea typeface="宋体" pitchFamily="2" charset="-122"/>
                </a:defRPr>
              </a:lvl3pPr>
              <a:lvl4pPr marL="1600200" indent="-228600">
                <a:defRPr>
                  <a:solidFill>
                    <a:schemeClr val="tx1"/>
                  </a:solidFill>
                  <a:latin typeface="Calibri" panose="020F0502020204030204" pitchFamily="34" charset="0"/>
                  <a:ea typeface="宋体" pitchFamily="2" charset="-122"/>
                </a:defRPr>
              </a:lvl4pPr>
              <a:lvl5pPr marL="2057400" indent="-228600">
                <a:defRPr>
                  <a:solidFill>
                    <a:schemeClr val="tx1"/>
                  </a:solidFill>
                  <a:latin typeface="Calibri" panose="020F0502020204030204" pitchFamily="34" charset="0"/>
                  <a:ea typeface="宋体"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9pPr>
            </a:lstStyle>
            <a:p>
              <a:pPr algn="l"/>
              <a:r>
                <a:rPr lang="zh-CN" altLang="en-US" b="1"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信息公开</a:t>
              </a:r>
              <a:endParaRPr lang="zh-CN" altLang="en-US" b="1"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81" name="MH_Other_1"/>
            <p:cNvSpPr txBox="true">
              <a:spLocks noChangeArrowheads="true"/>
            </p:cNvSpPr>
            <p:nvPr>
              <p:custDataLst>
                <p:tags r:id="rId14"/>
              </p:custDataLst>
            </p:nvPr>
          </p:nvSpPr>
          <p:spPr bwMode="auto">
            <a:xfrm>
              <a:off x="1354789" y="2172976"/>
              <a:ext cx="561857" cy="7370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itchFamily="2" charset="-122"/>
                </a:defRPr>
              </a:lvl1pPr>
              <a:lvl2pPr marL="742950" indent="-285750">
                <a:defRPr>
                  <a:solidFill>
                    <a:schemeClr val="tx1"/>
                  </a:solidFill>
                  <a:latin typeface="Calibri" panose="020F0502020204030204" pitchFamily="34" charset="0"/>
                  <a:ea typeface="宋体" pitchFamily="2" charset="-122"/>
                </a:defRPr>
              </a:lvl2pPr>
              <a:lvl3pPr marL="1143000" indent="-228600">
                <a:defRPr>
                  <a:solidFill>
                    <a:schemeClr val="tx1"/>
                  </a:solidFill>
                  <a:latin typeface="Calibri" panose="020F0502020204030204" pitchFamily="34" charset="0"/>
                  <a:ea typeface="宋体" pitchFamily="2" charset="-122"/>
                </a:defRPr>
              </a:lvl3pPr>
              <a:lvl4pPr marL="1600200" indent="-228600">
                <a:defRPr>
                  <a:solidFill>
                    <a:schemeClr val="tx1"/>
                  </a:solidFill>
                  <a:latin typeface="Calibri" panose="020F0502020204030204" pitchFamily="34" charset="0"/>
                  <a:ea typeface="宋体" pitchFamily="2" charset="-122"/>
                </a:defRPr>
              </a:lvl4pPr>
              <a:lvl5pPr marL="2057400" indent="-228600">
                <a:defRPr>
                  <a:solidFill>
                    <a:schemeClr val="tx1"/>
                  </a:solidFill>
                  <a:latin typeface="Calibri" panose="020F0502020204030204" pitchFamily="34" charset="0"/>
                  <a:ea typeface="宋体"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9pPr>
            </a:lstStyle>
            <a:p>
              <a:pPr algn="ctr" eaLnBrk="1" hangingPunct="1"/>
              <a:r>
                <a:rPr lang="zh-CN" altLang="en-US" sz="4000" b="1" i="1" dirty="0">
                  <a:solidFill>
                    <a:srgbClr val="195482"/>
                  </a:solidFill>
                  <a:latin typeface="Times New Roman" panose="02020603050405020304" charset="0"/>
                  <a:ea typeface="楷体" panose="02010609060101010101" pitchFamily="49" charset="-122"/>
                  <a:cs typeface="+mn-ea"/>
                  <a:sym typeface="Times New Roman" panose="02020603050405020304" charset="0"/>
                </a:rPr>
                <a:t>６</a:t>
              </a:r>
              <a:endParaRPr lang="zh-CN" altLang="en-US" sz="4000" b="1" i="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grpSp>
        <p:nvGrpSpPr>
          <p:cNvPr id="182" name="组合 181"/>
          <p:cNvGrpSpPr/>
          <p:nvPr/>
        </p:nvGrpSpPr>
        <p:grpSpPr>
          <a:xfrm>
            <a:off x="6994525" y="2430145"/>
            <a:ext cx="2143125" cy="431800"/>
            <a:chOff x="1354789" y="2172976"/>
            <a:chExt cx="2893818" cy="737005"/>
          </a:xfrm>
        </p:grpSpPr>
        <p:sp>
          <p:nvSpPr>
            <p:cNvPr id="183" name="MH_SubTitle_1"/>
            <p:cNvSpPr>
              <a:spLocks noChangeArrowheads="true"/>
            </p:cNvSpPr>
            <p:nvPr>
              <p:custDataLst>
                <p:tags r:id="rId15"/>
              </p:custDataLst>
            </p:nvPr>
          </p:nvSpPr>
          <p:spPr bwMode="auto">
            <a:xfrm>
              <a:off x="1635717" y="2329180"/>
              <a:ext cx="2612890" cy="514208"/>
            </a:xfrm>
            <a:prstGeom prst="parallelogram">
              <a:avLst>
                <a:gd name="adj" fmla="val 20381"/>
              </a:avLst>
            </a:prstGeom>
            <a:solidFill>
              <a:schemeClr val="bg1">
                <a:lumMod val="95000"/>
              </a:schemeClr>
            </a:solidFill>
            <a:ln>
              <a:noFill/>
            </a:ln>
          </p:spPr>
          <p:txBody>
            <a:bodyPr lIns="0" tIns="0" rIns="0" bIns="0" anchor="ctr"/>
            <a:lstStyle>
              <a:lvl1pPr>
                <a:defRPr>
                  <a:solidFill>
                    <a:schemeClr val="tx1"/>
                  </a:solidFill>
                  <a:latin typeface="Calibri" panose="020F0502020204030204" pitchFamily="34" charset="0"/>
                  <a:ea typeface="宋体" pitchFamily="2" charset="-122"/>
                </a:defRPr>
              </a:lvl1pPr>
              <a:lvl2pPr marL="742950" indent="-285750">
                <a:defRPr>
                  <a:solidFill>
                    <a:schemeClr val="tx1"/>
                  </a:solidFill>
                  <a:latin typeface="Calibri" panose="020F0502020204030204" pitchFamily="34" charset="0"/>
                  <a:ea typeface="宋体" pitchFamily="2" charset="-122"/>
                </a:defRPr>
              </a:lvl2pPr>
              <a:lvl3pPr marL="1143000" indent="-228600">
                <a:defRPr>
                  <a:solidFill>
                    <a:schemeClr val="tx1"/>
                  </a:solidFill>
                  <a:latin typeface="Calibri" panose="020F0502020204030204" pitchFamily="34" charset="0"/>
                  <a:ea typeface="宋体" pitchFamily="2" charset="-122"/>
                </a:defRPr>
              </a:lvl3pPr>
              <a:lvl4pPr marL="1600200" indent="-228600">
                <a:defRPr>
                  <a:solidFill>
                    <a:schemeClr val="tx1"/>
                  </a:solidFill>
                  <a:latin typeface="Calibri" panose="020F0502020204030204" pitchFamily="34" charset="0"/>
                  <a:ea typeface="宋体" pitchFamily="2" charset="-122"/>
                </a:defRPr>
              </a:lvl4pPr>
              <a:lvl5pPr marL="2057400" indent="-228600">
                <a:defRPr>
                  <a:solidFill>
                    <a:schemeClr val="tx1"/>
                  </a:solidFill>
                  <a:latin typeface="Calibri" panose="020F0502020204030204" pitchFamily="34" charset="0"/>
                  <a:ea typeface="宋体"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9pPr>
            </a:lstStyle>
            <a:p>
              <a:pPr algn="l"/>
              <a:r>
                <a:rPr lang="zh-CN" altLang="en-US" b="1"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分析应用</a:t>
              </a:r>
              <a:endParaRPr lang="zh-CN" altLang="en-US" b="1"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84" name="MH_Other_1"/>
            <p:cNvSpPr txBox="true">
              <a:spLocks noChangeArrowheads="true"/>
            </p:cNvSpPr>
            <p:nvPr>
              <p:custDataLst>
                <p:tags r:id="rId16"/>
              </p:custDataLst>
            </p:nvPr>
          </p:nvSpPr>
          <p:spPr bwMode="auto">
            <a:xfrm>
              <a:off x="1354789" y="2172976"/>
              <a:ext cx="561857" cy="7370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itchFamily="2" charset="-122"/>
                </a:defRPr>
              </a:lvl1pPr>
              <a:lvl2pPr marL="742950" indent="-285750">
                <a:defRPr>
                  <a:solidFill>
                    <a:schemeClr val="tx1"/>
                  </a:solidFill>
                  <a:latin typeface="Calibri" panose="020F0502020204030204" pitchFamily="34" charset="0"/>
                  <a:ea typeface="宋体" pitchFamily="2" charset="-122"/>
                </a:defRPr>
              </a:lvl2pPr>
              <a:lvl3pPr marL="1143000" indent="-228600">
                <a:defRPr>
                  <a:solidFill>
                    <a:schemeClr val="tx1"/>
                  </a:solidFill>
                  <a:latin typeface="Calibri" panose="020F0502020204030204" pitchFamily="34" charset="0"/>
                  <a:ea typeface="宋体" pitchFamily="2" charset="-122"/>
                </a:defRPr>
              </a:lvl3pPr>
              <a:lvl4pPr marL="1600200" indent="-228600">
                <a:defRPr>
                  <a:solidFill>
                    <a:schemeClr val="tx1"/>
                  </a:solidFill>
                  <a:latin typeface="Calibri" panose="020F0502020204030204" pitchFamily="34" charset="0"/>
                  <a:ea typeface="宋体" pitchFamily="2" charset="-122"/>
                </a:defRPr>
              </a:lvl4pPr>
              <a:lvl5pPr marL="2057400" indent="-228600">
                <a:defRPr>
                  <a:solidFill>
                    <a:schemeClr val="tx1"/>
                  </a:solidFill>
                  <a:latin typeface="Calibri" panose="020F0502020204030204" pitchFamily="34" charset="0"/>
                  <a:ea typeface="宋体"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itchFamily="2" charset="-122"/>
                </a:defRPr>
              </a:lvl9pPr>
            </a:lstStyle>
            <a:p>
              <a:pPr algn="ctr" eaLnBrk="1" hangingPunct="1"/>
              <a:r>
                <a:rPr lang="zh-CN" altLang="en-US" sz="4000" b="1" i="1" dirty="0">
                  <a:solidFill>
                    <a:srgbClr val="195482"/>
                  </a:solidFill>
                  <a:latin typeface="Times New Roman" panose="02020603050405020304" charset="0"/>
                  <a:ea typeface="楷体" panose="02010609060101010101" pitchFamily="49" charset="-122"/>
                  <a:cs typeface="+mn-ea"/>
                  <a:sym typeface="Times New Roman" panose="02020603050405020304" charset="0"/>
                </a:rPr>
                <a:t>７</a:t>
              </a:r>
              <a:endParaRPr lang="zh-CN" altLang="en-US" sz="4000" b="1" i="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pic>
        <p:nvPicPr>
          <p:cNvPr id="185" name="图片 184" descr="czb_logo_1"/>
          <p:cNvPicPr>
            <a:picLocks noChangeAspect="true"/>
          </p:cNvPicPr>
          <p:nvPr/>
        </p:nvPicPr>
        <p:blipFill>
          <a:blip r:embed="rId17"/>
          <a:stretch>
            <a:fillRect/>
          </a:stretch>
        </p:blipFill>
        <p:spPr>
          <a:xfrm>
            <a:off x="8343900" y="391160"/>
            <a:ext cx="3603625" cy="565785"/>
          </a:xfrm>
          <a:prstGeom prst="rect">
            <a:avLst/>
          </a:prstGeom>
        </p:spPr>
      </p:pic>
      <p:sp>
        <p:nvSpPr>
          <p:cNvPr id="7" name="上箭头 6"/>
          <p:cNvSpPr/>
          <p:nvPr/>
        </p:nvSpPr>
        <p:spPr>
          <a:xfrm>
            <a:off x="1918970" y="3829685"/>
            <a:ext cx="175895" cy="561975"/>
          </a:xfrm>
          <a:prstGeom prst="upArrow">
            <a:avLst>
              <a:gd name="adj1" fmla="val 50000"/>
              <a:gd name="adj2" fmla="val 157142"/>
            </a:avLst>
          </a:prstGeom>
          <a:solidFill>
            <a:srgbClr val="1C568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sym typeface="Times New Roman" panose="02020603050405020304" charset="0"/>
            </a:endParaRPr>
          </a:p>
        </p:txBody>
      </p:sp>
      <p:sp>
        <p:nvSpPr>
          <p:cNvPr id="8" name="上箭头 7"/>
          <p:cNvSpPr/>
          <p:nvPr/>
        </p:nvSpPr>
        <p:spPr>
          <a:xfrm>
            <a:off x="3550285" y="3827780"/>
            <a:ext cx="175895" cy="561975"/>
          </a:xfrm>
          <a:prstGeom prst="upArrow">
            <a:avLst>
              <a:gd name="adj1" fmla="val 50000"/>
              <a:gd name="adj2" fmla="val 157142"/>
            </a:avLst>
          </a:prstGeom>
          <a:solidFill>
            <a:srgbClr val="1C568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sym typeface="Times New Roman" panose="02020603050405020304" charset="0"/>
            </a:endParaRPr>
          </a:p>
        </p:txBody>
      </p:sp>
      <p:sp>
        <p:nvSpPr>
          <p:cNvPr id="9" name="上箭头 8"/>
          <p:cNvSpPr/>
          <p:nvPr/>
        </p:nvSpPr>
        <p:spPr>
          <a:xfrm>
            <a:off x="7360285" y="3829685"/>
            <a:ext cx="175895" cy="561975"/>
          </a:xfrm>
          <a:prstGeom prst="upArrow">
            <a:avLst>
              <a:gd name="adj1" fmla="val 50000"/>
              <a:gd name="adj2" fmla="val 157142"/>
            </a:avLst>
          </a:prstGeom>
          <a:solidFill>
            <a:srgbClr val="1C568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sym typeface="Times New Roman" panose="02020603050405020304" charset="0"/>
            </a:endParaRPr>
          </a:p>
        </p:txBody>
      </p:sp>
      <p:sp>
        <p:nvSpPr>
          <p:cNvPr id="10" name="上箭头 9"/>
          <p:cNvSpPr/>
          <p:nvPr/>
        </p:nvSpPr>
        <p:spPr>
          <a:xfrm>
            <a:off x="8456930" y="3827780"/>
            <a:ext cx="175895" cy="561975"/>
          </a:xfrm>
          <a:prstGeom prst="upArrow">
            <a:avLst>
              <a:gd name="adj1" fmla="val 50000"/>
              <a:gd name="adj2" fmla="val 157142"/>
            </a:avLst>
          </a:prstGeom>
          <a:solidFill>
            <a:srgbClr val="1C568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sym typeface="Times New Roman" panose="02020603050405020304" charset="0"/>
            </a:endParaRPr>
          </a:p>
        </p:txBody>
      </p:sp>
      <p:sp>
        <p:nvSpPr>
          <p:cNvPr id="14" name="上箭头 13"/>
          <p:cNvSpPr/>
          <p:nvPr/>
        </p:nvSpPr>
        <p:spPr>
          <a:xfrm flipV="true">
            <a:off x="3839210" y="4879975"/>
            <a:ext cx="175895" cy="561975"/>
          </a:xfrm>
          <a:prstGeom prst="upArrow">
            <a:avLst>
              <a:gd name="adj1" fmla="val 50000"/>
              <a:gd name="adj2" fmla="val 157142"/>
            </a:avLst>
          </a:prstGeom>
          <a:solidFill>
            <a:srgbClr val="1C568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sym typeface="Times New Roman" panose="02020603050405020304" charset="0"/>
            </a:endParaRPr>
          </a:p>
        </p:txBody>
      </p:sp>
      <p:sp>
        <p:nvSpPr>
          <p:cNvPr id="15" name="上箭头 14"/>
          <p:cNvSpPr/>
          <p:nvPr/>
        </p:nvSpPr>
        <p:spPr>
          <a:xfrm flipV="true">
            <a:off x="4822825" y="4879975"/>
            <a:ext cx="175895" cy="561975"/>
          </a:xfrm>
          <a:prstGeom prst="upArrow">
            <a:avLst>
              <a:gd name="adj1" fmla="val 50000"/>
              <a:gd name="adj2" fmla="val 157142"/>
            </a:avLst>
          </a:prstGeom>
          <a:solidFill>
            <a:srgbClr val="1C568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sym typeface="Times New Roman" panose="02020603050405020304" charset="0"/>
            </a:endParaRPr>
          </a:p>
        </p:txBody>
      </p:sp>
      <p:sp>
        <p:nvSpPr>
          <p:cNvPr id="17" name="上箭头 16"/>
          <p:cNvSpPr/>
          <p:nvPr/>
        </p:nvSpPr>
        <p:spPr>
          <a:xfrm flipV="true">
            <a:off x="5915660" y="4879975"/>
            <a:ext cx="175895" cy="561975"/>
          </a:xfrm>
          <a:prstGeom prst="upArrow">
            <a:avLst>
              <a:gd name="adj1" fmla="val 50000"/>
              <a:gd name="adj2" fmla="val 157142"/>
            </a:avLst>
          </a:prstGeom>
          <a:solidFill>
            <a:srgbClr val="1C568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sym typeface="Times New Roman" panose="02020603050405020304" charset="0"/>
            </a:endParaRPr>
          </a:p>
        </p:txBody>
      </p:sp>
      <p:sp>
        <p:nvSpPr>
          <p:cNvPr id="18" name="上箭头 17"/>
          <p:cNvSpPr/>
          <p:nvPr/>
        </p:nvSpPr>
        <p:spPr>
          <a:xfrm flipV="true">
            <a:off x="9573895" y="4879975"/>
            <a:ext cx="175895" cy="561975"/>
          </a:xfrm>
          <a:prstGeom prst="upArrow">
            <a:avLst>
              <a:gd name="adj1" fmla="val 50000"/>
              <a:gd name="adj2" fmla="val 157142"/>
            </a:avLst>
          </a:prstGeom>
          <a:solidFill>
            <a:srgbClr val="1C568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sym typeface="Times New Roman" panose="02020603050405020304" charset="0"/>
            </a:endParaRPr>
          </a:p>
        </p:txBody>
      </p:sp>
    </p:spTree>
  </p:cSld>
  <p:clrMapOvr>
    <a:masterClrMapping/>
  </p:clrMapOvr>
  <p:transition spd="slow"/>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sp>
        <p:nvSpPr>
          <p:cNvPr id="5" name="文本框 4"/>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报表说明附表</a:t>
            </a:r>
            <a:r>
              <a:rPr lang="en-US" altLang="zh-CN" sz="2400" b="1" dirty="0">
                <a:solidFill>
                  <a:srgbClr val="195482"/>
                </a:solidFill>
                <a:latin typeface="Times New Roman" panose="02020603050405020304" charset="0"/>
                <a:ea typeface="楷体" panose="02010609060101010101" pitchFamily="49" charset="-122"/>
                <a:cs typeface="+mn-ea"/>
                <a:sym typeface="+mn-lt"/>
              </a:rPr>
              <a:t>5</a:t>
            </a:r>
            <a:endParaRPr lang="en-US"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3" name="图片 2"/>
          <p:cNvPicPr>
            <a:picLocks noChangeAspect="true"/>
          </p:cNvPicPr>
          <p:nvPr/>
        </p:nvPicPr>
        <p:blipFill>
          <a:blip r:embed="rId2"/>
          <a:stretch>
            <a:fillRect/>
          </a:stretch>
        </p:blipFill>
        <p:spPr>
          <a:xfrm>
            <a:off x="1494155" y="956945"/>
            <a:ext cx="7697470" cy="5652770"/>
          </a:xfrm>
          <a:prstGeom prst="rect">
            <a:avLst/>
          </a:prstGeom>
          <a:ln>
            <a:solidFill>
              <a:schemeClr val="tx1"/>
            </a:solidFill>
          </a:ln>
        </p:spPr>
      </p:pic>
    </p:spTree>
  </p:cSld>
  <p:clrMapOvr>
    <a:masterClrMapping/>
  </p:clrMapOvr>
  <p:transition spd="slow"/>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报表说明附表</a:t>
            </a:r>
            <a:r>
              <a:rPr lang="en-US" altLang="zh-CN" sz="2400" b="1" dirty="0">
                <a:solidFill>
                  <a:srgbClr val="195482"/>
                </a:solidFill>
                <a:latin typeface="Times New Roman" panose="02020603050405020304" charset="0"/>
                <a:ea typeface="楷体" panose="02010609060101010101" pitchFamily="49" charset="-122"/>
                <a:cs typeface="+mn-ea"/>
                <a:sym typeface="+mn-lt"/>
              </a:rPr>
              <a:t>6</a:t>
            </a:r>
            <a:endParaRPr lang="en-US"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pic>
        <p:nvPicPr>
          <p:cNvPr id="3" name="图片 2"/>
          <p:cNvPicPr>
            <a:picLocks noChangeAspect="true"/>
          </p:cNvPicPr>
          <p:nvPr/>
        </p:nvPicPr>
        <p:blipFill>
          <a:blip r:embed="rId2"/>
          <a:stretch>
            <a:fillRect/>
          </a:stretch>
        </p:blipFill>
        <p:spPr>
          <a:xfrm>
            <a:off x="1499870" y="1228090"/>
            <a:ext cx="9563100" cy="4619625"/>
          </a:xfrm>
          <a:prstGeom prst="rect">
            <a:avLst/>
          </a:prstGeom>
          <a:ln>
            <a:solidFill>
              <a:schemeClr val="tx1"/>
            </a:solidFill>
          </a:ln>
        </p:spPr>
      </p:pic>
    </p:spTree>
  </p:cSld>
  <p:clrMapOvr>
    <a:masterClrMapping/>
  </p:clrMapOvr>
  <p:transition spd="slow"/>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sp>
        <p:nvSpPr>
          <p:cNvPr id="5" name="文本框 4"/>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报表说明附表</a:t>
            </a:r>
            <a:r>
              <a:rPr lang="en-US" altLang="zh-CN" sz="2400" b="1" dirty="0">
                <a:solidFill>
                  <a:srgbClr val="195482"/>
                </a:solidFill>
                <a:latin typeface="Times New Roman" panose="02020603050405020304" charset="0"/>
                <a:ea typeface="楷体" panose="02010609060101010101" pitchFamily="49" charset="-122"/>
                <a:cs typeface="+mn-ea"/>
                <a:sym typeface="+mn-lt"/>
              </a:rPr>
              <a:t>7</a:t>
            </a:r>
            <a:endParaRPr lang="en-US"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3" name="图片 2"/>
          <p:cNvPicPr>
            <a:picLocks noChangeAspect="true"/>
          </p:cNvPicPr>
          <p:nvPr/>
        </p:nvPicPr>
        <p:blipFill>
          <a:blip r:embed="rId2"/>
          <a:stretch>
            <a:fillRect/>
          </a:stretch>
        </p:blipFill>
        <p:spPr>
          <a:xfrm>
            <a:off x="1466850" y="1132840"/>
            <a:ext cx="9687560" cy="4907915"/>
          </a:xfrm>
          <a:prstGeom prst="rect">
            <a:avLst/>
          </a:prstGeom>
          <a:ln>
            <a:solidFill>
              <a:schemeClr val="tx1"/>
            </a:solidFill>
          </a:ln>
        </p:spPr>
      </p:pic>
    </p:spTree>
  </p:cSld>
  <p:clrMapOvr>
    <a:masterClrMapping/>
  </p:clrMapOvr>
  <p:transition spd="slow"/>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分析报告主要变动</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sp>
        <p:nvSpPr>
          <p:cNvPr id="7" name="文本框 6"/>
          <p:cNvSpPr txBox="true"/>
          <p:nvPr/>
        </p:nvSpPr>
        <p:spPr>
          <a:xfrm>
            <a:off x="1679575" y="1795245"/>
            <a:ext cx="8750935" cy="3784600"/>
          </a:xfrm>
          <a:prstGeom prst="rect">
            <a:avLst/>
          </a:prstGeom>
          <a:noFill/>
        </p:spPr>
        <p:txBody>
          <a:bodyPr wrap="square" rtlCol="0">
            <a:spAutoFit/>
          </a:bodyPr>
          <a:lstStyle/>
          <a:p>
            <a:pPr algn="ctr"/>
            <a:r>
              <a:rPr lang="en-US" altLang="en-US" sz="2400" dirty="0">
                <a:solidFill>
                  <a:schemeClr val="tx1"/>
                </a:solidFill>
                <a:latin typeface="Times New Roman" panose="02020603050405020304" charset="0"/>
                <a:ea typeface="楷体" panose="02010609060101010101" pitchFamily="49" charset="-122"/>
              </a:rPr>
              <a:t>  </a:t>
            </a:r>
            <a:r>
              <a:rPr lang="en-US" altLang="en-US" sz="2400" b="1" dirty="0">
                <a:solidFill>
                  <a:schemeClr val="tx1"/>
                </a:solidFill>
                <a:latin typeface="Times New Roman" panose="02020603050405020304" charset="0"/>
                <a:ea typeface="楷体" panose="02010609060101010101" pitchFamily="49" charset="-122"/>
              </a:rPr>
              <a:t>  </a:t>
            </a:r>
            <a:r>
              <a:rPr lang="en-US" altLang="zh-CN" sz="2400" b="1" dirty="0">
                <a:solidFill>
                  <a:schemeClr val="tx1"/>
                </a:solidFill>
                <a:latin typeface="Times New Roman" panose="02020603050405020304" charset="0"/>
                <a:ea typeface="楷体" panose="02010609060101010101" pitchFamily="49" charset="-122"/>
              </a:rPr>
              <a:t>1.</a:t>
            </a:r>
            <a:r>
              <a:rPr lang="zh-CN" altLang="en-US" sz="2400" b="1" dirty="0">
                <a:solidFill>
                  <a:schemeClr val="tx1"/>
                </a:solidFill>
                <a:latin typeface="Times New Roman" panose="02020603050405020304" charset="0"/>
                <a:ea typeface="楷体" panose="02010609060101010101" pitchFamily="49" charset="-122"/>
              </a:rPr>
              <a:t>部门汇总版和单位版。</a:t>
            </a:r>
            <a:r>
              <a:rPr lang="en-US" altLang="zh-CN" sz="2400" dirty="0" err="1">
                <a:solidFill>
                  <a:schemeClr val="tx1"/>
                </a:solidFill>
                <a:latin typeface="Times New Roman" panose="02020603050405020304" charset="0"/>
                <a:ea typeface="楷体" panose="02010609060101010101" pitchFamily="49" charset="-122"/>
              </a:rPr>
              <a:t>个别地方在编制部门决算时尚未完成绩效评价工作的</a:t>
            </a:r>
            <a:r>
              <a:rPr lang="en-US" altLang="zh-CN" sz="2400" dirty="0">
                <a:solidFill>
                  <a:schemeClr val="tx1"/>
                </a:solidFill>
                <a:latin typeface="Times New Roman" panose="02020603050405020304" charset="0"/>
                <a:ea typeface="楷体" panose="02010609060101010101" pitchFamily="49" charset="-122"/>
              </a:rPr>
              <a:t>，</a:t>
            </a:r>
            <a:r>
              <a:rPr lang="zh-CN" altLang="en-US" sz="2400" dirty="0">
                <a:solidFill>
                  <a:schemeClr val="tx1"/>
                </a:solidFill>
                <a:latin typeface="Times New Roman" panose="02020603050405020304" charset="0"/>
                <a:ea typeface="楷体" panose="02010609060101010101" pitchFamily="49" charset="-122"/>
              </a:rPr>
              <a:t>部门和单位的绩效评价</a:t>
            </a:r>
            <a:r>
              <a:rPr lang="en-US" altLang="zh-CN" sz="2400" dirty="0" err="1">
                <a:solidFill>
                  <a:schemeClr val="tx1"/>
                </a:solidFill>
                <a:latin typeface="Times New Roman" panose="02020603050405020304" charset="0"/>
                <a:ea typeface="楷体" panose="02010609060101010101" pitchFamily="49" charset="-122"/>
              </a:rPr>
              <a:t>可以不在报告中说明</a:t>
            </a:r>
            <a:r>
              <a:rPr lang="zh-CN" altLang="en-US" sz="2400" dirty="0">
                <a:solidFill>
                  <a:schemeClr val="tx1"/>
                </a:solidFill>
                <a:latin typeface="Times New Roman" panose="02020603050405020304" charset="0"/>
                <a:ea typeface="楷体" panose="02010609060101010101" pitchFamily="49" charset="-122"/>
              </a:rPr>
              <a:t>。</a:t>
            </a:r>
            <a:endParaRPr lang="en-US" altLang="zh-CN" sz="2400" dirty="0">
              <a:solidFill>
                <a:schemeClr val="tx1"/>
              </a:solidFill>
              <a:latin typeface="Times New Roman" panose="02020603050405020304" charset="0"/>
              <a:ea typeface="楷体" panose="02010609060101010101" pitchFamily="49" charset="-122"/>
            </a:endParaRPr>
          </a:p>
          <a:p>
            <a:pPr algn="ctr"/>
            <a:endParaRPr lang="en-US" altLang="zh-CN" sz="2400" dirty="0">
              <a:solidFill>
                <a:schemeClr val="tx1"/>
              </a:solidFill>
              <a:latin typeface="Times New Roman" panose="02020603050405020304" charset="0"/>
              <a:ea typeface="楷体" panose="02010609060101010101" pitchFamily="49" charset="-122"/>
            </a:endParaRPr>
          </a:p>
          <a:p>
            <a:pPr indent="457200" fontAlgn="auto"/>
            <a:r>
              <a:rPr lang="en-US" altLang="zh-CN" sz="2400" b="1" dirty="0">
                <a:solidFill>
                  <a:srgbClr val="202020"/>
                </a:solidFill>
                <a:latin typeface="Times New Roman" panose="02020603050405020304" charset="0"/>
                <a:ea typeface="楷体" panose="02010609060101010101" pitchFamily="49" charset="-122"/>
              </a:rPr>
              <a:t>2.</a:t>
            </a:r>
            <a:r>
              <a:rPr lang="zh-CN" altLang="en-US" sz="2400" dirty="0">
                <a:solidFill>
                  <a:srgbClr val="202020"/>
                </a:solidFill>
                <a:latin typeface="Times New Roman" panose="02020603050405020304" charset="0"/>
                <a:ea typeface="楷体" panose="02010609060101010101" pitchFamily="49" charset="-122"/>
              </a:rPr>
              <a:t>部门汇总版中的“非财政拨款收入分析”增加“结合业务数据分析非财政拨款收入的增减变动情况”要求。</a:t>
            </a:r>
            <a:endParaRPr lang="en-US" altLang="zh-CN" sz="2400" dirty="0">
              <a:solidFill>
                <a:schemeClr val="tx1"/>
              </a:solidFill>
              <a:latin typeface="Times New Roman" panose="02020603050405020304" charset="0"/>
              <a:ea typeface="楷体" panose="02010609060101010101" pitchFamily="49" charset="-122"/>
            </a:endParaRPr>
          </a:p>
          <a:p>
            <a:pPr algn="ctr"/>
            <a:endParaRPr lang="zh-CN" altLang="en-US" sz="2400" dirty="0">
              <a:solidFill>
                <a:schemeClr val="tx1"/>
              </a:solidFill>
              <a:latin typeface="Times New Roman" panose="02020603050405020304" charset="0"/>
              <a:ea typeface="楷体" panose="02010609060101010101" pitchFamily="49" charset="-122"/>
            </a:endParaRPr>
          </a:p>
          <a:p>
            <a:r>
              <a:rPr lang="en-US" altLang="zh-CN" sz="2400" dirty="0">
                <a:solidFill>
                  <a:schemeClr val="tx1"/>
                </a:solidFill>
                <a:latin typeface="Times New Roman" panose="02020603050405020304" charset="0"/>
                <a:ea typeface="楷体" panose="02010609060101010101" pitchFamily="49" charset="-122"/>
              </a:rPr>
              <a:t>  </a:t>
            </a:r>
            <a:r>
              <a:rPr lang="en-US" altLang="zh-CN" sz="2400" b="1" dirty="0">
                <a:solidFill>
                  <a:schemeClr val="tx1"/>
                </a:solidFill>
                <a:latin typeface="Times New Roman" panose="02020603050405020304" charset="0"/>
                <a:ea typeface="楷体" panose="02010609060101010101" pitchFamily="49" charset="-122"/>
              </a:rPr>
              <a:t>   3.</a:t>
            </a:r>
            <a:r>
              <a:rPr lang="zh-CN" altLang="en-US" sz="2400" b="1" dirty="0">
                <a:solidFill>
                  <a:schemeClr val="tx1"/>
                </a:solidFill>
                <a:latin typeface="Times New Roman" panose="02020603050405020304" charset="0"/>
                <a:ea typeface="楷体" panose="02010609060101010101" pitchFamily="49" charset="-122"/>
              </a:rPr>
              <a:t>财政汇总版。</a:t>
            </a:r>
            <a:endParaRPr lang="zh-CN" altLang="en-US" sz="2400" b="1" dirty="0">
              <a:solidFill>
                <a:schemeClr val="tx1"/>
              </a:solidFill>
              <a:latin typeface="Times New Roman" panose="02020603050405020304" charset="0"/>
              <a:ea typeface="楷体" panose="02010609060101010101" pitchFamily="49" charset="-122"/>
            </a:endParaRPr>
          </a:p>
          <a:p>
            <a:pPr indent="457200"/>
            <a:r>
              <a:rPr lang="zh-CN" altLang="en-US" sz="2400" dirty="0">
                <a:latin typeface="Times New Roman" panose="02020603050405020304" charset="0"/>
                <a:ea typeface="楷体" panose="02010609060101010101" pitchFamily="49" charset="-122"/>
              </a:rPr>
              <a:t>修改“本地区预算绩效管理工作开展情况”要求为“概述预算绩效目标、</a:t>
            </a:r>
            <a:r>
              <a:rPr lang="zh-CN" altLang="en-US" sz="2400" b="1" dirty="0">
                <a:solidFill>
                  <a:srgbClr val="FF0000"/>
                </a:solidFill>
                <a:latin typeface="Times New Roman" panose="02020603050405020304" charset="0"/>
                <a:ea typeface="楷体" panose="02010609060101010101" pitchFamily="49" charset="-122"/>
              </a:rPr>
              <a:t>绩效</a:t>
            </a:r>
            <a:r>
              <a:rPr lang="zh-CN" altLang="en-US" sz="2400" dirty="0">
                <a:latin typeface="Times New Roman" panose="02020603050405020304" charset="0"/>
                <a:ea typeface="楷体" panose="02010609060101010101" pitchFamily="49" charset="-122"/>
              </a:rPr>
              <a:t>监控、</a:t>
            </a:r>
            <a:r>
              <a:rPr lang="zh-CN" altLang="en-US" sz="2400" b="1" dirty="0">
                <a:solidFill>
                  <a:srgbClr val="FF0000"/>
                </a:solidFill>
                <a:latin typeface="Times New Roman" panose="02020603050405020304" charset="0"/>
                <a:ea typeface="楷体" panose="02010609060101010101" pitchFamily="49" charset="-122"/>
              </a:rPr>
              <a:t>绩效评价和结果应用等工作开展情况</a:t>
            </a:r>
            <a:r>
              <a:rPr lang="zh-CN" altLang="en-US" sz="2400" dirty="0">
                <a:latin typeface="Times New Roman" panose="02020603050405020304" charset="0"/>
                <a:ea typeface="楷体" panose="02010609060101010101" pitchFamily="49" charset="-122"/>
              </a:rPr>
              <a:t>，存在的困难和问题及下一步改进建议” 。</a:t>
            </a:r>
            <a:endParaRPr lang="zh-CN" altLang="en-US" sz="2400" dirty="0">
              <a:solidFill>
                <a:schemeClr val="tx1"/>
              </a:solidFill>
              <a:latin typeface="Times New Roman" panose="02020603050405020304" charset="0"/>
              <a:ea typeface="楷体" panose="02010609060101010101" pitchFamily="49" charset="-122"/>
            </a:endParaRPr>
          </a:p>
        </p:txBody>
      </p:sp>
    </p:spTree>
  </p:cSld>
  <p:clrMapOvr>
    <a:masterClrMapping/>
  </p:clrMapOvr>
  <p:transition spd="slow"/>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分析报告（基层单位）</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17" name="组合 16"/>
          <p:cNvGrpSpPr/>
          <p:nvPr/>
        </p:nvGrpSpPr>
        <p:grpSpPr>
          <a:xfrm>
            <a:off x="1379855" y="1259205"/>
            <a:ext cx="9525000" cy="4886456"/>
            <a:chOff x="2173" y="1999"/>
            <a:chExt cx="11353" cy="7516"/>
          </a:xfrm>
        </p:grpSpPr>
        <p:grpSp>
          <p:nvGrpSpPr>
            <p:cNvPr id="10" name="组合 9"/>
            <p:cNvGrpSpPr/>
            <p:nvPr/>
          </p:nvGrpSpPr>
          <p:grpSpPr>
            <a:xfrm>
              <a:off x="2173" y="1999"/>
              <a:ext cx="11353" cy="7516"/>
              <a:chOff x="1316" y="1406"/>
              <a:chExt cx="9758" cy="6379"/>
            </a:xfrm>
          </p:grpSpPr>
          <p:grpSp>
            <p:nvGrpSpPr>
              <p:cNvPr id="162" name="组合 161"/>
              <p:cNvGrpSpPr/>
              <p:nvPr/>
            </p:nvGrpSpPr>
            <p:grpSpPr>
              <a:xfrm>
                <a:off x="1415" y="1519"/>
                <a:ext cx="4023" cy="6098"/>
                <a:chOff x="142375" y="1285861"/>
                <a:chExt cx="2938057" cy="4950339"/>
              </a:xfrm>
            </p:grpSpPr>
            <p:grpSp>
              <p:nvGrpSpPr>
                <p:cNvPr id="96" name="组合 50"/>
                <p:cNvGrpSpPr/>
                <p:nvPr/>
              </p:nvGrpSpPr>
              <p:grpSpPr>
                <a:xfrm>
                  <a:off x="142375" y="1285861"/>
                  <a:ext cx="2938057" cy="4950339"/>
                  <a:chOff x="145001" y="1309075"/>
                  <a:chExt cx="2938057" cy="4950339"/>
                </a:xfrm>
              </p:grpSpPr>
              <p:grpSp>
                <p:nvGrpSpPr>
                  <p:cNvPr id="97" name="组合 55"/>
                  <p:cNvGrpSpPr/>
                  <p:nvPr/>
                </p:nvGrpSpPr>
                <p:grpSpPr>
                  <a:xfrm>
                    <a:off x="145001" y="1309075"/>
                    <a:ext cx="2938057" cy="4950339"/>
                    <a:chOff x="94765" y="1526428"/>
                    <a:chExt cx="2938057" cy="4742220"/>
                  </a:xfrm>
                </p:grpSpPr>
                <p:cxnSp>
                  <p:nvCxnSpPr>
                    <p:cNvPr id="101" name="直接连接符 100"/>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2" name="直接连接符 101"/>
                    <p:cNvCxnSpPr/>
                    <p:nvPr/>
                  </p:nvCxnSpPr>
                  <p:spPr>
                    <a:xfrm rot="5400000">
                      <a:off x="-812631" y="4496341"/>
                      <a:ext cx="2258343" cy="13986"/>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3" name="直接连接符 102"/>
                    <p:cNvCxnSpPr/>
                    <p:nvPr/>
                  </p:nvCxnSpPr>
                  <p:spPr>
                    <a:xfrm>
                      <a:off x="309546" y="4948159"/>
                      <a:ext cx="3" cy="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a:xfrm flipH="true">
                      <a:off x="94765" y="1936869"/>
                      <a:ext cx="474" cy="411547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05" name="圆角矩形 104"/>
                    <p:cNvSpPr/>
                    <p:nvPr/>
                  </p:nvSpPr>
                  <p:spPr>
                    <a:xfrm>
                      <a:off x="95234" y="1526428"/>
                      <a:ext cx="2937588" cy="36004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rPr>
                        <a:t>分析报告撰写提纲（基层单位版）</a:t>
                      </a:r>
                      <a:endParaRPr lang="zh-CN" altLang="en-US" sz="1050" b="1" dirty="0">
                        <a:solidFill>
                          <a:schemeClr val="tx1"/>
                        </a:solidFill>
                        <a:latin typeface="Times New Roman" panose="02020603050405020304" charset="0"/>
                        <a:ea typeface="楷体" panose="02010609060101010101" pitchFamily="49" charset="-122"/>
                      </a:endParaRPr>
                    </a:p>
                  </p:txBody>
                </p:sp>
                <p:sp>
                  <p:nvSpPr>
                    <p:cNvPr id="106" name="圆角矩形 105"/>
                    <p:cNvSpPr/>
                    <p:nvPr/>
                  </p:nvSpPr>
                  <p:spPr>
                    <a:xfrm>
                      <a:off x="172820" y="1969022"/>
                      <a:ext cx="2448272" cy="360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第一部分 单位情况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07" name="圆角矩形 106"/>
                    <p:cNvSpPr/>
                    <p:nvPr/>
                  </p:nvSpPr>
                  <p:spPr>
                    <a:xfrm>
                      <a:off x="489316" y="238121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（一）基本情况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8" name="圆角矩形 107"/>
                    <p:cNvSpPr/>
                    <p:nvPr/>
                  </p:nvSpPr>
                  <p:spPr>
                    <a:xfrm>
                      <a:off x="489316" y="268540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（二）当年取得的主要事业成效</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9" name="圆角矩形 108"/>
                    <p:cNvSpPr/>
                    <p:nvPr/>
                  </p:nvSpPr>
                  <p:spPr>
                    <a:xfrm>
                      <a:off x="172820" y="2989592"/>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第二部分 收入支出预算执行情况分析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10" name="圆角矩形 109"/>
                    <p:cNvSpPr/>
                    <p:nvPr/>
                  </p:nvSpPr>
                  <p:spPr>
                    <a:xfrm>
                      <a:off x="523862" y="3511031"/>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（一）收入支出预算安排情况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1" name="圆角矩形 110"/>
                    <p:cNvSpPr/>
                    <p:nvPr/>
                  </p:nvSpPr>
                  <p:spPr>
                    <a:xfrm>
                      <a:off x="523862" y="3853205"/>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（二）收入支出预算执行情况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2" name="圆角矩形 111"/>
                    <p:cNvSpPr/>
                    <p:nvPr/>
                  </p:nvSpPr>
                  <p:spPr>
                    <a:xfrm>
                      <a:off x="523862" y="4195378"/>
                      <a:ext cx="2341718"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（三）年末结转和结余情况</a:t>
                      </a:r>
                      <a:endParaRPr lang="zh-CN" altLang="zh-CN" sz="900" dirty="0">
                        <a:solidFill>
                          <a:schemeClr val="tx1"/>
                        </a:solidFill>
                        <a:latin typeface="Times New Roman" panose="02020603050405020304" charset="0"/>
                        <a:ea typeface="楷体" panose="02010609060101010101" pitchFamily="49" charset="-122"/>
                      </a:endParaRPr>
                    </a:p>
                  </p:txBody>
                </p:sp>
                <p:sp>
                  <p:nvSpPr>
                    <p:cNvPr id="113" name="圆角矩形 112"/>
                    <p:cNvSpPr/>
                    <p:nvPr/>
                  </p:nvSpPr>
                  <p:spPr>
                    <a:xfrm>
                      <a:off x="523862" y="4546776"/>
                      <a:ext cx="2376264" cy="342173"/>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（四）</a:t>
                      </a:r>
                      <a:r>
                        <a:rPr lang="zh-CN" altLang="en-US" sz="900" dirty="0">
                          <a:solidFill>
                            <a:schemeClr val="tx1"/>
                          </a:solidFill>
                          <a:latin typeface="Times New Roman" panose="02020603050405020304" charset="0"/>
                          <a:ea typeface="楷体" panose="02010609060101010101" pitchFamily="49" charset="-122"/>
                        </a:rPr>
                        <a:t>与预算支出相关的其他指标分析</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4" name="圆角矩形 113"/>
                    <p:cNvSpPr/>
                    <p:nvPr/>
                  </p:nvSpPr>
                  <p:spPr>
                    <a:xfrm>
                      <a:off x="380986" y="5837810"/>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第三部分 本年度部门决算等财务工作开展情况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cxnSp>
                  <p:nvCxnSpPr>
                    <p:cNvPr id="117" name="直接连接符 116"/>
                    <p:cNvCxnSpPr>
                      <a:endCxn id="10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8" name="直接连接符 117"/>
                    <p:cNvCxnSpPr>
                      <a:endCxn id="10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9" name="直接连接符 118"/>
                    <p:cNvCxnSpPr>
                      <a:endCxn id="107" idx="1"/>
                    </p:cNvCxnSpPr>
                    <p:nvPr/>
                  </p:nvCxnSpPr>
                  <p:spPr>
                    <a:xfrm flipV="true">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0" name="直接连接符 119"/>
                    <p:cNvCxnSpPr>
                      <a:endCxn id="108" idx="1"/>
                    </p:cNvCxnSpPr>
                    <p:nvPr/>
                  </p:nvCxnSpPr>
                  <p:spPr>
                    <a:xfrm>
                      <a:off x="323528" y="276016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1" name="直接连接符 120"/>
                    <p:cNvCxnSpPr>
                      <a:endCxn id="110" idx="1"/>
                    </p:cNvCxnSpPr>
                    <p:nvPr/>
                  </p:nvCxnSpPr>
                  <p:spPr>
                    <a:xfrm>
                      <a:off x="361476" y="362133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2" name="直接连接符 121"/>
                    <p:cNvCxnSpPr>
                      <a:endCxn id="111" idx="1"/>
                    </p:cNvCxnSpPr>
                    <p:nvPr/>
                  </p:nvCxnSpPr>
                  <p:spPr>
                    <a:xfrm>
                      <a:off x="358074" y="397259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3" name="直接连接符 122"/>
                    <p:cNvCxnSpPr>
                      <a:endCxn id="112" idx="1"/>
                    </p:cNvCxnSpPr>
                    <p:nvPr/>
                  </p:nvCxnSpPr>
                  <p:spPr>
                    <a:xfrm>
                      <a:off x="323528" y="4318829"/>
                      <a:ext cx="200334" cy="254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grpSp>
              <p:sp>
                <p:nvSpPr>
                  <p:cNvPr id="99" name="圆角矩形 98"/>
                  <p:cNvSpPr/>
                  <p:nvPr/>
                </p:nvSpPr>
                <p:spPr>
                  <a:xfrm>
                    <a:off x="574085" y="4912698"/>
                    <a:ext cx="2376351" cy="37415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（五）绩效目标完成情况</a:t>
                    </a:r>
                    <a:endParaRPr lang="zh-CN" altLang="en-US" sz="900" dirty="0">
                      <a:solidFill>
                        <a:schemeClr val="tx1"/>
                      </a:solidFill>
                      <a:latin typeface="Times New Roman" panose="02020603050405020304" charset="0"/>
                      <a:ea typeface="楷体" panose="02010609060101010101" pitchFamily="49" charset="-122"/>
                    </a:endParaRPr>
                  </a:p>
                </p:txBody>
              </p:sp>
            </p:grpSp>
            <p:sp>
              <p:nvSpPr>
                <p:cNvPr id="155" name="圆角矩形 154"/>
                <p:cNvSpPr/>
                <p:nvPr/>
              </p:nvSpPr>
              <p:spPr>
                <a:xfrm>
                  <a:off x="571472" y="5357826"/>
                  <a:ext cx="2376264" cy="35719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（六）当年预算执行及绩效管理中存在的问题、原因及改进措施</a:t>
                  </a:r>
                  <a:endParaRPr lang="zh-CN" altLang="en-US" sz="900" dirty="0">
                    <a:solidFill>
                      <a:schemeClr val="tx1"/>
                    </a:solidFill>
                    <a:latin typeface="Times New Roman" panose="02020603050405020304" charset="0"/>
                    <a:ea typeface="楷体" panose="02010609060101010101" pitchFamily="49" charset="-122"/>
                  </a:endParaRPr>
                </a:p>
              </p:txBody>
            </p:sp>
          </p:grpSp>
          <p:grpSp>
            <p:nvGrpSpPr>
              <p:cNvPr id="11" name="组合 10"/>
              <p:cNvGrpSpPr/>
              <p:nvPr/>
            </p:nvGrpSpPr>
            <p:grpSpPr>
              <a:xfrm>
                <a:off x="1316" y="1406"/>
                <a:ext cx="9758" cy="6379"/>
                <a:chOff x="1316" y="1406"/>
                <a:chExt cx="9758" cy="6379"/>
              </a:xfrm>
            </p:grpSpPr>
            <p:sp>
              <p:nvSpPr>
                <p:cNvPr id="12" name="对角圆角矩形 11"/>
                <p:cNvSpPr/>
                <p:nvPr/>
              </p:nvSpPr>
              <p:spPr>
                <a:xfrm>
                  <a:off x="5798" y="1406"/>
                  <a:ext cx="5276" cy="1025"/>
                </a:xfrm>
                <a:prstGeom prst="round2DiagRect">
                  <a:avLst>
                    <a:gd name="adj1" fmla="val 0"/>
                    <a:gd name="adj2" fmla="val 16670"/>
                  </a:avLst>
                </a:prstGeom>
                <a:solidFill>
                  <a:srgbClr val="31668F"/>
                </a:solidFill>
              </p:spPr>
              <p:style>
                <a:lnRef idx="0">
                  <a:schemeClr val="accent1"/>
                </a:lnRef>
                <a:fillRef idx="3">
                  <a:schemeClr val="accent1"/>
                </a:fillRef>
                <a:effectRef idx="3">
                  <a:schemeClr val="accent1"/>
                </a:effectRef>
                <a:fontRef idx="minor">
                  <a:schemeClr val="lt1"/>
                </a:fontRef>
              </p:style>
              <p:txBody>
                <a:bodyPr/>
                <a:lstStyle/>
                <a:p>
                  <a:pPr eaLnBrk="1" fontAlgn="auto" hangingPunct="1">
                    <a:spcBef>
                      <a:spcPts val="0"/>
                    </a:spcBef>
                    <a:spcAft>
                      <a:spcPts val="0"/>
                    </a:spcAft>
                    <a:defRPr/>
                  </a:pPr>
                  <a:endParaRPr lang="zh-CN" altLang="en-US" sz="100" kern="0">
                    <a:solidFill>
                      <a:schemeClr val="tx1"/>
                    </a:solidFill>
                    <a:latin typeface="方正楷体_GBK" panose="02000000000000000000" charset="-122"/>
                    <a:ea typeface="方正楷体_GBK" panose="02000000000000000000" charset="-122"/>
                  </a:endParaRPr>
                </a:p>
              </p:txBody>
            </p:sp>
            <p:sp>
              <p:nvSpPr>
                <p:cNvPr id="13" name="圆角矩形 12"/>
                <p:cNvSpPr/>
                <p:nvPr/>
              </p:nvSpPr>
              <p:spPr>
                <a:xfrm>
                  <a:off x="5798" y="2618"/>
                  <a:ext cx="5276" cy="5167"/>
                </a:xfrm>
                <a:prstGeom prst="roundRect">
                  <a:avLst>
                    <a:gd name="adj" fmla="val 0"/>
                  </a:avLst>
                </a:prstGeom>
                <a:noFill/>
                <a:ln w="12700" cmpd="sng">
                  <a:solidFill>
                    <a:srgbClr val="BFBFB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nSpc>
                      <a:spcPct val="150000"/>
                    </a:lnSpc>
                    <a:buSzPct val="70000"/>
                    <a:buFont typeface="Wingdings" panose="05000000000000000000" charset="0"/>
                    <a:buChar char="u"/>
                  </a:pPr>
                  <a:r>
                    <a:rPr lang="zh-CN" altLang="zh-CN" sz="2100" b="1" dirty="0">
                      <a:solidFill>
                        <a:schemeClr val="tx1"/>
                      </a:solidFill>
                      <a:latin typeface="Times New Roman" panose="02020603050405020304" charset="0"/>
                      <a:ea typeface="楷体" panose="02010609060101010101" pitchFamily="49" charset="-122"/>
                      <a:cs typeface="方正楷体_GBK" panose="02000000000000000000" charset="-122"/>
                    </a:rPr>
                    <a:t>内容全面</a:t>
                  </a:r>
                  <a:r>
                    <a:rPr lang="zh-CN" altLang="zh-CN" sz="2100" dirty="0">
                      <a:solidFill>
                        <a:schemeClr val="tx1"/>
                      </a:solidFill>
                      <a:latin typeface="Times New Roman" panose="02020603050405020304" charset="0"/>
                      <a:ea typeface="楷体" panose="02010609060101010101" pitchFamily="49" charset="-122"/>
                      <a:cs typeface="方正楷体_GBK" panose="02000000000000000000" charset="-122"/>
                    </a:rPr>
                    <a:t>。</a:t>
                  </a:r>
                  <a:r>
                    <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rPr>
                    <a:t>按照规定体例</a:t>
                  </a:r>
                  <a:endPar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endParaRPr>
                </a:p>
                <a:p>
                  <a:pPr marL="342900" indent="-342900">
                    <a:lnSpc>
                      <a:spcPct val="150000"/>
                    </a:lnSpc>
                    <a:buSzPct val="70000"/>
                    <a:buFont typeface="Wingdings" panose="05000000000000000000" charset="0"/>
                    <a:buChar char="u"/>
                  </a:pPr>
                  <a:r>
                    <a:rPr lang="zh-CN" altLang="zh-CN" sz="2100" b="1" dirty="0">
                      <a:solidFill>
                        <a:schemeClr val="tx1"/>
                      </a:solidFill>
                      <a:latin typeface="Times New Roman" panose="02020603050405020304" charset="0"/>
                      <a:ea typeface="楷体" panose="02010609060101010101" pitchFamily="49" charset="-122"/>
                      <a:cs typeface="方正楷体_GBK" panose="02000000000000000000" charset="-122"/>
                    </a:rPr>
                    <a:t>分析深入。</a:t>
                  </a:r>
                  <a:r>
                    <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rPr>
                    <a:t>内容</a:t>
                  </a:r>
                  <a:r>
                    <a:rPr lang="en-US" altLang="zh-CN" sz="1800" dirty="0">
                      <a:solidFill>
                        <a:schemeClr val="tx1"/>
                      </a:solidFill>
                      <a:latin typeface="Times New Roman" panose="02020603050405020304" charset="0"/>
                      <a:ea typeface="楷体" panose="02010609060101010101" pitchFamily="49" charset="-122"/>
                      <a:cs typeface="方正楷体_GBK" panose="02000000000000000000" charset="-122"/>
                    </a:rPr>
                    <a:t>/</a:t>
                  </a:r>
                  <a:r>
                    <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rPr>
                    <a:t>方法</a:t>
                  </a:r>
                  <a:r>
                    <a:rPr lang="en-US" altLang="zh-CN" sz="1800" dirty="0">
                      <a:solidFill>
                        <a:schemeClr val="tx1"/>
                      </a:solidFill>
                      <a:latin typeface="Times New Roman" panose="02020603050405020304" charset="0"/>
                      <a:ea typeface="楷体" panose="02010609060101010101" pitchFamily="49" charset="-122"/>
                      <a:cs typeface="方正楷体_GBK" panose="02000000000000000000" charset="-122"/>
                    </a:rPr>
                    <a:t>/</a:t>
                  </a:r>
                  <a:r>
                    <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rPr>
                    <a:t>形式</a:t>
                  </a:r>
                  <a:endPar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endParaRPr>
                </a:p>
                <a:p>
                  <a:pPr marL="342900" indent="-342900">
                    <a:lnSpc>
                      <a:spcPct val="150000"/>
                    </a:lnSpc>
                    <a:buSzPct val="70000"/>
                    <a:buFont typeface="Wingdings" panose="05000000000000000000" charset="0"/>
                    <a:buChar char="u"/>
                  </a:pPr>
                  <a:r>
                    <a:rPr lang="zh-CN" altLang="zh-CN" sz="2100" b="1" dirty="0">
                      <a:solidFill>
                        <a:schemeClr val="tx1"/>
                      </a:solidFill>
                      <a:latin typeface="Times New Roman" panose="02020603050405020304" charset="0"/>
                      <a:ea typeface="楷体" panose="02010609060101010101" pitchFamily="49" charset="-122"/>
                      <a:cs typeface="方正楷体_GBK" panose="02000000000000000000" charset="-122"/>
                    </a:rPr>
                    <a:t>形式多样。</a:t>
                  </a:r>
                  <a:r>
                    <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rPr>
                    <a:t>图表</a:t>
                  </a:r>
                  <a:r>
                    <a:rPr lang="en-US" altLang="zh-CN" sz="1800" dirty="0">
                      <a:solidFill>
                        <a:schemeClr val="tx1"/>
                      </a:solidFill>
                      <a:latin typeface="Times New Roman" panose="02020603050405020304" charset="0"/>
                      <a:ea typeface="楷体" panose="02010609060101010101" pitchFamily="49" charset="-122"/>
                      <a:cs typeface="方正楷体_GBK" panose="02000000000000000000" charset="-122"/>
                    </a:rPr>
                    <a:t>+</a:t>
                  </a:r>
                  <a:r>
                    <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rPr>
                    <a:t>文字；特点突出</a:t>
                  </a:r>
                  <a:endPar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endParaRPr>
                </a:p>
                <a:p>
                  <a:pPr marL="342900" indent="-342900">
                    <a:lnSpc>
                      <a:spcPct val="150000"/>
                    </a:lnSpc>
                    <a:buSzPct val="70000"/>
                    <a:buFont typeface="Wingdings" panose="05000000000000000000" charset="0"/>
                    <a:buChar char="u"/>
                  </a:pPr>
                  <a:r>
                    <a:rPr lang="zh-CN" altLang="zh-CN" sz="2100" b="1" dirty="0">
                      <a:solidFill>
                        <a:schemeClr val="tx1"/>
                      </a:solidFill>
                      <a:latin typeface="Times New Roman" panose="02020603050405020304" charset="0"/>
                      <a:ea typeface="楷体" panose="02010609060101010101" pitchFamily="49" charset="-122"/>
                      <a:cs typeface="方正楷体_GBK" panose="02000000000000000000" charset="-122"/>
                    </a:rPr>
                    <a:t>建议合理。</a:t>
                  </a:r>
                  <a:r>
                    <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rPr>
                    <a:t>针对情况和问题提出改进管理的合理建议</a:t>
                  </a:r>
                  <a:endPar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4" name="矩形 13"/>
                <p:cNvSpPr/>
                <p:nvPr/>
              </p:nvSpPr>
              <p:spPr>
                <a:xfrm>
                  <a:off x="1316" y="1434"/>
                  <a:ext cx="4197" cy="6350"/>
                </a:xfrm>
                <a:prstGeom prst="rect">
                  <a:avLst/>
                </a:prstGeom>
                <a:no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solidFill>
                      <a:schemeClr val="tx1"/>
                    </a:solidFill>
                    <a:latin typeface="方正楷体_GBK" panose="02000000000000000000" charset="-122"/>
                    <a:ea typeface="方正楷体_GBK" panose="02000000000000000000" charset="-122"/>
                  </a:endParaRPr>
                </a:p>
              </p:txBody>
            </p:sp>
          </p:grpSp>
        </p:grpSp>
        <p:sp>
          <p:nvSpPr>
            <p:cNvPr id="15" name="矩形 14"/>
            <p:cNvSpPr/>
            <p:nvPr/>
          </p:nvSpPr>
          <p:spPr>
            <a:xfrm>
              <a:off x="7561" y="2248"/>
              <a:ext cx="5618" cy="708"/>
            </a:xfrm>
            <a:prstGeom prst="rect">
              <a:avLst/>
            </a:prstGeom>
          </p:spPr>
          <p:txBody>
            <a:bodyPr wrap="square">
              <a:spAutoFit/>
            </a:bodyPr>
            <a:lstStyle/>
            <a:p>
              <a:r>
                <a:rPr lang="zh-CN" altLang="en-US" sz="2400" b="1" dirty="0">
                  <a:solidFill>
                    <a:schemeClr val="bg1"/>
                  </a:solidFill>
                  <a:latin typeface="Times New Roman" panose="02020603050405020304" charset="0"/>
                  <a:ea typeface="楷体" panose="02010609060101010101" pitchFamily="49" charset="-122"/>
                </a:rPr>
                <a:t>一、</a:t>
              </a:r>
              <a:r>
                <a:rPr lang="zh-CN" altLang="zh-CN" sz="2400" b="1" dirty="0">
                  <a:solidFill>
                    <a:schemeClr val="bg1"/>
                  </a:solidFill>
                  <a:latin typeface="Times New Roman" panose="02020603050405020304" charset="0"/>
                  <a:ea typeface="楷体" panose="02010609060101010101" pitchFamily="49" charset="-122"/>
                </a:rPr>
                <a:t>分析报告　　二、分析评价</a:t>
              </a:r>
              <a:endParaRPr lang="zh-CN" altLang="zh-CN" sz="2400" b="1" dirty="0">
                <a:solidFill>
                  <a:schemeClr val="bg1"/>
                </a:solidFill>
                <a:latin typeface="Times New Roman" panose="02020603050405020304" charset="0"/>
                <a:ea typeface="楷体" panose="02010609060101010101" pitchFamily="49" charset="-122"/>
              </a:endParaRPr>
            </a:p>
          </p:txBody>
        </p:sp>
      </p:grpSp>
      <p:cxnSp>
        <p:nvCxnSpPr>
          <p:cNvPr id="26" name="直接连接符 25"/>
          <p:cNvCxnSpPr/>
          <p:nvPr/>
        </p:nvCxnSpPr>
        <p:spPr>
          <a:xfrm>
            <a:off x="1768173" y="449893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27" name="直接连接符 26"/>
          <p:cNvCxnSpPr/>
          <p:nvPr/>
        </p:nvCxnSpPr>
        <p:spPr>
          <a:xfrm>
            <a:off x="1768173" y="4931374"/>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28" name="直接连接符 27"/>
          <p:cNvCxnSpPr>
            <a:endCxn id="114" idx="1"/>
          </p:cNvCxnSpPr>
          <p:nvPr/>
        </p:nvCxnSpPr>
        <p:spPr>
          <a:xfrm>
            <a:off x="1466850" y="5803265"/>
            <a:ext cx="392430" cy="127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29" name="直接连接符 28"/>
          <p:cNvCxnSpPr/>
          <p:nvPr/>
        </p:nvCxnSpPr>
        <p:spPr>
          <a:xfrm>
            <a:off x="1752600" y="5398135"/>
            <a:ext cx="264160" cy="3175"/>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分析报告（基层单位）</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17" name="组合 16"/>
          <p:cNvGrpSpPr/>
          <p:nvPr/>
        </p:nvGrpSpPr>
        <p:grpSpPr>
          <a:xfrm>
            <a:off x="1379855" y="1269365"/>
            <a:ext cx="9525000" cy="4886456"/>
            <a:chOff x="2173" y="1999"/>
            <a:chExt cx="11353" cy="7516"/>
          </a:xfrm>
        </p:grpSpPr>
        <p:grpSp>
          <p:nvGrpSpPr>
            <p:cNvPr id="10" name="组合 9"/>
            <p:cNvGrpSpPr/>
            <p:nvPr/>
          </p:nvGrpSpPr>
          <p:grpSpPr>
            <a:xfrm>
              <a:off x="2173" y="1999"/>
              <a:ext cx="11353" cy="7516"/>
              <a:chOff x="1316" y="1406"/>
              <a:chExt cx="9758" cy="6379"/>
            </a:xfrm>
          </p:grpSpPr>
          <p:grpSp>
            <p:nvGrpSpPr>
              <p:cNvPr id="162" name="组合 161"/>
              <p:cNvGrpSpPr/>
              <p:nvPr/>
            </p:nvGrpSpPr>
            <p:grpSpPr>
              <a:xfrm>
                <a:off x="1415" y="1519"/>
                <a:ext cx="4023" cy="6098"/>
                <a:chOff x="142462" y="1285861"/>
                <a:chExt cx="2937970" cy="4950339"/>
              </a:xfrm>
            </p:grpSpPr>
            <p:grpSp>
              <p:nvGrpSpPr>
                <p:cNvPr id="96" name="组合 50"/>
                <p:cNvGrpSpPr/>
                <p:nvPr/>
              </p:nvGrpSpPr>
              <p:grpSpPr>
                <a:xfrm>
                  <a:off x="142462" y="1285861"/>
                  <a:ext cx="2937970" cy="4950339"/>
                  <a:chOff x="145088" y="1309075"/>
                  <a:chExt cx="2937970" cy="4950339"/>
                </a:xfrm>
              </p:grpSpPr>
              <p:grpSp>
                <p:nvGrpSpPr>
                  <p:cNvPr id="97" name="组合 55"/>
                  <p:cNvGrpSpPr/>
                  <p:nvPr/>
                </p:nvGrpSpPr>
                <p:grpSpPr>
                  <a:xfrm>
                    <a:off x="145088" y="1309075"/>
                    <a:ext cx="2937970" cy="4950339"/>
                    <a:chOff x="94852" y="1526428"/>
                    <a:chExt cx="2937970" cy="4742220"/>
                  </a:xfrm>
                </p:grpSpPr>
                <p:cxnSp>
                  <p:nvCxnSpPr>
                    <p:cNvPr id="101" name="直接连接符 100"/>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2" name="直接连接符 101"/>
                    <p:cNvCxnSpPr/>
                    <p:nvPr/>
                  </p:nvCxnSpPr>
                  <p:spPr>
                    <a:xfrm rot="5400000">
                      <a:off x="-812631" y="4496341"/>
                      <a:ext cx="2258343" cy="13986"/>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3" name="直接连接符 102"/>
                    <p:cNvCxnSpPr/>
                    <p:nvPr/>
                  </p:nvCxnSpPr>
                  <p:spPr>
                    <a:xfrm>
                      <a:off x="309546" y="4948159"/>
                      <a:ext cx="3" cy="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a:xfrm rot="5400000">
                      <a:off x="-1957802" y="3990071"/>
                      <a:ext cx="4106080" cy="5"/>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05" name="圆角矩形 104"/>
                    <p:cNvSpPr/>
                    <p:nvPr/>
                  </p:nvSpPr>
                  <p:spPr>
                    <a:xfrm>
                      <a:off x="95234" y="1526428"/>
                      <a:ext cx="2937588" cy="36004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rPr>
                        <a:t>分析报告撰写提纲（基层单位版）</a:t>
                      </a:r>
                      <a:endParaRPr lang="zh-CN" altLang="en-US" sz="1050" b="1" dirty="0">
                        <a:solidFill>
                          <a:schemeClr val="tx1"/>
                        </a:solidFill>
                        <a:latin typeface="Times New Roman" panose="02020603050405020304" charset="0"/>
                        <a:ea typeface="楷体" panose="02010609060101010101" pitchFamily="49" charset="-122"/>
                      </a:endParaRPr>
                    </a:p>
                  </p:txBody>
                </p:sp>
                <p:sp>
                  <p:nvSpPr>
                    <p:cNvPr id="106" name="圆角矩形 105"/>
                    <p:cNvSpPr/>
                    <p:nvPr/>
                  </p:nvSpPr>
                  <p:spPr>
                    <a:xfrm>
                      <a:off x="172820" y="1969022"/>
                      <a:ext cx="2448272" cy="360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第一部分 单位情况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07" name="圆角矩形 106"/>
                    <p:cNvSpPr/>
                    <p:nvPr/>
                  </p:nvSpPr>
                  <p:spPr>
                    <a:xfrm>
                      <a:off x="489316" y="238121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（一）基本情况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8" name="圆角矩形 107"/>
                    <p:cNvSpPr/>
                    <p:nvPr/>
                  </p:nvSpPr>
                  <p:spPr>
                    <a:xfrm>
                      <a:off x="489316" y="268540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（二）当年取得的主要事业成效</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9" name="圆角矩形 108"/>
                    <p:cNvSpPr/>
                    <p:nvPr/>
                  </p:nvSpPr>
                  <p:spPr>
                    <a:xfrm>
                      <a:off x="172820" y="2989592"/>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第二部分 收入支出预算执行情况分析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10" name="圆角矩形 109"/>
                    <p:cNvSpPr/>
                    <p:nvPr/>
                  </p:nvSpPr>
                  <p:spPr>
                    <a:xfrm>
                      <a:off x="523862" y="3511031"/>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（一）收入支出预算安排情况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1" name="圆角矩形 110"/>
                    <p:cNvSpPr/>
                    <p:nvPr/>
                  </p:nvSpPr>
                  <p:spPr>
                    <a:xfrm>
                      <a:off x="523862" y="3853205"/>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（二）收入支出预算执行情况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2" name="圆角矩形 111"/>
                    <p:cNvSpPr/>
                    <p:nvPr/>
                  </p:nvSpPr>
                  <p:spPr>
                    <a:xfrm>
                      <a:off x="523862" y="4195378"/>
                      <a:ext cx="2341718"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（三）年末结转和结余情况</a:t>
                      </a:r>
                      <a:endParaRPr lang="zh-CN" altLang="zh-CN" sz="900" dirty="0">
                        <a:solidFill>
                          <a:schemeClr val="tx1"/>
                        </a:solidFill>
                        <a:latin typeface="Times New Roman" panose="02020603050405020304" charset="0"/>
                        <a:ea typeface="楷体" panose="02010609060101010101" pitchFamily="49" charset="-122"/>
                      </a:endParaRPr>
                    </a:p>
                  </p:txBody>
                </p:sp>
                <p:sp>
                  <p:nvSpPr>
                    <p:cNvPr id="113" name="圆角矩形 112"/>
                    <p:cNvSpPr/>
                    <p:nvPr/>
                  </p:nvSpPr>
                  <p:spPr>
                    <a:xfrm>
                      <a:off x="523862" y="4558380"/>
                      <a:ext cx="2376264" cy="342173"/>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（四）</a:t>
                      </a:r>
                      <a:r>
                        <a:rPr lang="zh-CN" altLang="en-US" sz="900" dirty="0">
                          <a:solidFill>
                            <a:schemeClr val="tx1"/>
                          </a:solidFill>
                          <a:latin typeface="Times New Roman" panose="02020603050405020304" charset="0"/>
                          <a:ea typeface="楷体" panose="02010609060101010101" pitchFamily="49" charset="-122"/>
                        </a:rPr>
                        <a:t>与预算支出相关的其他指标分析</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4" name="圆角矩形 113"/>
                    <p:cNvSpPr/>
                    <p:nvPr/>
                  </p:nvSpPr>
                  <p:spPr>
                    <a:xfrm>
                      <a:off x="380986" y="5837810"/>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第三部分 本年度部门决算等财务工作开展情况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cxnSp>
                  <p:nvCxnSpPr>
                    <p:cNvPr id="117" name="直接连接符 116"/>
                    <p:cNvCxnSpPr>
                      <a:endCxn id="10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8" name="直接连接符 117"/>
                    <p:cNvCxnSpPr>
                      <a:endCxn id="10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9" name="直接连接符 118"/>
                    <p:cNvCxnSpPr>
                      <a:endCxn id="107" idx="1"/>
                    </p:cNvCxnSpPr>
                    <p:nvPr/>
                  </p:nvCxnSpPr>
                  <p:spPr>
                    <a:xfrm flipV="true">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0" name="直接连接符 119"/>
                    <p:cNvCxnSpPr>
                      <a:endCxn id="108" idx="1"/>
                    </p:cNvCxnSpPr>
                    <p:nvPr/>
                  </p:nvCxnSpPr>
                  <p:spPr>
                    <a:xfrm>
                      <a:off x="323528" y="276016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1" name="直接连接符 120"/>
                    <p:cNvCxnSpPr>
                      <a:endCxn id="110" idx="1"/>
                    </p:cNvCxnSpPr>
                    <p:nvPr/>
                  </p:nvCxnSpPr>
                  <p:spPr>
                    <a:xfrm>
                      <a:off x="361476" y="362133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2" name="直接连接符 121"/>
                    <p:cNvCxnSpPr>
                      <a:endCxn id="111" idx="1"/>
                    </p:cNvCxnSpPr>
                    <p:nvPr/>
                  </p:nvCxnSpPr>
                  <p:spPr>
                    <a:xfrm>
                      <a:off x="358074" y="397259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3" name="直接连接符 122"/>
                    <p:cNvCxnSpPr>
                      <a:endCxn id="112" idx="1"/>
                    </p:cNvCxnSpPr>
                    <p:nvPr/>
                  </p:nvCxnSpPr>
                  <p:spPr>
                    <a:xfrm>
                      <a:off x="323528" y="4318829"/>
                      <a:ext cx="200334" cy="254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grpSp>
              <p:sp>
                <p:nvSpPr>
                  <p:cNvPr id="99" name="圆角矩形 98"/>
                  <p:cNvSpPr/>
                  <p:nvPr/>
                </p:nvSpPr>
                <p:spPr>
                  <a:xfrm>
                    <a:off x="574085" y="4925484"/>
                    <a:ext cx="2376351" cy="361372"/>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（五）绩效目标完成情况</a:t>
                    </a:r>
                    <a:endParaRPr lang="zh-CN" altLang="en-US" sz="900" dirty="0">
                      <a:solidFill>
                        <a:schemeClr val="tx1"/>
                      </a:solidFill>
                      <a:latin typeface="Times New Roman" panose="02020603050405020304" charset="0"/>
                      <a:ea typeface="楷体" panose="02010609060101010101" pitchFamily="49" charset="-122"/>
                    </a:endParaRPr>
                  </a:p>
                </p:txBody>
              </p:sp>
            </p:grpSp>
            <p:sp>
              <p:nvSpPr>
                <p:cNvPr id="155" name="圆角矩形 154"/>
                <p:cNvSpPr/>
                <p:nvPr/>
              </p:nvSpPr>
              <p:spPr>
                <a:xfrm>
                  <a:off x="571472" y="5357826"/>
                  <a:ext cx="2376264" cy="35719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（六）当年预算执行及绩效管理中存在的问题、原因及改进措施</a:t>
                  </a:r>
                  <a:endParaRPr lang="zh-CN" altLang="en-US" sz="900" dirty="0">
                    <a:solidFill>
                      <a:schemeClr val="tx1"/>
                    </a:solidFill>
                    <a:latin typeface="Times New Roman" panose="02020603050405020304" charset="0"/>
                    <a:ea typeface="楷体" panose="02010609060101010101" pitchFamily="49" charset="-122"/>
                  </a:endParaRPr>
                </a:p>
              </p:txBody>
            </p:sp>
          </p:grpSp>
          <p:grpSp>
            <p:nvGrpSpPr>
              <p:cNvPr id="11" name="组合 10"/>
              <p:cNvGrpSpPr/>
              <p:nvPr/>
            </p:nvGrpSpPr>
            <p:grpSpPr>
              <a:xfrm>
                <a:off x="1316" y="1406"/>
                <a:ext cx="9758" cy="6379"/>
                <a:chOff x="1316" y="1406"/>
                <a:chExt cx="9758" cy="6379"/>
              </a:xfrm>
            </p:grpSpPr>
            <p:sp>
              <p:nvSpPr>
                <p:cNvPr id="12" name="对角圆角矩形 11"/>
                <p:cNvSpPr/>
                <p:nvPr/>
              </p:nvSpPr>
              <p:spPr>
                <a:xfrm>
                  <a:off x="5798" y="1406"/>
                  <a:ext cx="5276" cy="1025"/>
                </a:xfrm>
                <a:prstGeom prst="round2DiagRect">
                  <a:avLst>
                    <a:gd name="adj1" fmla="val 0"/>
                    <a:gd name="adj2" fmla="val 16670"/>
                  </a:avLst>
                </a:prstGeom>
                <a:solidFill>
                  <a:srgbClr val="31668F"/>
                </a:solidFill>
              </p:spPr>
              <p:style>
                <a:lnRef idx="0">
                  <a:schemeClr val="accent1"/>
                </a:lnRef>
                <a:fillRef idx="3">
                  <a:schemeClr val="accent1"/>
                </a:fillRef>
                <a:effectRef idx="3">
                  <a:schemeClr val="accent1"/>
                </a:effectRef>
                <a:fontRef idx="minor">
                  <a:schemeClr val="lt1"/>
                </a:fontRef>
              </p:style>
              <p:txBody>
                <a:bodyPr/>
                <a:lstStyle/>
                <a:p>
                  <a:pPr eaLnBrk="1" fontAlgn="auto" hangingPunct="1">
                    <a:spcBef>
                      <a:spcPts val="0"/>
                    </a:spcBef>
                    <a:spcAft>
                      <a:spcPts val="0"/>
                    </a:spcAft>
                    <a:defRPr/>
                  </a:pPr>
                  <a:endParaRPr lang="zh-CN" altLang="en-US" sz="100" kern="0">
                    <a:solidFill>
                      <a:schemeClr val="tx1"/>
                    </a:solidFill>
                    <a:latin typeface="方正楷体_GBK" panose="02000000000000000000" charset="-122"/>
                    <a:ea typeface="方正楷体_GBK" panose="02000000000000000000" charset="-122"/>
                  </a:endParaRPr>
                </a:p>
              </p:txBody>
            </p:sp>
            <p:sp>
              <p:nvSpPr>
                <p:cNvPr id="13" name="圆角矩形 12"/>
                <p:cNvSpPr/>
                <p:nvPr/>
              </p:nvSpPr>
              <p:spPr>
                <a:xfrm>
                  <a:off x="5798" y="2618"/>
                  <a:ext cx="5276" cy="5167"/>
                </a:xfrm>
                <a:prstGeom prst="roundRect">
                  <a:avLst>
                    <a:gd name="adj" fmla="val 0"/>
                  </a:avLst>
                </a:prstGeom>
                <a:noFill/>
                <a:ln w="12700" cmpd="sng">
                  <a:solidFill>
                    <a:srgbClr val="BFBFB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0" algn="just" fontAlgn="auto">
                    <a:lnSpc>
                      <a:spcPct val="150000"/>
                    </a:lnSpc>
                  </a:pPr>
                  <a:r>
                    <a:rPr lang="zh-CN" altLang="zh-CN" sz="2000" b="1" dirty="0">
                      <a:solidFill>
                        <a:schemeClr val="tx1"/>
                      </a:solidFill>
                      <a:latin typeface="Times New Roman" panose="02020603050405020304" charset="0"/>
                      <a:ea typeface="楷体" panose="02010609060101010101" pitchFamily="49" charset="-122"/>
                      <a:cs typeface="方正楷体_GBK" panose="02000000000000000000" charset="-122"/>
                      <a:sym typeface="+mn-ea"/>
                    </a:rPr>
                    <a:t>（一）基本情况</a:t>
                  </a:r>
                  <a:endParaRPr lang="zh-CN" altLang="zh-CN" sz="2000" b="1" dirty="0">
                    <a:solidFill>
                      <a:schemeClr val="tx1"/>
                    </a:solidFill>
                    <a:latin typeface="Times New Roman" panose="02020603050405020304" charset="0"/>
                    <a:ea typeface="楷体" panose="02010609060101010101" pitchFamily="49" charset="-122"/>
                    <a:cs typeface="方正楷体_GBK" panose="02000000000000000000" charset="-122"/>
                    <a:sym typeface="+mn-ea"/>
                  </a:endParaRPr>
                </a:p>
                <a:p>
                  <a:pPr marL="457200" indent="-342900" algn="just" fontAlgn="auto">
                    <a:lnSpc>
                      <a:spcPct val="150000"/>
                    </a:lnSpc>
                    <a:buFont typeface="Wingdings" panose="05000000000000000000" charset="0"/>
                    <a:buChar char="u"/>
                    <a:extLst>
                      <a:ext uri="{35155182-B16C-46BC-9424-99874614C6A1}">
                        <wpsdc:marlchars xmlns:wpsdc="http://www.wps.cn/officeDocument/2017/drawingmlCustomData" val="200" checksum="2975741746"/>
                      </a:ext>
                    </a:extLst>
                  </a:pPr>
                  <a:r>
                    <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１</a:t>
                  </a:r>
                  <a:r>
                    <a:rPr lang="en-US"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主要职能。</a:t>
                  </a:r>
                  <a:endPar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endParaRPr>
                </a:p>
                <a:p>
                  <a:pPr marL="457200" indent="-342900" algn="just" fontAlgn="auto">
                    <a:lnSpc>
                      <a:spcPct val="150000"/>
                    </a:lnSpc>
                    <a:buFont typeface="Wingdings" panose="05000000000000000000" charset="0"/>
                    <a:buChar char="u"/>
                    <a:extLst>
                      <a:ext uri="{35155182-B16C-46BC-9424-99874614C6A1}">
                        <wpsdc:marlchars xmlns:wpsdc="http://www.wps.cn/officeDocument/2017/drawingmlCustomData" val="200" checksum="2975741746"/>
                      </a:ext>
                    </a:extLst>
                  </a:pPr>
                  <a:r>
                    <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２</a:t>
                  </a:r>
                  <a:r>
                    <a:rPr lang="en-US"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机构情况，包括当年变动情况及原因。</a:t>
                  </a:r>
                  <a:endPar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endParaRPr>
                </a:p>
                <a:p>
                  <a:pPr marL="457200" indent="-342900" algn="just" fontAlgn="auto">
                    <a:lnSpc>
                      <a:spcPct val="150000"/>
                    </a:lnSpc>
                    <a:buFont typeface="Wingdings" panose="05000000000000000000" charset="0"/>
                    <a:buChar char="u"/>
                    <a:extLst>
                      <a:ext uri="{35155182-B16C-46BC-9424-99874614C6A1}">
                        <wpsdc:marlchars xmlns:wpsdc="http://www.wps.cn/officeDocument/2017/drawingmlCustomData" val="200" checksum="2975741746"/>
                      </a:ext>
                    </a:extLst>
                  </a:pPr>
                  <a:r>
                    <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３</a:t>
                  </a:r>
                  <a:r>
                    <a:rPr lang="en-US"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人员情况，包括当年变动情况及原因。</a:t>
                  </a:r>
                  <a:endPar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50000"/>
                    </a:lnSpc>
                  </a:pPr>
                  <a:r>
                    <a:rPr lang="zh-CN" altLang="zh-CN" sz="2000" b="1" dirty="0">
                      <a:solidFill>
                        <a:schemeClr val="tx1"/>
                      </a:solidFill>
                      <a:latin typeface="Times New Roman" panose="02020603050405020304" charset="0"/>
                      <a:ea typeface="楷体" panose="02010609060101010101" pitchFamily="49" charset="-122"/>
                      <a:cs typeface="方正楷体_GBK" panose="02000000000000000000" charset="-122"/>
                      <a:sym typeface="+mn-ea"/>
                    </a:rPr>
                    <a:t>（二）当年取得的主要事业成效</a:t>
                  </a:r>
                  <a:endPar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endParaRPr>
                </a:p>
                <a:p>
                  <a:pPr marL="457200" indent="0" algn="just" fontAlgn="auto">
                    <a:lnSpc>
                      <a:spcPct val="150000"/>
                    </a:lnSpc>
                    <a:extLst>
                      <a:ext uri="{35155182-B16C-46BC-9424-99874614C6A1}">
                        <wpsdc:marlchars xmlns:wpsdc="http://www.wps.cn/officeDocument/2017/drawingmlCustomData" val="200" checksum="2975741746"/>
                      </a:ext>
                    </a:extLst>
                  </a:pPr>
                  <a:r>
                    <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概述单位工作开展情况及主要事业成效。</a:t>
                  </a:r>
                  <a:endPar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endParaRPr>
                </a:p>
              </p:txBody>
            </p:sp>
            <p:sp>
              <p:nvSpPr>
                <p:cNvPr id="14" name="矩形 13"/>
                <p:cNvSpPr/>
                <p:nvPr/>
              </p:nvSpPr>
              <p:spPr>
                <a:xfrm>
                  <a:off x="1316" y="1434"/>
                  <a:ext cx="4197" cy="6350"/>
                </a:xfrm>
                <a:prstGeom prst="rect">
                  <a:avLst/>
                </a:prstGeom>
                <a:no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solidFill>
                      <a:schemeClr val="tx1"/>
                    </a:solidFill>
                    <a:latin typeface="方正楷体_GBK" panose="02000000000000000000" charset="-122"/>
                    <a:ea typeface="方正楷体_GBK" panose="02000000000000000000" charset="-122"/>
                  </a:endParaRPr>
                </a:p>
              </p:txBody>
            </p:sp>
          </p:grpSp>
        </p:grpSp>
        <p:sp>
          <p:nvSpPr>
            <p:cNvPr id="15" name="矩形 14"/>
            <p:cNvSpPr/>
            <p:nvPr/>
          </p:nvSpPr>
          <p:spPr>
            <a:xfrm>
              <a:off x="7561" y="2248"/>
              <a:ext cx="5618" cy="708"/>
            </a:xfrm>
            <a:prstGeom prst="rect">
              <a:avLst/>
            </a:prstGeom>
          </p:spPr>
          <p:txBody>
            <a:bodyPr wrap="square">
              <a:spAutoFit/>
            </a:bodyPr>
            <a:lstStyle/>
            <a:p>
              <a:r>
                <a:rPr lang="zh-CN" altLang="en-US" sz="2400" b="1" dirty="0">
                  <a:solidFill>
                    <a:schemeClr val="bg1"/>
                  </a:solidFill>
                  <a:latin typeface="Times New Roman" panose="02020603050405020304" charset="0"/>
                  <a:ea typeface="楷体" panose="02010609060101010101" pitchFamily="49" charset="-122"/>
                </a:rPr>
                <a:t>一、</a:t>
              </a:r>
              <a:r>
                <a:rPr lang="zh-CN" altLang="zh-CN" sz="2400" b="1" dirty="0">
                  <a:solidFill>
                    <a:schemeClr val="bg1"/>
                  </a:solidFill>
                  <a:latin typeface="Times New Roman" panose="02020603050405020304" charset="0"/>
                  <a:ea typeface="楷体" panose="02010609060101010101" pitchFamily="49" charset="-122"/>
                </a:rPr>
                <a:t>分析报告　　二、分析评价</a:t>
              </a:r>
              <a:endParaRPr lang="zh-CN" altLang="zh-CN" sz="2400" b="1" dirty="0">
                <a:solidFill>
                  <a:schemeClr val="bg1"/>
                </a:solidFill>
                <a:latin typeface="Times New Roman" panose="02020603050405020304" charset="0"/>
                <a:ea typeface="楷体" panose="02010609060101010101" pitchFamily="49" charset="-122"/>
              </a:endParaRPr>
            </a:p>
          </p:txBody>
        </p:sp>
      </p:grpSp>
      <p:sp>
        <p:nvSpPr>
          <p:cNvPr id="325" name="矩形 324"/>
          <p:cNvSpPr/>
          <p:nvPr/>
        </p:nvSpPr>
        <p:spPr>
          <a:xfrm>
            <a:off x="2049780" y="2188210"/>
            <a:ext cx="2276475" cy="557530"/>
          </a:xfrm>
          <a:prstGeom prst="rect">
            <a:avLst/>
          </a:prstGeom>
          <a:no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p>
        </p:txBody>
      </p:sp>
      <p:cxnSp>
        <p:nvCxnSpPr>
          <p:cNvPr id="5" name="肘形连接符 4"/>
          <p:cNvCxnSpPr>
            <a:stCxn id="325" idx="3"/>
          </p:cNvCxnSpPr>
          <p:nvPr/>
        </p:nvCxnSpPr>
        <p:spPr>
          <a:xfrm>
            <a:off x="4326255" y="2466975"/>
            <a:ext cx="1430020" cy="772795"/>
          </a:xfrm>
          <a:prstGeom prst="bentConnector3">
            <a:avLst>
              <a:gd name="adj1" fmla="val 50000"/>
            </a:avLst>
          </a:prstGeom>
          <a:ln w="28575" cmpd="sng">
            <a:solidFill>
              <a:schemeClr val="accent1">
                <a:shade val="50000"/>
              </a:schemeClr>
            </a:solidFill>
            <a:prstDash val="solid"/>
            <a:tailEnd type="arrow"/>
          </a:ln>
        </p:spPr>
        <p:style>
          <a:lnRef idx="1">
            <a:schemeClr val="accent1"/>
          </a:lnRef>
          <a:fillRef idx="0">
            <a:schemeClr val="accent1"/>
          </a:fillRef>
          <a:effectRef idx="0">
            <a:schemeClr val="accent1"/>
          </a:effectRef>
          <a:fontRef idx="minor">
            <a:schemeClr val="tx1"/>
          </a:fontRef>
        </p:style>
      </p:cxnSp>
      <p:cxnSp>
        <p:nvCxnSpPr>
          <p:cNvPr id="6" name="直接连接符 5"/>
          <p:cNvCxnSpPr/>
          <p:nvPr/>
        </p:nvCxnSpPr>
        <p:spPr>
          <a:xfrm>
            <a:off x="1758648" y="451036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nvCxnSpPr>
        <p:spPr>
          <a:xfrm>
            <a:off x="1763093" y="540063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a:off x="1735153" y="4937724"/>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6" name="直接连接符 15"/>
          <p:cNvCxnSpPr>
            <a:endCxn id="114" idx="1"/>
          </p:cNvCxnSpPr>
          <p:nvPr/>
        </p:nvCxnSpPr>
        <p:spPr>
          <a:xfrm>
            <a:off x="1481455" y="5813425"/>
            <a:ext cx="377190" cy="127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分析报告（基层单位）</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17" name="组合 16"/>
          <p:cNvGrpSpPr/>
          <p:nvPr/>
        </p:nvGrpSpPr>
        <p:grpSpPr>
          <a:xfrm>
            <a:off x="1379855" y="1269365"/>
            <a:ext cx="9525000" cy="4886456"/>
            <a:chOff x="2173" y="1999"/>
            <a:chExt cx="11353" cy="7516"/>
          </a:xfrm>
        </p:grpSpPr>
        <p:grpSp>
          <p:nvGrpSpPr>
            <p:cNvPr id="10" name="组合 9"/>
            <p:cNvGrpSpPr/>
            <p:nvPr/>
          </p:nvGrpSpPr>
          <p:grpSpPr>
            <a:xfrm>
              <a:off x="2173" y="1999"/>
              <a:ext cx="11353" cy="7516"/>
              <a:chOff x="1316" y="1406"/>
              <a:chExt cx="9758" cy="6379"/>
            </a:xfrm>
          </p:grpSpPr>
          <p:grpSp>
            <p:nvGrpSpPr>
              <p:cNvPr id="162" name="组合 161"/>
              <p:cNvGrpSpPr/>
              <p:nvPr/>
            </p:nvGrpSpPr>
            <p:grpSpPr>
              <a:xfrm>
                <a:off x="1415" y="1519"/>
                <a:ext cx="4023" cy="6098"/>
                <a:chOff x="142462" y="1285861"/>
                <a:chExt cx="2937970" cy="4950339"/>
              </a:xfrm>
            </p:grpSpPr>
            <p:grpSp>
              <p:nvGrpSpPr>
                <p:cNvPr id="96" name="组合 50"/>
                <p:cNvGrpSpPr/>
                <p:nvPr/>
              </p:nvGrpSpPr>
              <p:grpSpPr>
                <a:xfrm>
                  <a:off x="142462" y="1285861"/>
                  <a:ext cx="2937970" cy="4950339"/>
                  <a:chOff x="145088" y="1309075"/>
                  <a:chExt cx="2937970" cy="4950339"/>
                </a:xfrm>
              </p:grpSpPr>
              <p:grpSp>
                <p:nvGrpSpPr>
                  <p:cNvPr id="97" name="组合 55"/>
                  <p:cNvGrpSpPr/>
                  <p:nvPr/>
                </p:nvGrpSpPr>
                <p:grpSpPr>
                  <a:xfrm>
                    <a:off x="145088" y="1309075"/>
                    <a:ext cx="2937970" cy="4950339"/>
                    <a:chOff x="94852" y="1526428"/>
                    <a:chExt cx="2937970" cy="4742220"/>
                  </a:xfrm>
                </p:grpSpPr>
                <p:cxnSp>
                  <p:nvCxnSpPr>
                    <p:cNvPr id="101" name="直接连接符 100"/>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2" name="直接连接符 101"/>
                    <p:cNvCxnSpPr/>
                    <p:nvPr/>
                  </p:nvCxnSpPr>
                  <p:spPr>
                    <a:xfrm rot="5400000">
                      <a:off x="-812631" y="4496341"/>
                      <a:ext cx="2258343" cy="13986"/>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3" name="直接连接符 102"/>
                    <p:cNvCxnSpPr/>
                    <p:nvPr/>
                  </p:nvCxnSpPr>
                  <p:spPr>
                    <a:xfrm>
                      <a:off x="309546" y="4948159"/>
                      <a:ext cx="3" cy="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a:xfrm rot="5400000">
                      <a:off x="-1957802" y="3990071"/>
                      <a:ext cx="4106080" cy="5"/>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05" name="圆角矩形 104"/>
                    <p:cNvSpPr/>
                    <p:nvPr/>
                  </p:nvSpPr>
                  <p:spPr>
                    <a:xfrm>
                      <a:off x="95234" y="1526428"/>
                      <a:ext cx="2937588" cy="36004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rPr>
                        <a:t>分析报告撰写提纲（基层单位版）</a:t>
                      </a:r>
                      <a:endParaRPr lang="zh-CN" altLang="en-US" sz="1050" b="1" dirty="0">
                        <a:solidFill>
                          <a:schemeClr val="tx1"/>
                        </a:solidFill>
                        <a:latin typeface="Times New Roman" panose="02020603050405020304" charset="0"/>
                        <a:ea typeface="楷体" panose="02010609060101010101" pitchFamily="49" charset="-122"/>
                      </a:endParaRPr>
                    </a:p>
                  </p:txBody>
                </p:sp>
                <p:sp>
                  <p:nvSpPr>
                    <p:cNvPr id="106" name="圆角矩形 105"/>
                    <p:cNvSpPr/>
                    <p:nvPr/>
                  </p:nvSpPr>
                  <p:spPr>
                    <a:xfrm>
                      <a:off x="172820" y="1969022"/>
                      <a:ext cx="2448272" cy="360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第一部分 单位情况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07" name="圆角矩形 106"/>
                    <p:cNvSpPr/>
                    <p:nvPr/>
                  </p:nvSpPr>
                  <p:spPr>
                    <a:xfrm>
                      <a:off x="489316" y="238121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（一）基本情况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8" name="圆角矩形 107"/>
                    <p:cNvSpPr/>
                    <p:nvPr/>
                  </p:nvSpPr>
                  <p:spPr>
                    <a:xfrm>
                      <a:off x="489316" y="268540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（二）当年取得的主要事业成效</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9" name="圆角矩形 108"/>
                    <p:cNvSpPr/>
                    <p:nvPr/>
                  </p:nvSpPr>
                  <p:spPr>
                    <a:xfrm>
                      <a:off x="172820" y="2989592"/>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第二部分 收入支出预算执行情况分析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10" name="圆角矩形 109"/>
                    <p:cNvSpPr/>
                    <p:nvPr/>
                  </p:nvSpPr>
                  <p:spPr>
                    <a:xfrm>
                      <a:off x="523862" y="3511031"/>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（一）收入支出预算安排情况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1" name="圆角矩形 110"/>
                    <p:cNvSpPr/>
                    <p:nvPr/>
                  </p:nvSpPr>
                  <p:spPr>
                    <a:xfrm>
                      <a:off x="523862" y="3853205"/>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（二）收入支出预算执行情况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2" name="圆角矩形 111"/>
                    <p:cNvSpPr/>
                    <p:nvPr/>
                  </p:nvSpPr>
                  <p:spPr>
                    <a:xfrm>
                      <a:off x="523862" y="4195378"/>
                      <a:ext cx="2341718"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（三）年末结转和结余情况</a:t>
                      </a:r>
                      <a:endParaRPr lang="zh-CN" altLang="zh-CN" sz="900" dirty="0">
                        <a:solidFill>
                          <a:schemeClr val="tx1"/>
                        </a:solidFill>
                        <a:latin typeface="Times New Roman" panose="02020603050405020304" charset="0"/>
                        <a:ea typeface="楷体" panose="02010609060101010101" pitchFamily="49" charset="-122"/>
                      </a:endParaRPr>
                    </a:p>
                  </p:txBody>
                </p:sp>
                <p:sp>
                  <p:nvSpPr>
                    <p:cNvPr id="113" name="圆角矩形 112"/>
                    <p:cNvSpPr/>
                    <p:nvPr/>
                  </p:nvSpPr>
                  <p:spPr>
                    <a:xfrm>
                      <a:off x="523862" y="4558380"/>
                      <a:ext cx="2376264" cy="342173"/>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（四）</a:t>
                      </a:r>
                      <a:r>
                        <a:rPr lang="zh-CN" altLang="en-US" sz="900" dirty="0">
                          <a:solidFill>
                            <a:schemeClr val="tx1"/>
                          </a:solidFill>
                          <a:latin typeface="Times New Roman" panose="02020603050405020304" charset="0"/>
                          <a:ea typeface="楷体" panose="02010609060101010101" pitchFamily="49" charset="-122"/>
                        </a:rPr>
                        <a:t>与预算支出相关的其他指标分析</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4" name="圆角矩形 113"/>
                    <p:cNvSpPr/>
                    <p:nvPr/>
                  </p:nvSpPr>
                  <p:spPr>
                    <a:xfrm>
                      <a:off x="380986" y="5837810"/>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第三部分 本年度部门决算等财务工作开展情况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cxnSp>
                  <p:nvCxnSpPr>
                    <p:cNvPr id="117" name="直接连接符 116"/>
                    <p:cNvCxnSpPr>
                      <a:endCxn id="10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8" name="直接连接符 117"/>
                    <p:cNvCxnSpPr>
                      <a:endCxn id="10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9" name="直接连接符 118"/>
                    <p:cNvCxnSpPr>
                      <a:endCxn id="107" idx="1"/>
                    </p:cNvCxnSpPr>
                    <p:nvPr/>
                  </p:nvCxnSpPr>
                  <p:spPr>
                    <a:xfrm flipV="true">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0" name="直接连接符 119"/>
                    <p:cNvCxnSpPr>
                      <a:endCxn id="108" idx="1"/>
                    </p:cNvCxnSpPr>
                    <p:nvPr/>
                  </p:nvCxnSpPr>
                  <p:spPr>
                    <a:xfrm>
                      <a:off x="323528" y="276016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1" name="直接连接符 120"/>
                    <p:cNvCxnSpPr>
                      <a:endCxn id="110" idx="1"/>
                    </p:cNvCxnSpPr>
                    <p:nvPr/>
                  </p:nvCxnSpPr>
                  <p:spPr>
                    <a:xfrm>
                      <a:off x="361476" y="362133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2" name="直接连接符 121"/>
                    <p:cNvCxnSpPr>
                      <a:endCxn id="111" idx="1"/>
                    </p:cNvCxnSpPr>
                    <p:nvPr/>
                  </p:nvCxnSpPr>
                  <p:spPr>
                    <a:xfrm>
                      <a:off x="358074" y="397259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3" name="直接连接符 122"/>
                    <p:cNvCxnSpPr>
                      <a:endCxn id="112" idx="1"/>
                    </p:cNvCxnSpPr>
                    <p:nvPr/>
                  </p:nvCxnSpPr>
                  <p:spPr>
                    <a:xfrm>
                      <a:off x="323528" y="4318829"/>
                      <a:ext cx="200334" cy="254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grpSp>
              <p:sp>
                <p:nvSpPr>
                  <p:cNvPr id="99" name="圆角矩形 98"/>
                  <p:cNvSpPr/>
                  <p:nvPr/>
                </p:nvSpPr>
                <p:spPr>
                  <a:xfrm>
                    <a:off x="574085" y="4925484"/>
                    <a:ext cx="2376351" cy="361372"/>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（五）绩效目标完成情况</a:t>
                    </a:r>
                    <a:endParaRPr lang="zh-CN" altLang="en-US" sz="900" dirty="0">
                      <a:solidFill>
                        <a:schemeClr val="tx1"/>
                      </a:solidFill>
                      <a:latin typeface="Times New Roman" panose="02020603050405020304" charset="0"/>
                      <a:ea typeface="楷体" panose="02010609060101010101" pitchFamily="49" charset="-122"/>
                    </a:endParaRPr>
                  </a:p>
                </p:txBody>
              </p:sp>
            </p:grpSp>
            <p:sp>
              <p:nvSpPr>
                <p:cNvPr id="155" name="圆角矩形 154"/>
                <p:cNvSpPr/>
                <p:nvPr/>
              </p:nvSpPr>
              <p:spPr>
                <a:xfrm>
                  <a:off x="571472" y="5357826"/>
                  <a:ext cx="2376264" cy="35719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（六）当年预算执行及绩效管理中存在的问题、原因及改进措施</a:t>
                  </a:r>
                  <a:endParaRPr lang="zh-CN" altLang="en-US" sz="900" dirty="0">
                    <a:solidFill>
                      <a:schemeClr val="tx1"/>
                    </a:solidFill>
                    <a:latin typeface="Times New Roman" panose="02020603050405020304" charset="0"/>
                    <a:ea typeface="楷体" panose="02010609060101010101" pitchFamily="49" charset="-122"/>
                  </a:endParaRPr>
                </a:p>
              </p:txBody>
            </p:sp>
          </p:grpSp>
          <p:grpSp>
            <p:nvGrpSpPr>
              <p:cNvPr id="11" name="组合 10"/>
              <p:cNvGrpSpPr/>
              <p:nvPr/>
            </p:nvGrpSpPr>
            <p:grpSpPr>
              <a:xfrm>
                <a:off x="1316" y="1406"/>
                <a:ext cx="9758" cy="6379"/>
                <a:chOff x="1316" y="1406"/>
                <a:chExt cx="9758" cy="6379"/>
              </a:xfrm>
            </p:grpSpPr>
            <p:sp>
              <p:nvSpPr>
                <p:cNvPr id="12" name="对角圆角矩形 11"/>
                <p:cNvSpPr/>
                <p:nvPr/>
              </p:nvSpPr>
              <p:spPr>
                <a:xfrm>
                  <a:off x="5798" y="1406"/>
                  <a:ext cx="5276" cy="1025"/>
                </a:xfrm>
                <a:prstGeom prst="round2DiagRect">
                  <a:avLst>
                    <a:gd name="adj1" fmla="val 0"/>
                    <a:gd name="adj2" fmla="val 16670"/>
                  </a:avLst>
                </a:prstGeom>
                <a:solidFill>
                  <a:srgbClr val="31668F"/>
                </a:solidFill>
              </p:spPr>
              <p:style>
                <a:lnRef idx="0">
                  <a:schemeClr val="accent1"/>
                </a:lnRef>
                <a:fillRef idx="3">
                  <a:schemeClr val="accent1"/>
                </a:fillRef>
                <a:effectRef idx="3">
                  <a:schemeClr val="accent1"/>
                </a:effectRef>
                <a:fontRef idx="minor">
                  <a:schemeClr val="lt1"/>
                </a:fontRef>
              </p:style>
              <p:txBody>
                <a:bodyPr/>
                <a:lstStyle/>
                <a:p>
                  <a:pPr eaLnBrk="1" fontAlgn="auto" hangingPunct="1">
                    <a:spcBef>
                      <a:spcPts val="0"/>
                    </a:spcBef>
                    <a:spcAft>
                      <a:spcPts val="0"/>
                    </a:spcAft>
                    <a:defRPr/>
                  </a:pPr>
                  <a:endParaRPr lang="zh-CN" altLang="en-US" sz="100" kern="0">
                    <a:solidFill>
                      <a:schemeClr val="tx1"/>
                    </a:solidFill>
                    <a:latin typeface="方正楷体_GBK" panose="02000000000000000000" charset="-122"/>
                    <a:ea typeface="方正楷体_GBK" panose="02000000000000000000" charset="-122"/>
                  </a:endParaRPr>
                </a:p>
              </p:txBody>
            </p:sp>
            <p:sp>
              <p:nvSpPr>
                <p:cNvPr id="13" name="圆角矩形 12"/>
                <p:cNvSpPr/>
                <p:nvPr/>
              </p:nvSpPr>
              <p:spPr>
                <a:xfrm>
                  <a:off x="5798" y="2618"/>
                  <a:ext cx="5276" cy="5167"/>
                </a:xfrm>
                <a:prstGeom prst="roundRect">
                  <a:avLst>
                    <a:gd name="adj" fmla="val 0"/>
                  </a:avLst>
                </a:prstGeom>
                <a:noFill/>
                <a:ln w="12700" cmpd="sng">
                  <a:solidFill>
                    <a:srgbClr val="BFBFB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0" algn="just" fontAlgn="auto">
                    <a:lnSpc>
                      <a:spcPct val="150000"/>
                    </a:lnSpc>
                  </a:pPr>
                  <a:r>
                    <a:rPr lang="zh-CN" altLang="zh-CN" sz="2000" b="1" dirty="0">
                      <a:solidFill>
                        <a:schemeClr val="tx1"/>
                      </a:solidFill>
                      <a:latin typeface="Times New Roman" panose="02020603050405020304" charset="0"/>
                      <a:ea typeface="楷体" panose="02010609060101010101" pitchFamily="49" charset="-122"/>
                      <a:sym typeface="+mn-ea"/>
                    </a:rPr>
                    <a:t>（一）收入支出预算安排情况</a:t>
                  </a:r>
                  <a:endParaRPr lang="zh-CN" altLang="zh-CN" sz="2000" dirty="0">
                    <a:solidFill>
                      <a:schemeClr val="tx1"/>
                    </a:solidFill>
                    <a:latin typeface="Times New Roman" panose="02020603050405020304" charset="0"/>
                    <a:ea typeface="楷体" panose="02010609060101010101" pitchFamily="49" charset="-122"/>
                  </a:endParaRPr>
                </a:p>
                <a:p>
                  <a:pPr indent="457200" algn="just" fontAlgn="auto">
                    <a:lnSpc>
                      <a:spcPct val="150000"/>
                    </a:lnSpc>
                  </a:pPr>
                  <a:r>
                    <a:rPr lang="zh-CN" altLang="zh-CN" sz="2000" dirty="0">
                      <a:solidFill>
                        <a:schemeClr val="tx1"/>
                      </a:solidFill>
                      <a:latin typeface="Times New Roman" panose="02020603050405020304" charset="0"/>
                      <a:ea typeface="楷体" panose="02010609060101010101" pitchFamily="49" charset="-122"/>
                      <a:sym typeface="+mn-ea"/>
                    </a:rPr>
                    <a:t>包括单位收入、支出年初预算安排情况，与上年对比情况及增减变动原因。</a:t>
                  </a:r>
                  <a:r>
                    <a:rPr lang="zh-CN" altLang="en-US" sz="2000" dirty="0">
                      <a:solidFill>
                        <a:schemeClr val="tx1"/>
                      </a:solidFill>
                      <a:latin typeface="Times New Roman" panose="02020603050405020304" charset="0"/>
                      <a:ea typeface="楷体" panose="02010609060101010101" pitchFamily="49" charset="-122"/>
                      <a:sym typeface="+mn-ea"/>
                    </a:rPr>
                    <a:t>（可用柱形图或折线图）</a:t>
                  </a:r>
                  <a:endParaRPr lang="zh-CN" altLang="en-US" sz="2000" dirty="0">
                    <a:solidFill>
                      <a:schemeClr val="tx1"/>
                    </a:solidFill>
                    <a:latin typeface="Times New Roman" panose="02020603050405020304" charset="0"/>
                    <a:ea typeface="楷体" panose="02010609060101010101" pitchFamily="49" charset="-122"/>
                    <a:cs typeface="方正楷体_GBK" panose="02000000000000000000" charset="-122"/>
                    <a:sym typeface="+mn-ea"/>
                  </a:endParaRPr>
                </a:p>
              </p:txBody>
            </p:sp>
            <p:sp>
              <p:nvSpPr>
                <p:cNvPr id="14" name="矩形 13"/>
                <p:cNvSpPr/>
                <p:nvPr/>
              </p:nvSpPr>
              <p:spPr>
                <a:xfrm>
                  <a:off x="1316" y="1434"/>
                  <a:ext cx="4197" cy="6350"/>
                </a:xfrm>
                <a:prstGeom prst="rect">
                  <a:avLst/>
                </a:prstGeom>
                <a:no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solidFill>
                      <a:schemeClr val="tx1"/>
                    </a:solidFill>
                    <a:latin typeface="方正楷体_GBK" panose="02000000000000000000" charset="-122"/>
                    <a:ea typeface="方正楷体_GBK" panose="02000000000000000000" charset="-122"/>
                  </a:endParaRPr>
                </a:p>
              </p:txBody>
            </p:sp>
          </p:grpSp>
        </p:grpSp>
        <p:sp>
          <p:nvSpPr>
            <p:cNvPr id="15" name="矩形 14"/>
            <p:cNvSpPr/>
            <p:nvPr/>
          </p:nvSpPr>
          <p:spPr>
            <a:xfrm>
              <a:off x="7561" y="2248"/>
              <a:ext cx="5618" cy="708"/>
            </a:xfrm>
            <a:prstGeom prst="rect">
              <a:avLst/>
            </a:prstGeom>
          </p:spPr>
          <p:txBody>
            <a:bodyPr wrap="square">
              <a:spAutoFit/>
            </a:bodyPr>
            <a:lstStyle/>
            <a:p>
              <a:r>
                <a:rPr lang="zh-CN" altLang="en-US" sz="2400" b="1" dirty="0">
                  <a:solidFill>
                    <a:schemeClr val="bg1"/>
                  </a:solidFill>
                  <a:latin typeface="Times New Roman" panose="02020603050405020304" charset="0"/>
                  <a:ea typeface="楷体" panose="02010609060101010101" pitchFamily="49" charset="-122"/>
                </a:rPr>
                <a:t>一、</a:t>
              </a:r>
              <a:r>
                <a:rPr lang="zh-CN" altLang="zh-CN" sz="2400" b="1" dirty="0">
                  <a:solidFill>
                    <a:schemeClr val="bg1"/>
                  </a:solidFill>
                  <a:latin typeface="Times New Roman" panose="02020603050405020304" charset="0"/>
                  <a:ea typeface="楷体" panose="02010609060101010101" pitchFamily="49" charset="-122"/>
                </a:rPr>
                <a:t>分析报告　　二、分析评价</a:t>
              </a:r>
              <a:endParaRPr lang="zh-CN" altLang="zh-CN" sz="2400" b="1" dirty="0">
                <a:solidFill>
                  <a:schemeClr val="bg1"/>
                </a:solidFill>
                <a:latin typeface="Times New Roman" panose="02020603050405020304" charset="0"/>
                <a:ea typeface="楷体" panose="02010609060101010101" pitchFamily="49" charset="-122"/>
              </a:endParaRPr>
            </a:p>
          </p:txBody>
        </p:sp>
      </p:grpSp>
      <p:sp>
        <p:nvSpPr>
          <p:cNvPr id="325" name="矩形 324"/>
          <p:cNvSpPr/>
          <p:nvPr/>
        </p:nvSpPr>
        <p:spPr>
          <a:xfrm>
            <a:off x="2078355" y="3270250"/>
            <a:ext cx="2276475" cy="288290"/>
          </a:xfrm>
          <a:prstGeom prst="rect">
            <a:avLst/>
          </a:prstGeom>
          <a:no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p>
        </p:txBody>
      </p:sp>
      <p:cxnSp>
        <p:nvCxnSpPr>
          <p:cNvPr id="6" name="直接连接符 5"/>
          <p:cNvCxnSpPr/>
          <p:nvPr/>
        </p:nvCxnSpPr>
        <p:spPr>
          <a:xfrm>
            <a:off x="1758648" y="451036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nvCxnSpPr>
        <p:spPr>
          <a:xfrm>
            <a:off x="1763093" y="540063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a:off x="1735153" y="4937724"/>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6" name="直接连接符 15"/>
          <p:cNvCxnSpPr>
            <a:endCxn id="114" idx="1"/>
          </p:cNvCxnSpPr>
          <p:nvPr/>
        </p:nvCxnSpPr>
        <p:spPr>
          <a:xfrm>
            <a:off x="1481455" y="5813425"/>
            <a:ext cx="377190" cy="127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3" name="直接箭头连接符 2"/>
          <p:cNvCxnSpPr>
            <a:stCxn id="325" idx="3"/>
          </p:cNvCxnSpPr>
          <p:nvPr/>
        </p:nvCxnSpPr>
        <p:spPr>
          <a:xfrm flipV="true">
            <a:off x="4354830" y="3405505"/>
            <a:ext cx="1394460" cy="8890"/>
          </a:xfrm>
          <a:prstGeom prst="straightConnector1">
            <a:avLst/>
          </a:prstGeom>
          <a:ln w="28575" cmpd="sng">
            <a:solidFill>
              <a:schemeClr val="accent1">
                <a:shade val="50000"/>
              </a:schemeClr>
            </a:solidFill>
            <a:prstDash val="solid"/>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分析报告（基层单位）</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17" name="组合 16"/>
          <p:cNvGrpSpPr/>
          <p:nvPr/>
        </p:nvGrpSpPr>
        <p:grpSpPr>
          <a:xfrm>
            <a:off x="514350" y="1069340"/>
            <a:ext cx="11264830" cy="5505450"/>
            <a:chOff x="2173" y="1999"/>
            <a:chExt cx="19366" cy="7516"/>
          </a:xfrm>
        </p:grpSpPr>
        <p:grpSp>
          <p:nvGrpSpPr>
            <p:cNvPr id="10" name="组合 9"/>
            <p:cNvGrpSpPr/>
            <p:nvPr/>
          </p:nvGrpSpPr>
          <p:grpSpPr>
            <a:xfrm>
              <a:off x="2173" y="1999"/>
              <a:ext cx="19366" cy="7516"/>
              <a:chOff x="1316" y="1406"/>
              <a:chExt cx="16645" cy="6379"/>
            </a:xfrm>
          </p:grpSpPr>
          <p:grpSp>
            <p:nvGrpSpPr>
              <p:cNvPr id="162" name="组合 161"/>
              <p:cNvGrpSpPr/>
              <p:nvPr/>
            </p:nvGrpSpPr>
            <p:grpSpPr>
              <a:xfrm>
                <a:off x="1415" y="1519"/>
                <a:ext cx="4023" cy="6098"/>
                <a:chOff x="142462" y="1285861"/>
                <a:chExt cx="2937970" cy="4950339"/>
              </a:xfrm>
            </p:grpSpPr>
            <p:grpSp>
              <p:nvGrpSpPr>
                <p:cNvPr id="96" name="组合 50"/>
                <p:cNvGrpSpPr/>
                <p:nvPr/>
              </p:nvGrpSpPr>
              <p:grpSpPr>
                <a:xfrm>
                  <a:off x="142462" y="1285861"/>
                  <a:ext cx="2937970" cy="4950339"/>
                  <a:chOff x="145088" y="1309075"/>
                  <a:chExt cx="2937970" cy="4950339"/>
                </a:xfrm>
              </p:grpSpPr>
              <p:grpSp>
                <p:nvGrpSpPr>
                  <p:cNvPr id="97" name="组合 55"/>
                  <p:cNvGrpSpPr/>
                  <p:nvPr/>
                </p:nvGrpSpPr>
                <p:grpSpPr>
                  <a:xfrm>
                    <a:off x="145088" y="1309075"/>
                    <a:ext cx="2937970" cy="4950339"/>
                    <a:chOff x="94852" y="1526428"/>
                    <a:chExt cx="2937970" cy="4742220"/>
                  </a:xfrm>
                </p:grpSpPr>
                <p:cxnSp>
                  <p:nvCxnSpPr>
                    <p:cNvPr id="101" name="直接连接符 100"/>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2" name="直接连接符 101"/>
                    <p:cNvCxnSpPr/>
                    <p:nvPr/>
                  </p:nvCxnSpPr>
                  <p:spPr>
                    <a:xfrm rot="5400000">
                      <a:off x="-812631" y="4496341"/>
                      <a:ext cx="2258343" cy="13986"/>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3" name="直接连接符 102"/>
                    <p:cNvCxnSpPr/>
                    <p:nvPr/>
                  </p:nvCxnSpPr>
                  <p:spPr>
                    <a:xfrm>
                      <a:off x="309546" y="4948159"/>
                      <a:ext cx="3" cy="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a:xfrm rot="5400000">
                      <a:off x="-1957802" y="3990071"/>
                      <a:ext cx="4106080" cy="5"/>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05" name="圆角矩形 104"/>
                    <p:cNvSpPr/>
                    <p:nvPr/>
                  </p:nvSpPr>
                  <p:spPr>
                    <a:xfrm>
                      <a:off x="95234" y="1526428"/>
                      <a:ext cx="2937588" cy="36004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rPr>
                        <a:t>分析报告撰写提纲（基层单位版）</a:t>
                      </a:r>
                      <a:endParaRPr lang="zh-CN" altLang="en-US" sz="1050" b="1" dirty="0">
                        <a:solidFill>
                          <a:schemeClr val="tx1"/>
                        </a:solidFill>
                        <a:latin typeface="Times New Roman" panose="02020603050405020304" charset="0"/>
                        <a:ea typeface="楷体" panose="02010609060101010101" pitchFamily="49" charset="-122"/>
                      </a:endParaRPr>
                    </a:p>
                  </p:txBody>
                </p:sp>
                <p:sp>
                  <p:nvSpPr>
                    <p:cNvPr id="106" name="圆角矩形 105"/>
                    <p:cNvSpPr/>
                    <p:nvPr/>
                  </p:nvSpPr>
                  <p:spPr>
                    <a:xfrm>
                      <a:off x="172820" y="1969022"/>
                      <a:ext cx="2448272" cy="360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第一部分 单位情况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07" name="圆角矩形 106"/>
                    <p:cNvSpPr/>
                    <p:nvPr/>
                  </p:nvSpPr>
                  <p:spPr>
                    <a:xfrm>
                      <a:off x="489316" y="238121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（一）基本情况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8" name="圆角矩形 107"/>
                    <p:cNvSpPr/>
                    <p:nvPr/>
                  </p:nvSpPr>
                  <p:spPr>
                    <a:xfrm>
                      <a:off x="489316" y="268540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（二）当年取得的主要事业成效</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9" name="圆角矩形 108"/>
                    <p:cNvSpPr/>
                    <p:nvPr/>
                  </p:nvSpPr>
                  <p:spPr>
                    <a:xfrm>
                      <a:off x="172820" y="2989592"/>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第二部分 收入支出预算执行情况分析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10" name="圆角矩形 109"/>
                    <p:cNvSpPr/>
                    <p:nvPr/>
                  </p:nvSpPr>
                  <p:spPr>
                    <a:xfrm>
                      <a:off x="523862" y="3511031"/>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（一）收入支出预算安排情况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1" name="圆角矩形 110"/>
                    <p:cNvSpPr/>
                    <p:nvPr/>
                  </p:nvSpPr>
                  <p:spPr>
                    <a:xfrm>
                      <a:off x="523862" y="3853205"/>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（二）收入支出预算执行情况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2" name="圆角矩形 111"/>
                    <p:cNvSpPr/>
                    <p:nvPr/>
                  </p:nvSpPr>
                  <p:spPr>
                    <a:xfrm>
                      <a:off x="523862" y="4195378"/>
                      <a:ext cx="2341718"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（三）年末结转和结余情况</a:t>
                      </a:r>
                      <a:endParaRPr lang="zh-CN" altLang="zh-CN" sz="900" dirty="0">
                        <a:solidFill>
                          <a:schemeClr val="tx1"/>
                        </a:solidFill>
                        <a:latin typeface="Times New Roman" panose="02020603050405020304" charset="0"/>
                        <a:ea typeface="楷体" panose="02010609060101010101" pitchFamily="49" charset="-122"/>
                      </a:endParaRPr>
                    </a:p>
                  </p:txBody>
                </p:sp>
                <p:sp>
                  <p:nvSpPr>
                    <p:cNvPr id="113" name="圆角矩形 112"/>
                    <p:cNvSpPr/>
                    <p:nvPr/>
                  </p:nvSpPr>
                  <p:spPr>
                    <a:xfrm>
                      <a:off x="523862" y="4561131"/>
                      <a:ext cx="2376264" cy="342173"/>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（四）</a:t>
                      </a:r>
                      <a:r>
                        <a:rPr lang="zh-CN" altLang="en-US" sz="900" dirty="0">
                          <a:solidFill>
                            <a:schemeClr val="tx1"/>
                          </a:solidFill>
                          <a:latin typeface="Times New Roman" panose="02020603050405020304" charset="0"/>
                          <a:ea typeface="楷体" panose="02010609060101010101" pitchFamily="49" charset="-122"/>
                        </a:rPr>
                        <a:t>与预算支出相关的其他指标分析</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4" name="圆角矩形 113"/>
                    <p:cNvSpPr/>
                    <p:nvPr/>
                  </p:nvSpPr>
                  <p:spPr>
                    <a:xfrm>
                      <a:off x="380986" y="5837810"/>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第三部分 本年度部门决算等财务工作开展情况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cxnSp>
                  <p:nvCxnSpPr>
                    <p:cNvPr id="117" name="直接连接符 116"/>
                    <p:cNvCxnSpPr>
                      <a:endCxn id="10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8" name="直接连接符 117"/>
                    <p:cNvCxnSpPr>
                      <a:endCxn id="10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9" name="直接连接符 118"/>
                    <p:cNvCxnSpPr>
                      <a:endCxn id="107" idx="1"/>
                    </p:cNvCxnSpPr>
                    <p:nvPr/>
                  </p:nvCxnSpPr>
                  <p:spPr>
                    <a:xfrm flipV="true">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0" name="直接连接符 119"/>
                    <p:cNvCxnSpPr>
                      <a:endCxn id="108" idx="1"/>
                    </p:cNvCxnSpPr>
                    <p:nvPr/>
                  </p:nvCxnSpPr>
                  <p:spPr>
                    <a:xfrm>
                      <a:off x="323528" y="276016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1" name="直接连接符 120"/>
                    <p:cNvCxnSpPr>
                      <a:endCxn id="110" idx="1"/>
                    </p:cNvCxnSpPr>
                    <p:nvPr/>
                  </p:nvCxnSpPr>
                  <p:spPr>
                    <a:xfrm>
                      <a:off x="361476" y="362133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2" name="直接连接符 121"/>
                    <p:cNvCxnSpPr>
                      <a:endCxn id="111" idx="1"/>
                    </p:cNvCxnSpPr>
                    <p:nvPr/>
                  </p:nvCxnSpPr>
                  <p:spPr>
                    <a:xfrm>
                      <a:off x="358074" y="397259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3" name="直接连接符 122"/>
                    <p:cNvCxnSpPr>
                      <a:endCxn id="112" idx="1"/>
                    </p:cNvCxnSpPr>
                    <p:nvPr/>
                  </p:nvCxnSpPr>
                  <p:spPr>
                    <a:xfrm>
                      <a:off x="323528" y="4318829"/>
                      <a:ext cx="200334" cy="254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grpSp>
              <p:sp>
                <p:nvSpPr>
                  <p:cNvPr id="99" name="圆角矩形 98"/>
                  <p:cNvSpPr/>
                  <p:nvPr/>
                </p:nvSpPr>
                <p:spPr>
                  <a:xfrm>
                    <a:off x="574036" y="4928020"/>
                    <a:ext cx="2376344" cy="358371"/>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（五）绩效目标完成情况</a:t>
                    </a:r>
                    <a:endParaRPr lang="zh-CN" altLang="en-US" sz="900" dirty="0">
                      <a:solidFill>
                        <a:schemeClr val="tx1"/>
                      </a:solidFill>
                      <a:latin typeface="Times New Roman" panose="02020603050405020304" charset="0"/>
                      <a:ea typeface="楷体" panose="02010609060101010101" pitchFamily="49" charset="-122"/>
                    </a:endParaRPr>
                  </a:p>
                </p:txBody>
              </p:sp>
            </p:grpSp>
            <p:sp>
              <p:nvSpPr>
                <p:cNvPr id="155" name="圆角矩形 154"/>
                <p:cNvSpPr/>
                <p:nvPr/>
              </p:nvSpPr>
              <p:spPr>
                <a:xfrm>
                  <a:off x="571472" y="5357826"/>
                  <a:ext cx="2376264" cy="35719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（六）当年预算执行及绩效管理中存在的问题、原因及改进措施</a:t>
                  </a:r>
                  <a:endParaRPr lang="zh-CN" altLang="en-US" sz="900" dirty="0">
                    <a:solidFill>
                      <a:schemeClr val="tx1"/>
                    </a:solidFill>
                    <a:latin typeface="Times New Roman" panose="02020603050405020304" charset="0"/>
                    <a:ea typeface="楷体" panose="02010609060101010101" pitchFamily="49" charset="-122"/>
                  </a:endParaRPr>
                </a:p>
              </p:txBody>
            </p:sp>
          </p:grpSp>
          <p:grpSp>
            <p:nvGrpSpPr>
              <p:cNvPr id="11" name="组合 10"/>
              <p:cNvGrpSpPr/>
              <p:nvPr/>
            </p:nvGrpSpPr>
            <p:grpSpPr>
              <a:xfrm>
                <a:off x="1316" y="1406"/>
                <a:ext cx="16645" cy="6379"/>
                <a:chOff x="1316" y="1406"/>
                <a:chExt cx="16645" cy="6379"/>
              </a:xfrm>
            </p:grpSpPr>
            <p:sp>
              <p:nvSpPr>
                <p:cNvPr id="12" name="对角圆角矩形 11"/>
                <p:cNvSpPr/>
                <p:nvPr/>
              </p:nvSpPr>
              <p:spPr>
                <a:xfrm>
                  <a:off x="5798" y="1406"/>
                  <a:ext cx="12163" cy="641"/>
                </a:xfrm>
                <a:prstGeom prst="round2DiagRect">
                  <a:avLst>
                    <a:gd name="adj1" fmla="val 0"/>
                    <a:gd name="adj2" fmla="val 16670"/>
                  </a:avLst>
                </a:prstGeom>
                <a:solidFill>
                  <a:srgbClr val="31668F"/>
                </a:solidFill>
              </p:spPr>
              <p:style>
                <a:lnRef idx="0">
                  <a:schemeClr val="accent1"/>
                </a:lnRef>
                <a:fillRef idx="3">
                  <a:schemeClr val="accent1"/>
                </a:fillRef>
                <a:effectRef idx="3">
                  <a:schemeClr val="accent1"/>
                </a:effectRef>
                <a:fontRef idx="minor">
                  <a:schemeClr val="lt1"/>
                </a:fontRef>
              </p:style>
              <p:txBody>
                <a:bodyPr/>
                <a:lstStyle/>
                <a:p>
                  <a:pPr eaLnBrk="1" fontAlgn="auto" hangingPunct="1">
                    <a:spcBef>
                      <a:spcPts val="0"/>
                    </a:spcBef>
                    <a:spcAft>
                      <a:spcPts val="0"/>
                    </a:spcAft>
                    <a:defRPr/>
                  </a:pPr>
                  <a:endParaRPr lang="zh-CN" altLang="en-US" sz="100" kern="0">
                    <a:solidFill>
                      <a:schemeClr val="tx1"/>
                    </a:solidFill>
                    <a:latin typeface="方正楷体_GBK" panose="02000000000000000000" charset="-122"/>
                    <a:ea typeface="方正楷体_GBK" panose="02000000000000000000" charset="-122"/>
                  </a:endParaRPr>
                </a:p>
              </p:txBody>
            </p:sp>
            <p:sp>
              <p:nvSpPr>
                <p:cNvPr id="13" name="圆角矩形 12"/>
                <p:cNvSpPr/>
                <p:nvPr/>
              </p:nvSpPr>
              <p:spPr>
                <a:xfrm>
                  <a:off x="5798" y="2207"/>
                  <a:ext cx="12162" cy="5578"/>
                </a:xfrm>
                <a:prstGeom prst="roundRect">
                  <a:avLst>
                    <a:gd name="adj" fmla="val 0"/>
                  </a:avLst>
                </a:prstGeom>
                <a:noFill/>
                <a:ln w="12700" cmpd="sng">
                  <a:solidFill>
                    <a:srgbClr val="BFBFB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0" algn="just" fontAlgn="auto">
                    <a:lnSpc>
                      <a:spcPct val="100000"/>
                    </a:lnSpc>
                  </a:pP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当年收入支出预算执行基本情况，与上年度对比情况，包括增减绝对值与幅度，</a:t>
                  </a:r>
                  <a:r>
                    <a:rPr lang="zh-CN" altLang="zh-CN" sz="1400" dirty="0">
                      <a:solidFill>
                        <a:srgbClr val="FF0000"/>
                      </a:solidFill>
                      <a:latin typeface="Times New Roman" panose="02020603050405020304" charset="0"/>
                      <a:ea typeface="楷体" panose="02010609060101010101" pitchFamily="49" charset="-122"/>
                      <a:cs typeface="方正楷体_GBK" panose="02000000000000000000" charset="-122"/>
                      <a:sym typeface="+mn-ea"/>
                    </a:rPr>
                    <a:t>增减变动主要原因</a:t>
                  </a:r>
                  <a:r>
                    <a:rPr lang="en-US"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可用柱形图或折线图</a:t>
                  </a:r>
                  <a:r>
                    <a:rPr lang="en-US"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en-US" altLang="zh-CN" sz="1400" b="1" dirty="0">
                      <a:solidFill>
                        <a:schemeClr val="tx1"/>
                      </a:solidFill>
                      <a:latin typeface="Times New Roman" panose="02020603050405020304" charset="0"/>
                      <a:ea typeface="楷体" panose="02010609060101010101" pitchFamily="49" charset="-122"/>
                      <a:cs typeface="方正楷体_GBK" panose="02000000000000000000" charset="-122"/>
                      <a:sym typeface="+mn-ea"/>
                    </a:rPr>
                    <a:t>1</a:t>
                  </a:r>
                  <a:r>
                    <a:rPr lang="zh-CN" altLang="zh-CN" sz="1400" b="1" dirty="0">
                      <a:solidFill>
                        <a:schemeClr val="tx1"/>
                      </a:solidFill>
                      <a:latin typeface="Times New Roman" panose="02020603050405020304" charset="0"/>
                      <a:ea typeface="楷体" panose="02010609060101010101" pitchFamily="49" charset="-122"/>
                      <a:cs typeface="方正楷体_GBK" panose="02000000000000000000" charset="-122"/>
                      <a:sym typeface="+mn-ea"/>
                    </a:rPr>
                    <a:t>．收入支出与预算对比分析。</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en-US"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1</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）预、决算差异情况，可分收入支出功能科目、分单位、分收入支出具体项目逐项对比（可列表）。</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en-US"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2</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zh-CN" altLang="zh-CN" sz="1400" dirty="0">
                      <a:solidFill>
                        <a:srgbClr val="FF0000"/>
                      </a:solidFill>
                      <a:latin typeface="Times New Roman" panose="02020603050405020304" charset="0"/>
                      <a:ea typeface="楷体" panose="02010609060101010101" pitchFamily="49" charset="-122"/>
                      <a:cs typeface="方正楷体_GBK" panose="02000000000000000000" charset="-122"/>
                      <a:sym typeface="+mn-ea"/>
                    </a:rPr>
                    <a:t>差异原因分析。</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差异较大的应分析到具体收入支出功能科目和具体单位。</a:t>
                  </a:r>
                  <a:endParaRPr lang="en-US"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en-US" altLang="zh-CN" sz="1400" b="1" dirty="0">
                      <a:solidFill>
                        <a:schemeClr val="tx1"/>
                      </a:solidFill>
                      <a:latin typeface="Times New Roman" panose="02020603050405020304" charset="0"/>
                      <a:ea typeface="楷体" panose="02010609060101010101" pitchFamily="49" charset="-122"/>
                      <a:cs typeface="方正楷体_GBK" panose="02000000000000000000" charset="-122"/>
                      <a:sym typeface="+mn-ea"/>
                    </a:rPr>
                    <a:t>2</a:t>
                  </a:r>
                  <a:r>
                    <a:rPr lang="zh-CN" altLang="zh-CN" sz="1400" b="1" dirty="0">
                      <a:solidFill>
                        <a:schemeClr val="tx1"/>
                      </a:solidFill>
                      <a:latin typeface="Times New Roman" panose="02020603050405020304" charset="0"/>
                      <a:ea typeface="楷体" panose="02010609060101010101" pitchFamily="49" charset="-122"/>
                      <a:cs typeface="方正楷体_GBK" panose="02000000000000000000" charset="-122"/>
                      <a:sym typeface="+mn-ea"/>
                    </a:rPr>
                    <a:t>．收入支出结构分析。</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en-US"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1</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）各项收入占总收入的比重，各项支出占总支出的比重（可分别制作饼状图）。</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en-US"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2</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）收入支出按部门所属单位分布情况（可列表）。</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en-US" altLang="zh-CN" sz="1400" b="1" dirty="0">
                      <a:solidFill>
                        <a:schemeClr val="tx1"/>
                      </a:solidFill>
                      <a:latin typeface="Times New Roman" panose="02020603050405020304" charset="0"/>
                      <a:ea typeface="楷体" panose="02010609060101010101" pitchFamily="49" charset="-122"/>
                      <a:cs typeface="方正楷体_GBK" panose="02000000000000000000" charset="-122"/>
                      <a:sym typeface="+mn-ea"/>
                    </a:rPr>
                    <a:t>3</a:t>
                  </a:r>
                  <a:r>
                    <a:rPr lang="zh-CN" altLang="zh-CN" sz="1400" b="1" dirty="0">
                      <a:solidFill>
                        <a:schemeClr val="tx1"/>
                      </a:solidFill>
                      <a:latin typeface="Times New Roman" panose="02020603050405020304" charset="0"/>
                      <a:ea typeface="楷体" panose="02010609060101010101" pitchFamily="49" charset="-122"/>
                      <a:cs typeface="方正楷体_GBK" panose="02000000000000000000" charset="-122"/>
                      <a:sym typeface="+mn-ea"/>
                    </a:rPr>
                    <a:t>．支出按经济分类科目分析。</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en-US"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1</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）“三公”经费支出情况：可进行上下年对比、预决算对比，以及相关的公务用车购置及保有量、因公出国（境）团组数及人数和公务接待批次及人数等情况</a:t>
                  </a:r>
                  <a:r>
                    <a:rPr lang="zh-CN" altLang="zh-CN" sz="1400" dirty="0">
                      <a:solidFill>
                        <a:srgbClr val="FF0000"/>
                      </a:solidFill>
                      <a:latin typeface="Times New Roman" panose="02020603050405020304" charset="0"/>
                      <a:ea typeface="楷体" panose="02010609060101010101" pitchFamily="49" charset="-122"/>
                      <a:cs typeface="方正楷体_GBK" panose="02000000000000000000" charset="-122"/>
                      <a:sym typeface="+mn-ea"/>
                    </a:rPr>
                    <a:t>与分析</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。动用上年结转用于三公经费的情况及原因。</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en-US"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2</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）会议费支出情况：可进行上下年对比、预决算对比，人均支出情况分析（可做表、柱图、折线图）。</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en-US"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3</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）培训费支出情况：可进行上下年对比、预决算对比，人均支出情况分析（可做表、柱图、折线图）。</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en-US"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4</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）其他对单位影响较大的支出情况。</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en-US"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5</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）重点经济分类支出中存在的问题及改进措施。</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en-US" altLang="zh-CN" sz="1400" b="1" dirty="0">
                      <a:solidFill>
                        <a:schemeClr val="tx1"/>
                      </a:solidFill>
                      <a:latin typeface="Times New Roman" panose="02020603050405020304" charset="0"/>
                      <a:ea typeface="楷体" panose="02010609060101010101" pitchFamily="49" charset="-122"/>
                      <a:cs typeface="方正楷体_GBK" panose="02000000000000000000" charset="-122"/>
                      <a:sym typeface="+mn-ea"/>
                    </a:rPr>
                    <a:t>4．财政拨款收入、支出分析。</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根据报表项目分析财政拨款收入、支出情况，支出要按照基本支出和项目支出分析具体构成及特点。</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en-US" altLang="zh-CN" sz="1400" b="1" dirty="0">
                      <a:solidFill>
                        <a:schemeClr val="tx1"/>
                      </a:solidFill>
                      <a:latin typeface="Times New Roman" panose="02020603050405020304" charset="0"/>
                      <a:ea typeface="楷体" panose="02010609060101010101" pitchFamily="49" charset="-122"/>
                      <a:cs typeface="方正楷体_GBK" panose="02000000000000000000" charset="-122"/>
                      <a:sym typeface="+mn-ea"/>
                    </a:rPr>
                    <a:t>5. 非财政拨款收入分析。</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根据报表项目分析非财政拨款收入情况，按照事业收入、经营收入和其他收入等分析具体构成和特点。</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endParaRPr>
                </a:p>
              </p:txBody>
            </p:sp>
            <p:sp>
              <p:nvSpPr>
                <p:cNvPr id="14" name="矩形 13"/>
                <p:cNvSpPr/>
                <p:nvPr/>
              </p:nvSpPr>
              <p:spPr>
                <a:xfrm>
                  <a:off x="1316" y="1434"/>
                  <a:ext cx="4197" cy="6350"/>
                </a:xfrm>
                <a:prstGeom prst="rect">
                  <a:avLst/>
                </a:prstGeom>
                <a:no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solidFill>
                      <a:schemeClr val="tx1"/>
                    </a:solidFill>
                    <a:latin typeface="方正楷体_GBK" panose="02000000000000000000" charset="-122"/>
                    <a:ea typeface="方正楷体_GBK" panose="02000000000000000000" charset="-122"/>
                  </a:endParaRPr>
                </a:p>
              </p:txBody>
            </p:sp>
          </p:grpSp>
        </p:grpSp>
        <p:sp>
          <p:nvSpPr>
            <p:cNvPr id="15" name="矩形 14"/>
            <p:cNvSpPr/>
            <p:nvPr/>
          </p:nvSpPr>
          <p:spPr>
            <a:xfrm>
              <a:off x="8203" y="2132"/>
              <a:ext cx="11996" cy="629"/>
            </a:xfrm>
            <a:prstGeom prst="rect">
              <a:avLst/>
            </a:prstGeom>
          </p:spPr>
          <p:txBody>
            <a:bodyPr wrap="square">
              <a:spAutoFit/>
            </a:bodyPr>
            <a:lstStyle/>
            <a:p>
              <a:pPr algn="ctr"/>
              <a:r>
                <a:rPr lang="zh-CN" altLang="en-US" sz="2400" b="1" dirty="0">
                  <a:solidFill>
                    <a:schemeClr val="bg1"/>
                  </a:solidFill>
                  <a:latin typeface="Times New Roman" panose="02020603050405020304" charset="0"/>
                  <a:ea typeface="楷体" panose="02010609060101010101" pitchFamily="49" charset="-122"/>
                </a:rPr>
                <a:t>一、</a:t>
              </a:r>
              <a:r>
                <a:rPr lang="zh-CN" altLang="zh-CN" sz="2400" b="1" dirty="0">
                  <a:solidFill>
                    <a:schemeClr val="bg1"/>
                  </a:solidFill>
                  <a:latin typeface="Times New Roman" panose="02020603050405020304" charset="0"/>
                  <a:ea typeface="楷体" panose="02010609060101010101" pitchFamily="49" charset="-122"/>
                </a:rPr>
                <a:t>分析报告　　二、分析评价</a:t>
              </a:r>
              <a:endParaRPr lang="zh-CN" altLang="zh-CN" sz="2400" b="1" dirty="0">
                <a:solidFill>
                  <a:schemeClr val="bg1"/>
                </a:solidFill>
                <a:latin typeface="Times New Roman" panose="02020603050405020304" charset="0"/>
                <a:ea typeface="楷体" panose="02010609060101010101" pitchFamily="49" charset="-122"/>
              </a:endParaRPr>
            </a:p>
          </p:txBody>
        </p:sp>
      </p:grpSp>
      <p:grpSp>
        <p:nvGrpSpPr>
          <p:cNvPr id="6" name="组合 5"/>
          <p:cNvGrpSpPr/>
          <p:nvPr/>
        </p:nvGrpSpPr>
        <p:grpSpPr>
          <a:xfrm>
            <a:off x="1026795" y="3747135"/>
            <a:ext cx="2504640" cy="268605"/>
            <a:chOff x="3192" y="5182"/>
            <a:chExt cx="4899" cy="423"/>
          </a:xfrm>
        </p:grpSpPr>
        <p:sp>
          <p:nvSpPr>
            <p:cNvPr id="325" name="矩形 324"/>
            <p:cNvSpPr/>
            <p:nvPr/>
          </p:nvSpPr>
          <p:spPr>
            <a:xfrm>
              <a:off x="3192" y="5182"/>
              <a:ext cx="3585" cy="423"/>
            </a:xfrm>
            <a:prstGeom prst="rect">
              <a:avLst/>
            </a:prstGeom>
            <a:no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p>
          </p:txBody>
        </p:sp>
        <p:cxnSp>
          <p:nvCxnSpPr>
            <p:cNvPr id="3" name="直接箭头连接符 2"/>
            <p:cNvCxnSpPr>
              <a:stCxn id="325" idx="3"/>
            </p:cNvCxnSpPr>
            <p:nvPr/>
          </p:nvCxnSpPr>
          <p:spPr>
            <a:xfrm flipV="true">
              <a:off x="6777" y="5384"/>
              <a:ext cx="1314" cy="10"/>
            </a:xfrm>
            <a:prstGeom prst="straightConnector1">
              <a:avLst/>
            </a:prstGeom>
            <a:ln w="28575" cmpd="sng">
              <a:solidFill>
                <a:schemeClr val="accent1">
                  <a:shade val="50000"/>
                </a:schemeClr>
              </a:solidFill>
              <a:prstDash val="solid"/>
              <a:tailEnd type="arrow"/>
            </a:ln>
          </p:spPr>
          <p:style>
            <a:lnRef idx="1">
              <a:schemeClr val="accent1"/>
            </a:lnRef>
            <a:fillRef idx="0">
              <a:schemeClr val="accent1"/>
            </a:fillRef>
            <a:effectRef idx="0">
              <a:schemeClr val="accent1"/>
            </a:effectRef>
            <a:fontRef idx="minor">
              <a:schemeClr val="tx1"/>
            </a:fontRef>
          </p:style>
        </p:cxnSp>
      </p:grpSp>
      <p:cxnSp>
        <p:nvCxnSpPr>
          <p:cNvPr id="7" name="直接连接符 6"/>
          <p:cNvCxnSpPr/>
          <p:nvPr/>
        </p:nvCxnSpPr>
        <p:spPr>
          <a:xfrm>
            <a:off x="780566" y="4723081"/>
            <a:ext cx="185651" cy="282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8" name="直接连接符 7"/>
          <p:cNvCxnSpPr/>
          <p:nvPr/>
        </p:nvCxnSpPr>
        <p:spPr>
          <a:xfrm>
            <a:off x="793901" y="5203776"/>
            <a:ext cx="185651" cy="282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a:off x="780566" y="5684471"/>
            <a:ext cx="185651" cy="282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6" name="直接连接符 15"/>
          <p:cNvCxnSpPr>
            <a:endCxn id="114" idx="1"/>
          </p:cNvCxnSpPr>
          <p:nvPr/>
        </p:nvCxnSpPr>
        <p:spPr>
          <a:xfrm>
            <a:off x="581660" y="6189345"/>
            <a:ext cx="264795" cy="127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分析报告（基层单位）</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17" name="组合 16"/>
          <p:cNvGrpSpPr/>
          <p:nvPr/>
        </p:nvGrpSpPr>
        <p:grpSpPr>
          <a:xfrm>
            <a:off x="1368425" y="1118398"/>
            <a:ext cx="9610899" cy="5048087"/>
            <a:chOff x="2173" y="1749"/>
            <a:chExt cx="11455" cy="7765"/>
          </a:xfrm>
        </p:grpSpPr>
        <p:grpSp>
          <p:nvGrpSpPr>
            <p:cNvPr id="10" name="组合 9"/>
            <p:cNvGrpSpPr/>
            <p:nvPr/>
          </p:nvGrpSpPr>
          <p:grpSpPr>
            <a:xfrm>
              <a:off x="2173" y="1749"/>
              <a:ext cx="11455" cy="7765"/>
              <a:chOff x="1316" y="1194"/>
              <a:chExt cx="9846" cy="6590"/>
            </a:xfrm>
          </p:grpSpPr>
          <p:grpSp>
            <p:nvGrpSpPr>
              <p:cNvPr id="162" name="组合 161"/>
              <p:cNvGrpSpPr/>
              <p:nvPr/>
            </p:nvGrpSpPr>
            <p:grpSpPr>
              <a:xfrm>
                <a:off x="1415" y="1519"/>
                <a:ext cx="4023" cy="6098"/>
                <a:chOff x="142462" y="1285861"/>
                <a:chExt cx="2937970" cy="4950339"/>
              </a:xfrm>
            </p:grpSpPr>
            <p:grpSp>
              <p:nvGrpSpPr>
                <p:cNvPr id="96" name="组合 50"/>
                <p:cNvGrpSpPr/>
                <p:nvPr/>
              </p:nvGrpSpPr>
              <p:grpSpPr>
                <a:xfrm>
                  <a:off x="142462" y="1285861"/>
                  <a:ext cx="2937970" cy="4950339"/>
                  <a:chOff x="145088" y="1309075"/>
                  <a:chExt cx="2937970" cy="4950339"/>
                </a:xfrm>
              </p:grpSpPr>
              <p:grpSp>
                <p:nvGrpSpPr>
                  <p:cNvPr id="97" name="组合 55"/>
                  <p:cNvGrpSpPr/>
                  <p:nvPr/>
                </p:nvGrpSpPr>
                <p:grpSpPr>
                  <a:xfrm>
                    <a:off x="145088" y="1309075"/>
                    <a:ext cx="2937970" cy="4950339"/>
                    <a:chOff x="94852" y="1526428"/>
                    <a:chExt cx="2937970" cy="4742220"/>
                  </a:xfrm>
                </p:grpSpPr>
                <p:cxnSp>
                  <p:nvCxnSpPr>
                    <p:cNvPr id="101" name="直接连接符 100"/>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2" name="直接连接符 101"/>
                    <p:cNvCxnSpPr/>
                    <p:nvPr/>
                  </p:nvCxnSpPr>
                  <p:spPr>
                    <a:xfrm rot="5400000">
                      <a:off x="-812631" y="4496341"/>
                      <a:ext cx="2258343" cy="13986"/>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3" name="直接连接符 102"/>
                    <p:cNvCxnSpPr/>
                    <p:nvPr/>
                  </p:nvCxnSpPr>
                  <p:spPr>
                    <a:xfrm>
                      <a:off x="309546" y="4948159"/>
                      <a:ext cx="3" cy="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a:xfrm rot="5400000">
                      <a:off x="-1957802" y="3990071"/>
                      <a:ext cx="4106080" cy="5"/>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05" name="圆角矩形 104"/>
                    <p:cNvSpPr/>
                    <p:nvPr/>
                  </p:nvSpPr>
                  <p:spPr>
                    <a:xfrm>
                      <a:off x="95234" y="1526428"/>
                      <a:ext cx="2937588" cy="36004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rPr>
                        <a:t>分析报告撰写提纲（基层单位版）</a:t>
                      </a:r>
                      <a:endParaRPr lang="zh-CN" altLang="en-US" sz="1050" b="1" dirty="0">
                        <a:solidFill>
                          <a:schemeClr val="tx1"/>
                        </a:solidFill>
                        <a:latin typeface="Times New Roman" panose="02020603050405020304" charset="0"/>
                        <a:ea typeface="楷体" panose="02010609060101010101" pitchFamily="49" charset="-122"/>
                      </a:endParaRPr>
                    </a:p>
                  </p:txBody>
                </p:sp>
                <p:sp>
                  <p:nvSpPr>
                    <p:cNvPr id="106" name="圆角矩形 105"/>
                    <p:cNvSpPr/>
                    <p:nvPr/>
                  </p:nvSpPr>
                  <p:spPr>
                    <a:xfrm>
                      <a:off x="172820" y="1969022"/>
                      <a:ext cx="2448272" cy="360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第一部分 单位情况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07" name="圆角矩形 106"/>
                    <p:cNvSpPr/>
                    <p:nvPr/>
                  </p:nvSpPr>
                  <p:spPr>
                    <a:xfrm>
                      <a:off x="489316" y="238121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（一）基本情况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8" name="圆角矩形 107"/>
                    <p:cNvSpPr/>
                    <p:nvPr/>
                  </p:nvSpPr>
                  <p:spPr>
                    <a:xfrm>
                      <a:off x="489316" y="268540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（二）当年取得的主要事业成效</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9" name="圆角矩形 108"/>
                    <p:cNvSpPr/>
                    <p:nvPr/>
                  </p:nvSpPr>
                  <p:spPr>
                    <a:xfrm>
                      <a:off x="172820" y="2989592"/>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第二部分 收入支出预算执行情况分析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10" name="圆角矩形 109"/>
                    <p:cNvSpPr/>
                    <p:nvPr/>
                  </p:nvSpPr>
                  <p:spPr>
                    <a:xfrm>
                      <a:off x="523862" y="3511031"/>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（一）收入支出预算安排情况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1" name="圆角矩形 110"/>
                    <p:cNvSpPr/>
                    <p:nvPr/>
                  </p:nvSpPr>
                  <p:spPr>
                    <a:xfrm>
                      <a:off x="523862" y="3853205"/>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（二）收入支出预算执行情况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2" name="圆角矩形 111"/>
                    <p:cNvSpPr/>
                    <p:nvPr/>
                  </p:nvSpPr>
                  <p:spPr>
                    <a:xfrm>
                      <a:off x="523862" y="4195378"/>
                      <a:ext cx="2341718"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（三）年末结转和结余情况</a:t>
                      </a:r>
                      <a:endParaRPr lang="zh-CN" altLang="zh-CN" sz="900" dirty="0">
                        <a:solidFill>
                          <a:schemeClr val="tx1"/>
                        </a:solidFill>
                        <a:latin typeface="Times New Roman" panose="02020603050405020304" charset="0"/>
                        <a:ea typeface="楷体" panose="02010609060101010101" pitchFamily="49" charset="-122"/>
                      </a:endParaRPr>
                    </a:p>
                  </p:txBody>
                </p:sp>
                <p:sp>
                  <p:nvSpPr>
                    <p:cNvPr id="113" name="圆角矩形 112"/>
                    <p:cNvSpPr/>
                    <p:nvPr/>
                  </p:nvSpPr>
                  <p:spPr>
                    <a:xfrm>
                      <a:off x="523862" y="4511964"/>
                      <a:ext cx="2376264" cy="342173"/>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（四）</a:t>
                      </a:r>
                      <a:r>
                        <a:rPr lang="zh-CN" altLang="en-US" sz="900" dirty="0">
                          <a:solidFill>
                            <a:schemeClr val="tx1"/>
                          </a:solidFill>
                          <a:latin typeface="Times New Roman" panose="02020603050405020304" charset="0"/>
                          <a:ea typeface="楷体" panose="02010609060101010101" pitchFamily="49" charset="-122"/>
                        </a:rPr>
                        <a:t>与预算支出相关的其他指标分析</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4" name="圆角矩形 113"/>
                    <p:cNvSpPr/>
                    <p:nvPr/>
                  </p:nvSpPr>
                  <p:spPr>
                    <a:xfrm>
                      <a:off x="380986" y="5837810"/>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第三部分 本年度部门决算等财务工作开展情况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cxnSp>
                  <p:nvCxnSpPr>
                    <p:cNvPr id="117" name="直接连接符 116"/>
                    <p:cNvCxnSpPr>
                      <a:endCxn id="10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8" name="直接连接符 117"/>
                    <p:cNvCxnSpPr>
                      <a:endCxn id="10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9" name="直接连接符 118"/>
                    <p:cNvCxnSpPr>
                      <a:endCxn id="107" idx="1"/>
                    </p:cNvCxnSpPr>
                    <p:nvPr/>
                  </p:nvCxnSpPr>
                  <p:spPr>
                    <a:xfrm flipV="true">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0" name="直接连接符 119"/>
                    <p:cNvCxnSpPr>
                      <a:endCxn id="108" idx="1"/>
                    </p:cNvCxnSpPr>
                    <p:nvPr/>
                  </p:nvCxnSpPr>
                  <p:spPr>
                    <a:xfrm>
                      <a:off x="323528" y="276016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1" name="直接连接符 120"/>
                    <p:cNvCxnSpPr>
                      <a:endCxn id="110" idx="1"/>
                    </p:cNvCxnSpPr>
                    <p:nvPr/>
                  </p:nvCxnSpPr>
                  <p:spPr>
                    <a:xfrm>
                      <a:off x="361476" y="362133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2" name="直接连接符 121"/>
                    <p:cNvCxnSpPr>
                      <a:endCxn id="111" idx="1"/>
                    </p:cNvCxnSpPr>
                    <p:nvPr/>
                  </p:nvCxnSpPr>
                  <p:spPr>
                    <a:xfrm>
                      <a:off x="358074" y="397259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3" name="直接连接符 122"/>
                    <p:cNvCxnSpPr>
                      <a:endCxn id="112" idx="1"/>
                    </p:cNvCxnSpPr>
                    <p:nvPr/>
                  </p:nvCxnSpPr>
                  <p:spPr>
                    <a:xfrm>
                      <a:off x="323528" y="4318829"/>
                      <a:ext cx="200334" cy="254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grpSp>
              <p:sp>
                <p:nvSpPr>
                  <p:cNvPr id="99" name="圆角矩形 98"/>
                  <p:cNvSpPr/>
                  <p:nvPr/>
                </p:nvSpPr>
                <p:spPr>
                  <a:xfrm>
                    <a:off x="574085" y="4856171"/>
                    <a:ext cx="2376351" cy="345894"/>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（五）绩效目标完成情况</a:t>
                    </a:r>
                    <a:endParaRPr lang="zh-CN" altLang="en-US" sz="900" dirty="0">
                      <a:solidFill>
                        <a:schemeClr val="tx1"/>
                      </a:solidFill>
                      <a:latin typeface="Times New Roman" panose="02020603050405020304" charset="0"/>
                      <a:ea typeface="楷体" panose="02010609060101010101" pitchFamily="49" charset="-122"/>
                    </a:endParaRPr>
                  </a:p>
                </p:txBody>
              </p:sp>
            </p:grpSp>
            <p:sp>
              <p:nvSpPr>
                <p:cNvPr id="155" name="圆角矩形 154"/>
                <p:cNvSpPr/>
                <p:nvPr/>
              </p:nvSpPr>
              <p:spPr>
                <a:xfrm>
                  <a:off x="571472" y="5273035"/>
                  <a:ext cx="2376264" cy="35719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（六）当年预算执行及绩效管理中存在的问题、原因及改进措施</a:t>
                  </a:r>
                  <a:endParaRPr lang="zh-CN" altLang="en-US" sz="900" dirty="0">
                    <a:solidFill>
                      <a:schemeClr val="tx1"/>
                    </a:solidFill>
                    <a:latin typeface="Times New Roman" panose="02020603050405020304" charset="0"/>
                    <a:ea typeface="楷体" panose="02010609060101010101" pitchFamily="49" charset="-122"/>
                  </a:endParaRPr>
                </a:p>
              </p:txBody>
            </p:sp>
          </p:grpSp>
          <p:grpSp>
            <p:nvGrpSpPr>
              <p:cNvPr id="11" name="组合 10"/>
              <p:cNvGrpSpPr/>
              <p:nvPr/>
            </p:nvGrpSpPr>
            <p:grpSpPr>
              <a:xfrm>
                <a:off x="1316" y="1194"/>
                <a:ext cx="9846" cy="6590"/>
                <a:chOff x="1316" y="1194"/>
                <a:chExt cx="9846" cy="6590"/>
              </a:xfrm>
            </p:grpSpPr>
            <p:sp>
              <p:nvSpPr>
                <p:cNvPr id="12" name="对角圆角矩形 11"/>
                <p:cNvSpPr/>
                <p:nvPr/>
              </p:nvSpPr>
              <p:spPr>
                <a:xfrm>
                  <a:off x="5886" y="1194"/>
                  <a:ext cx="5276" cy="1025"/>
                </a:xfrm>
                <a:prstGeom prst="round2DiagRect">
                  <a:avLst>
                    <a:gd name="adj1" fmla="val 0"/>
                    <a:gd name="adj2" fmla="val 16670"/>
                  </a:avLst>
                </a:prstGeom>
                <a:solidFill>
                  <a:srgbClr val="31668F"/>
                </a:solidFill>
              </p:spPr>
              <p:style>
                <a:lnRef idx="0">
                  <a:schemeClr val="accent1"/>
                </a:lnRef>
                <a:fillRef idx="3">
                  <a:schemeClr val="accent1"/>
                </a:fillRef>
                <a:effectRef idx="3">
                  <a:schemeClr val="accent1"/>
                </a:effectRef>
                <a:fontRef idx="minor">
                  <a:schemeClr val="lt1"/>
                </a:fontRef>
              </p:style>
              <p:txBody>
                <a:bodyPr/>
                <a:lstStyle/>
                <a:p>
                  <a:pPr eaLnBrk="1" fontAlgn="auto" hangingPunct="1">
                    <a:spcBef>
                      <a:spcPts val="0"/>
                    </a:spcBef>
                    <a:spcAft>
                      <a:spcPts val="0"/>
                    </a:spcAft>
                    <a:defRPr/>
                  </a:pPr>
                  <a:endParaRPr lang="zh-CN" altLang="en-US" sz="100" kern="0">
                    <a:solidFill>
                      <a:schemeClr val="tx1"/>
                    </a:solidFill>
                    <a:latin typeface="方正楷体_GBK" panose="02000000000000000000" charset="-122"/>
                    <a:ea typeface="方正楷体_GBK" panose="02000000000000000000" charset="-122"/>
                  </a:endParaRPr>
                </a:p>
              </p:txBody>
            </p:sp>
            <p:sp>
              <p:nvSpPr>
                <p:cNvPr id="13" name="圆角矩形 12"/>
                <p:cNvSpPr/>
                <p:nvPr/>
              </p:nvSpPr>
              <p:spPr>
                <a:xfrm>
                  <a:off x="5798" y="2218"/>
                  <a:ext cx="5276" cy="3701"/>
                </a:xfrm>
                <a:prstGeom prst="roundRect">
                  <a:avLst>
                    <a:gd name="adj" fmla="val 0"/>
                  </a:avLst>
                </a:prstGeom>
                <a:noFill/>
                <a:ln w="12700" cmpd="sng">
                  <a:solidFill>
                    <a:srgbClr val="BFBFB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just" fontAlgn="auto">
                    <a:lnSpc>
                      <a:spcPct val="150000"/>
                    </a:lnSpc>
                    <a:buSzPct val="70000"/>
                    <a:buFont typeface="Wingdings" panose="05000000000000000000" charset="0"/>
                    <a:buChar char="u"/>
                  </a:pPr>
                  <a:r>
                    <a:rPr lang="zh-CN" altLang="zh-CN" dirty="0">
                      <a:solidFill>
                        <a:schemeClr val="tx1"/>
                      </a:solidFill>
                      <a:latin typeface="Times New Roman" panose="02020603050405020304" charset="0"/>
                      <a:ea typeface="楷体" panose="02010609060101010101" pitchFamily="49" charset="-122"/>
                      <a:cs typeface="方正楷体_GBK" panose="02000000000000000000" charset="-122"/>
                      <a:sym typeface="+mn-ea"/>
                    </a:rPr>
                    <a:t>根据报表项目分财政拨款结转结余和非财政拨款结转结余分析年末结转结余总体情况。重点按照资金来源、资金性质，</a:t>
                  </a:r>
                  <a:r>
                    <a:rPr lang="zh-CN" altLang="zh-CN" dirty="0">
                      <a:solidFill>
                        <a:srgbClr val="FF0000"/>
                      </a:solidFill>
                      <a:latin typeface="Times New Roman" panose="02020603050405020304" charset="0"/>
                      <a:ea typeface="楷体" panose="02010609060101010101" pitchFamily="49" charset="-122"/>
                      <a:cs typeface="方正楷体_GBK" panose="02000000000000000000" charset="-122"/>
                      <a:sym typeface="+mn-ea"/>
                    </a:rPr>
                    <a:t>分别分析基本支出结转、项目支出结转和项目支出结余的具体构成、特点和原因，特别是项目经费结转和结余的具体构成、特点和原因。</a:t>
                  </a:r>
                  <a:endParaRPr lang="zh-CN" altLang="zh-CN" dirty="0">
                    <a:solidFill>
                      <a:srgbClr val="FF0000"/>
                    </a:solidFill>
                    <a:latin typeface="Times New Roman" panose="02020603050405020304" charset="0"/>
                    <a:ea typeface="楷体" panose="02010609060101010101" pitchFamily="49" charset="-122"/>
                    <a:cs typeface="方正楷体_GBK" panose="02000000000000000000" charset="-122"/>
                    <a:sym typeface="+mn-ea"/>
                  </a:endParaRPr>
                </a:p>
                <a:p>
                  <a:pPr marL="285750" indent="-285750" algn="just" fontAlgn="auto">
                    <a:lnSpc>
                      <a:spcPct val="150000"/>
                    </a:lnSpc>
                    <a:buSzPct val="70000"/>
                    <a:buFont typeface="Wingdings" panose="05000000000000000000" charset="0"/>
                    <a:buChar char="u"/>
                  </a:pPr>
                  <a:r>
                    <a:rPr lang="zh-CN" altLang="zh-CN" dirty="0">
                      <a:solidFill>
                        <a:schemeClr val="tx1"/>
                      </a:solidFill>
                      <a:latin typeface="Times New Roman" panose="02020603050405020304" charset="0"/>
                      <a:ea typeface="楷体" panose="02010609060101010101" pitchFamily="49" charset="-122"/>
                      <a:cs typeface="方正楷体_GBK" panose="02000000000000000000" charset="-122"/>
                      <a:sym typeface="+mn-ea"/>
                    </a:rPr>
                    <a:t>消化结转和结余的对策。</a:t>
                  </a:r>
                  <a:endPar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endParaRPr>
                </a:p>
              </p:txBody>
            </p:sp>
            <p:sp>
              <p:nvSpPr>
                <p:cNvPr id="14" name="矩形 13"/>
                <p:cNvSpPr/>
                <p:nvPr/>
              </p:nvSpPr>
              <p:spPr>
                <a:xfrm>
                  <a:off x="1316" y="1434"/>
                  <a:ext cx="4197" cy="6350"/>
                </a:xfrm>
                <a:prstGeom prst="rect">
                  <a:avLst/>
                </a:prstGeom>
                <a:no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solidFill>
                      <a:schemeClr val="tx1"/>
                    </a:solidFill>
                    <a:latin typeface="方正楷体_GBK" panose="02000000000000000000" charset="-122"/>
                    <a:ea typeface="方正楷体_GBK" panose="02000000000000000000" charset="-122"/>
                  </a:endParaRPr>
                </a:p>
              </p:txBody>
            </p:sp>
          </p:grpSp>
        </p:grpSp>
        <p:sp>
          <p:nvSpPr>
            <p:cNvPr id="15" name="矩形 14"/>
            <p:cNvSpPr/>
            <p:nvPr/>
          </p:nvSpPr>
          <p:spPr>
            <a:xfrm>
              <a:off x="7561" y="2248"/>
              <a:ext cx="5618" cy="708"/>
            </a:xfrm>
            <a:prstGeom prst="rect">
              <a:avLst/>
            </a:prstGeom>
          </p:spPr>
          <p:txBody>
            <a:bodyPr wrap="square">
              <a:spAutoFit/>
            </a:bodyPr>
            <a:lstStyle/>
            <a:p>
              <a:r>
                <a:rPr lang="zh-CN" altLang="en-US" sz="2400" b="1" dirty="0">
                  <a:solidFill>
                    <a:schemeClr val="bg1"/>
                  </a:solidFill>
                  <a:latin typeface="Times New Roman" panose="02020603050405020304" charset="0"/>
                  <a:ea typeface="楷体" panose="02010609060101010101" pitchFamily="49" charset="-122"/>
                </a:rPr>
                <a:t>一、</a:t>
              </a:r>
              <a:r>
                <a:rPr lang="zh-CN" altLang="zh-CN" sz="2400" b="1" dirty="0">
                  <a:solidFill>
                    <a:schemeClr val="bg1"/>
                  </a:solidFill>
                  <a:latin typeface="Times New Roman" panose="02020603050405020304" charset="0"/>
                  <a:ea typeface="楷体" panose="02010609060101010101" pitchFamily="49" charset="-122"/>
                </a:rPr>
                <a:t>分析报告　　二、分析评价</a:t>
              </a:r>
              <a:endParaRPr lang="zh-CN" altLang="zh-CN" sz="2400" b="1" dirty="0">
                <a:solidFill>
                  <a:schemeClr val="bg1"/>
                </a:solidFill>
                <a:latin typeface="Times New Roman" panose="02020603050405020304" charset="0"/>
                <a:ea typeface="楷体" panose="02010609060101010101" pitchFamily="49" charset="-122"/>
              </a:endParaRPr>
            </a:p>
          </p:txBody>
        </p:sp>
      </p:grpSp>
      <p:sp>
        <p:nvSpPr>
          <p:cNvPr id="325" name="矩形 324"/>
          <p:cNvSpPr/>
          <p:nvPr/>
        </p:nvSpPr>
        <p:spPr>
          <a:xfrm>
            <a:off x="2026920" y="3974465"/>
            <a:ext cx="2276475" cy="671830"/>
          </a:xfrm>
          <a:prstGeom prst="rect">
            <a:avLst/>
          </a:prstGeom>
          <a:no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p>
        </p:txBody>
      </p:sp>
      <p:sp>
        <p:nvSpPr>
          <p:cNvPr id="3" name="圆角矩形 2"/>
          <p:cNvSpPr/>
          <p:nvPr/>
        </p:nvSpPr>
        <p:spPr>
          <a:xfrm>
            <a:off x="5743575" y="4896485"/>
            <a:ext cx="5149850" cy="1602740"/>
          </a:xfrm>
          <a:prstGeom prst="roundRect">
            <a:avLst>
              <a:gd name="adj" fmla="val 0"/>
            </a:avLst>
          </a:prstGeom>
          <a:noFill/>
          <a:ln w="12700" cmpd="sng">
            <a:solidFill>
              <a:srgbClr val="BFBFB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0" algn="just" fontAlgn="auto">
              <a:lnSpc>
                <a:spcPct val="150000"/>
              </a:lnSpc>
              <a:buSzPct val="70000"/>
              <a:buFont typeface="Wingdings" panose="05000000000000000000" charset="0"/>
              <a:buNone/>
            </a:pPr>
            <a:r>
              <a:rPr dirty="0">
                <a:solidFill>
                  <a:schemeClr val="tx1"/>
                </a:solidFill>
                <a:latin typeface="Times New Roman" panose="02020603050405020304" charset="0"/>
                <a:ea typeface="楷体" panose="02010609060101010101" pitchFamily="49" charset="-122"/>
                <a:sym typeface="+mn-ea"/>
              </a:rPr>
              <a:t>对资产、负债信息进行分析，主要分析与上年度对比情况，包括增减绝对值与幅度，增减变动主要原因。</a:t>
            </a:r>
            <a:endPar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endParaRPr>
          </a:p>
        </p:txBody>
      </p:sp>
      <p:grpSp>
        <p:nvGrpSpPr>
          <p:cNvPr id="6" name="组合 5"/>
          <p:cNvGrpSpPr/>
          <p:nvPr/>
        </p:nvGrpSpPr>
        <p:grpSpPr>
          <a:xfrm>
            <a:off x="4300900" y="3344545"/>
            <a:ext cx="1443026" cy="1551940"/>
            <a:chOff x="5313" y="3428"/>
            <a:chExt cx="507" cy="2444"/>
          </a:xfrm>
        </p:grpSpPr>
        <p:cxnSp>
          <p:nvCxnSpPr>
            <p:cNvPr id="7" name="肘形连接符 6"/>
            <p:cNvCxnSpPr/>
            <p:nvPr/>
          </p:nvCxnSpPr>
          <p:spPr>
            <a:xfrm>
              <a:off x="5313" y="5307"/>
              <a:ext cx="507" cy="565"/>
            </a:xfrm>
            <a:prstGeom prst="bentConnector3">
              <a:avLst>
                <a:gd name="adj1" fmla="val 50099"/>
              </a:avLst>
            </a:prstGeom>
            <a:ln>
              <a:solidFill>
                <a:srgbClr val="1C5684"/>
              </a:solidFill>
              <a:tailEnd type="triangle"/>
            </a:ln>
          </p:spPr>
          <p:style>
            <a:lnRef idx="3">
              <a:schemeClr val="accent4"/>
            </a:lnRef>
            <a:fillRef idx="0">
              <a:schemeClr val="accent4"/>
            </a:fillRef>
            <a:effectRef idx="2">
              <a:schemeClr val="accent4"/>
            </a:effectRef>
            <a:fontRef idx="minor">
              <a:schemeClr val="tx1"/>
            </a:fontRef>
          </p:style>
        </p:cxnSp>
        <p:cxnSp>
          <p:nvCxnSpPr>
            <p:cNvPr id="8" name="肘形连接符 7"/>
            <p:cNvCxnSpPr/>
            <p:nvPr/>
          </p:nvCxnSpPr>
          <p:spPr>
            <a:xfrm flipV="true">
              <a:off x="5317" y="3428"/>
              <a:ext cx="499" cy="1879"/>
            </a:xfrm>
            <a:prstGeom prst="bentConnector3">
              <a:avLst>
                <a:gd name="adj1" fmla="val 50100"/>
              </a:avLst>
            </a:prstGeom>
            <a:ln>
              <a:solidFill>
                <a:srgbClr val="1C5684"/>
              </a:solidFill>
              <a:tailEnd type="triangle"/>
            </a:ln>
          </p:spPr>
          <p:style>
            <a:lnRef idx="3">
              <a:schemeClr val="accent4"/>
            </a:lnRef>
            <a:fillRef idx="0">
              <a:schemeClr val="accent4"/>
            </a:fillRef>
            <a:effectRef idx="2">
              <a:schemeClr val="accent4"/>
            </a:effectRef>
            <a:fontRef idx="minor">
              <a:schemeClr val="tx1"/>
            </a:fontRef>
          </p:style>
        </p:cxnSp>
      </p:grpSp>
      <p:cxnSp>
        <p:nvCxnSpPr>
          <p:cNvPr id="9" name="直接连接符 8"/>
          <p:cNvCxnSpPr/>
          <p:nvPr/>
        </p:nvCxnSpPr>
        <p:spPr>
          <a:xfrm>
            <a:off x="1751663" y="447607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6" name="直接连接符 15"/>
          <p:cNvCxnSpPr/>
          <p:nvPr/>
        </p:nvCxnSpPr>
        <p:spPr>
          <a:xfrm>
            <a:off x="1770713" y="487612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a:off x="1740868" y="540952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a:off x="1464945" y="5813425"/>
            <a:ext cx="361950" cy="635"/>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分析报告（基层单位）</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17" name="组合 16"/>
          <p:cNvGrpSpPr/>
          <p:nvPr/>
        </p:nvGrpSpPr>
        <p:grpSpPr>
          <a:xfrm>
            <a:off x="1379855" y="1269365"/>
            <a:ext cx="9525000" cy="4886456"/>
            <a:chOff x="2173" y="1999"/>
            <a:chExt cx="11353" cy="7516"/>
          </a:xfrm>
        </p:grpSpPr>
        <p:grpSp>
          <p:nvGrpSpPr>
            <p:cNvPr id="10" name="组合 9"/>
            <p:cNvGrpSpPr/>
            <p:nvPr/>
          </p:nvGrpSpPr>
          <p:grpSpPr>
            <a:xfrm>
              <a:off x="2173" y="1999"/>
              <a:ext cx="11353" cy="7516"/>
              <a:chOff x="1316" y="1406"/>
              <a:chExt cx="9758" cy="6379"/>
            </a:xfrm>
          </p:grpSpPr>
          <p:grpSp>
            <p:nvGrpSpPr>
              <p:cNvPr id="162" name="组合 161"/>
              <p:cNvGrpSpPr/>
              <p:nvPr/>
            </p:nvGrpSpPr>
            <p:grpSpPr>
              <a:xfrm>
                <a:off x="1415" y="1519"/>
                <a:ext cx="4023" cy="6098"/>
                <a:chOff x="142462" y="1285861"/>
                <a:chExt cx="2937970" cy="4950339"/>
              </a:xfrm>
            </p:grpSpPr>
            <p:grpSp>
              <p:nvGrpSpPr>
                <p:cNvPr id="96" name="组合 50"/>
                <p:cNvGrpSpPr/>
                <p:nvPr/>
              </p:nvGrpSpPr>
              <p:grpSpPr>
                <a:xfrm>
                  <a:off x="142462" y="1285861"/>
                  <a:ext cx="2937970" cy="4950339"/>
                  <a:chOff x="145088" y="1309075"/>
                  <a:chExt cx="2937970" cy="4950339"/>
                </a:xfrm>
              </p:grpSpPr>
              <p:grpSp>
                <p:nvGrpSpPr>
                  <p:cNvPr id="97" name="组合 55"/>
                  <p:cNvGrpSpPr/>
                  <p:nvPr/>
                </p:nvGrpSpPr>
                <p:grpSpPr>
                  <a:xfrm>
                    <a:off x="145088" y="1309075"/>
                    <a:ext cx="2937970" cy="4950339"/>
                    <a:chOff x="94852" y="1526428"/>
                    <a:chExt cx="2937970" cy="4742220"/>
                  </a:xfrm>
                </p:grpSpPr>
                <p:cxnSp>
                  <p:nvCxnSpPr>
                    <p:cNvPr id="101" name="直接连接符 100"/>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2" name="直接连接符 101"/>
                    <p:cNvCxnSpPr/>
                    <p:nvPr/>
                  </p:nvCxnSpPr>
                  <p:spPr>
                    <a:xfrm rot="5400000">
                      <a:off x="-812631" y="4496341"/>
                      <a:ext cx="2258343" cy="13986"/>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3" name="直接连接符 102"/>
                    <p:cNvCxnSpPr/>
                    <p:nvPr/>
                  </p:nvCxnSpPr>
                  <p:spPr>
                    <a:xfrm>
                      <a:off x="309546" y="4948159"/>
                      <a:ext cx="3" cy="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a:xfrm rot="5400000">
                      <a:off x="-1957802" y="3990071"/>
                      <a:ext cx="4106080" cy="5"/>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05" name="圆角矩形 104"/>
                    <p:cNvSpPr/>
                    <p:nvPr/>
                  </p:nvSpPr>
                  <p:spPr>
                    <a:xfrm>
                      <a:off x="95234" y="1526428"/>
                      <a:ext cx="2937588" cy="36004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rPr>
                        <a:t>分析报告撰写提纲（基层单位版）</a:t>
                      </a:r>
                      <a:endParaRPr lang="zh-CN" altLang="en-US" sz="1050" b="1" dirty="0">
                        <a:solidFill>
                          <a:schemeClr val="tx1"/>
                        </a:solidFill>
                        <a:latin typeface="Times New Roman" panose="02020603050405020304" charset="0"/>
                        <a:ea typeface="楷体" panose="02010609060101010101" pitchFamily="49" charset="-122"/>
                      </a:endParaRPr>
                    </a:p>
                  </p:txBody>
                </p:sp>
                <p:sp>
                  <p:nvSpPr>
                    <p:cNvPr id="106" name="圆角矩形 105"/>
                    <p:cNvSpPr/>
                    <p:nvPr/>
                  </p:nvSpPr>
                  <p:spPr>
                    <a:xfrm>
                      <a:off x="172820" y="1969022"/>
                      <a:ext cx="2448272" cy="360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第一部分 单位情况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07" name="圆角矩形 106"/>
                    <p:cNvSpPr/>
                    <p:nvPr/>
                  </p:nvSpPr>
                  <p:spPr>
                    <a:xfrm>
                      <a:off x="489316" y="238121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（一）基本情况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8" name="圆角矩形 107"/>
                    <p:cNvSpPr/>
                    <p:nvPr/>
                  </p:nvSpPr>
                  <p:spPr>
                    <a:xfrm>
                      <a:off x="489316" y="268540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（二）当年取得的主要事业成效</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9" name="圆角矩形 108"/>
                    <p:cNvSpPr/>
                    <p:nvPr/>
                  </p:nvSpPr>
                  <p:spPr>
                    <a:xfrm>
                      <a:off x="172820" y="2989592"/>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第二部分 收入支出预算执行情况分析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10" name="圆角矩形 109"/>
                    <p:cNvSpPr/>
                    <p:nvPr/>
                  </p:nvSpPr>
                  <p:spPr>
                    <a:xfrm>
                      <a:off x="523862" y="3511031"/>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（一）收入支出预算安排情况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1" name="圆角矩形 110"/>
                    <p:cNvSpPr/>
                    <p:nvPr/>
                  </p:nvSpPr>
                  <p:spPr>
                    <a:xfrm>
                      <a:off x="523862" y="3853205"/>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（二）收入支出预算执行情况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2" name="圆角矩形 111"/>
                    <p:cNvSpPr/>
                    <p:nvPr/>
                  </p:nvSpPr>
                  <p:spPr>
                    <a:xfrm>
                      <a:off x="523862" y="4195378"/>
                      <a:ext cx="2341718"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（三）年末结转和结余情况</a:t>
                      </a:r>
                      <a:endParaRPr lang="zh-CN" altLang="zh-CN" sz="900" dirty="0">
                        <a:solidFill>
                          <a:schemeClr val="tx1"/>
                        </a:solidFill>
                        <a:latin typeface="Times New Roman" panose="02020603050405020304" charset="0"/>
                        <a:ea typeface="楷体" panose="02010609060101010101" pitchFamily="49" charset="-122"/>
                      </a:endParaRPr>
                    </a:p>
                  </p:txBody>
                </p:sp>
                <p:sp>
                  <p:nvSpPr>
                    <p:cNvPr id="113" name="圆角矩形 112"/>
                    <p:cNvSpPr/>
                    <p:nvPr/>
                  </p:nvSpPr>
                  <p:spPr>
                    <a:xfrm>
                      <a:off x="523862" y="4558380"/>
                      <a:ext cx="2376264" cy="342173"/>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（四）</a:t>
                      </a:r>
                      <a:r>
                        <a:rPr lang="zh-CN" altLang="en-US" sz="900" dirty="0">
                          <a:solidFill>
                            <a:schemeClr val="tx1"/>
                          </a:solidFill>
                          <a:latin typeface="Times New Roman" panose="02020603050405020304" charset="0"/>
                          <a:ea typeface="楷体" panose="02010609060101010101" pitchFamily="49" charset="-122"/>
                        </a:rPr>
                        <a:t>与预算支出相关的其他指标分析</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4" name="圆角矩形 113"/>
                    <p:cNvSpPr/>
                    <p:nvPr/>
                  </p:nvSpPr>
                  <p:spPr>
                    <a:xfrm>
                      <a:off x="380986" y="5837810"/>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第三部分 本年度部门决算等财务工作开展情况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cxnSp>
                  <p:nvCxnSpPr>
                    <p:cNvPr id="117" name="直接连接符 116"/>
                    <p:cNvCxnSpPr>
                      <a:endCxn id="10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8" name="直接连接符 117"/>
                    <p:cNvCxnSpPr>
                      <a:endCxn id="10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9" name="直接连接符 118"/>
                    <p:cNvCxnSpPr>
                      <a:endCxn id="107" idx="1"/>
                    </p:cNvCxnSpPr>
                    <p:nvPr/>
                  </p:nvCxnSpPr>
                  <p:spPr>
                    <a:xfrm flipV="true">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0" name="直接连接符 119"/>
                    <p:cNvCxnSpPr>
                      <a:endCxn id="108" idx="1"/>
                    </p:cNvCxnSpPr>
                    <p:nvPr/>
                  </p:nvCxnSpPr>
                  <p:spPr>
                    <a:xfrm>
                      <a:off x="323528" y="276016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1" name="直接连接符 120"/>
                    <p:cNvCxnSpPr>
                      <a:endCxn id="110" idx="1"/>
                    </p:cNvCxnSpPr>
                    <p:nvPr/>
                  </p:nvCxnSpPr>
                  <p:spPr>
                    <a:xfrm>
                      <a:off x="361476" y="362133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2" name="直接连接符 121"/>
                    <p:cNvCxnSpPr>
                      <a:endCxn id="111" idx="1"/>
                    </p:cNvCxnSpPr>
                    <p:nvPr/>
                  </p:nvCxnSpPr>
                  <p:spPr>
                    <a:xfrm>
                      <a:off x="358074" y="397259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3" name="直接连接符 122"/>
                    <p:cNvCxnSpPr>
                      <a:endCxn id="112" idx="1"/>
                    </p:cNvCxnSpPr>
                    <p:nvPr/>
                  </p:nvCxnSpPr>
                  <p:spPr>
                    <a:xfrm>
                      <a:off x="323528" y="4318829"/>
                      <a:ext cx="200334" cy="254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grpSp>
              <p:sp>
                <p:nvSpPr>
                  <p:cNvPr id="99" name="圆角矩形 98"/>
                  <p:cNvSpPr/>
                  <p:nvPr/>
                </p:nvSpPr>
                <p:spPr>
                  <a:xfrm>
                    <a:off x="574085" y="4925484"/>
                    <a:ext cx="2376351" cy="361372"/>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（五）绩效目标完成情况</a:t>
                    </a:r>
                    <a:endParaRPr lang="zh-CN" altLang="en-US" sz="900" dirty="0">
                      <a:solidFill>
                        <a:schemeClr val="tx1"/>
                      </a:solidFill>
                      <a:latin typeface="Times New Roman" panose="02020603050405020304" charset="0"/>
                      <a:ea typeface="楷体" panose="02010609060101010101" pitchFamily="49" charset="-122"/>
                    </a:endParaRPr>
                  </a:p>
                </p:txBody>
              </p:sp>
            </p:grpSp>
            <p:sp>
              <p:nvSpPr>
                <p:cNvPr id="155" name="圆角矩形 154"/>
                <p:cNvSpPr/>
                <p:nvPr/>
              </p:nvSpPr>
              <p:spPr>
                <a:xfrm>
                  <a:off x="571472" y="5357826"/>
                  <a:ext cx="2376264" cy="35719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（六）当年预算执行及绩效管理中存在的问题、原因及改进措施</a:t>
                  </a:r>
                  <a:endParaRPr lang="zh-CN" altLang="en-US" sz="900" dirty="0">
                    <a:solidFill>
                      <a:schemeClr val="tx1"/>
                    </a:solidFill>
                    <a:latin typeface="Times New Roman" panose="02020603050405020304" charset="0"/>
                    <a:ea typeface="楷体" panose="02010609060101010101" pitchFamily="49" charset="-122"/>
                  </a:endParaRPr>
                </a:p>
              </p:txBody>
            </p:sp>
          </p:grpSp>
          <p:grpSp>
            <p:nvGrpSpPr>
              <p:cNvPr id="11" name="组合 10"/>
              <p:cNvGrpSpPr/>
              <p:nvPr/>
            </p:nvGrpSpPr>
            <p:grpSpPr>
              <a:xfrm>
                <a:off x="1316" y="1406"/>
                <a:ext cx="9758" cy="6379"/>
                <a:chOff x="1316" y="1406"/>
                <a:chExt cx="9758" cy="6379"/>
              </a:xfrm>
            </p:grpSpPr>
            <p:sp>
              <p:nvSpPr>
                <p:cNvPr id="12" name="对角圆角矩形 11"/>
                <p:cNvSpPr/>
                <p:nvPr/>
              </p:nvSpPr>
              <p:spPr>
                <a:xfrm>
                  <a:off x="5798" y="1406"/>
                  <a:ext cx="5276" cy="1025"/>
                </a:xfrm>
                <a:prstGeom prst="round2DiagRect">
                  <a:avLst>
                    <a:gd name="adj1" fmla="val 0"/>
                    <a:gd name="adj2" fmla="val 16670"/>
                  </a:avLst>
                </a:prstGeom>
                <a:solidFill>
                  <a:srgbClr val="31668F"/>
                </a:solidFill>
              </p:spPr>
              <p:style>
                <a:lnRef idx="0">
                  <a:schemeClr val="accent1"/>
                </a:lnRef>
                <a:fillRef idx="3">
                  <a:schemeClr val="accent1"/>
                </a:fillRef>
                <a:effectRef idx="3">
                  <a:schemeClr val="accent1"/>
                </a:effectRef>
                <a:fontRef idx="minor">
                  <a:schemeClr val="lt1"/>
                </a:fontRef>
              </p:style>
              <p:txBody>
                <a:bodyPr/>
                <a:lstStyle/>
                <a:p>
                  <a:pPr eaLnBrk="1" fontAlgn="auto" hangingPunct="1">
                    <a:spcBef>
                      <a:spcPts val="0"/>
                    </a:spcBef>
                    <a:spcAft>
                      <a:spcPts val="0"/>
                    </a:spcAft>
                    <a:defRPr/>
                  </a:pPr>
                  <a:endParaRPr lang="zh-CN" altLang="en-US" sz="100" kern="0">
                    <a:solidFill>
                      <a:schemeClr val="tx1"/>
                    </a:solidFill>
                    <a:latin typeface="方正楷体_GBK" panose="02000000000000000000" charset="-122"/>
                    <a:ea typeface="方正楷体_GBK" panose="02000000000000000000" charset="-122"/>
                  </a:endParaRPr>
                </a:p>
              </p:txBody>
            </p:sp>
            <p:sp>
              <p:nvSpPr>
                <p:cNvPr id="13" name="圆角矩形 12"/>
                <p:cNvSpPr/>
                <p:nvPr/>
              </p:nvSpPr>
              <p:spPr>
                <a:xfrm>
                  <a:off x="5798" y="2618"/>
                  <a:ext cx="5276" cy="5167"/>
                </a:xfrm>
                <a:prstGeom prst="roundRect">
                  <a:avLst>
                    <a:gd name="adj" fmla="val 0"/>
                  </a:avLst>
                </a:prstGeom>
                <a:noFill/>
                <a:ln w="12700" cmpd="sng">
                  <a:solidFill>
                    <a:srgbClr val="BFBFB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0" algn="just" fontAlgn="auto">
                    <a:lnSpc>
                      <a:spcPct val="150000"/>
                    </a:lnSpc>
                  </a:pPr>
                  <a:r>
                    <a:rPr lang="zh-CN" altLang="en-US" sz="2000" b="1" dirty="0">
                      <a:solidFill>
                        <a:schemeClr val="tx1"/>
                      </a:solidFill>
                      <a:latin typeface="Times New Roman" panose="02020603050405020304" charset="0"/>
                      <a:ea typeface="楷体" panose="02010609060101010101" pitchFamily="49" charset="-122"/>
                      <a:sym typeface="+mn-ea"/>
                    </a:rPr>
                    <a:t>（五）绩效目标完成情况</a:t>
                  </a:r>
                  <a:endParaRPr lang="zh-CN" altLang="en-US" sz="2000" b="1" dirty="0">
                    <a:solidFill>
                      <a:schemeClr val="tx1"/>
                    </a:solidFill>
                    <a:latin typeface="Times New Roman" panose="02020603050405020304" charset="0"/>
                    <a:ea typeface="楷体" panose="02010609060101010101" pitchFamily="49" charset="-122"/>
                    <a:sym typeface="+mn-ea"/>
                  </a:endParaRPr>
                </a:p>
                <a:p>
                  <a:pPr marL="0" indent="457200" algn="l" fontAlgn="auto">
                    <a:lnSpc>
                      <a:spcPct val="150000"/>
                    </a:lnSpc>
                    <a:buClrTx/>
                    <a:buSzTx/>
                    <a:buFontTx/>
                  </a:pPr>
                  <a:r>
                    <a:rPr lang="zh-CN" altLang="en-US" sz="2000" dirty="0">
                      <a:solidFill>
                        <a:schemeClr val="tx1"/>
                      </a:solidFill>
                      <a:latin typeface="Times New Roman" panose="02020603050405020304" charset="0"/>
                      <a:ea typeface="楷体" panose="02010609060101010101" pitchFamily="49" charset="-122"/>
                      <a:sym typeface="+mn-ea"/>
                    </a:rPr>
                    <a:t>概述项目绩效目标完成情况。</a:t>
                  </a:r>
                  <a:endParaRPr lang="zh-CN" altLang="en-US" sz="2000" b="0" dirty="0">
                    <a:solidFill>
                      <a:schemeClr val="tx1"/>
                    </a:solidFill>
                    <a:latin typeface="Times New Roman" panose="02020603050405020304" charset="0"/>
                    <a:ea typeface="楷体" panose="02010609060101010101" pitchFamily="49" charset="-122"/>
                  </a:endParaRPr>
                </a:p>
                <a:p>
                  <a:pPr marL="0" indent="457200" algn="l" fontAlgn="auto">
                    <a:lnSpc>
                      <a:spcPct val="150000"/>
                    </a:lnSpc>
                    <a:buClrTx/>
                    <a:buSzTx/>
                    <a:buFontTx/>
                  </a:pPr>
                  <a:r>
                    <a:rPr lang="zh-CN" altLang="en-US" sz="2000" dirty="0">
                      <a:solidFill>
                        <a:schemeClr val="tx1"/>
                      </a:solidFill>
                      <a:latin typeface="Times New Roman" panose="02020603050405020304" charset="0"/>
                      <a:ea typeface="楷体" panose="02010609060101010101" pitchFamily="49" charset="-122"/>
                      <a:sym typeface="+mn-ea"/>
                    </a:rPr>
                    <a:t>概述本单位整体支出绩效目标实现情况（如有）。</a:t>
                  </a:r>
                  <a:endParaRPr lang="zh-CN" altLang="en-US" sz="2000" dirty="0">
                    <a:solidFill>
                      <a:srgbClr val="114F95"/>
                    </a:solidFill>
                    <a:latin typeface="Times New Roman" panose="02020603050405020304" charset="0"/>
                    <a:ea typeface="楷体" panose="02010609060101010101" pitchFamily="49" charset="-122"/>
                  </a:endParaRPr>
                </a:p>
                <a:p>
                  <a:pPr indent="0" algn="just" fontAlgn="auto">
                    <a:lnSpc>
                      <a:spcPct val="150000"/>
                    </a:lnSpc>
                  </a:pPr>
                  <a:endPar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endParaRPr>
                </a:p>
              </p:txBody>
            </p:sp>
            <p:sp>
              <p:nvSpPr>
                <p:cNvPr id="14" name="矩形 13"/>
                <p:cNvSpPr/>
                <p:nvPr/>
              </p:nvSpPr>
              <p:spPr>
                <a:xfrm>
                  <a:off x="1316" y="1434"/>
                  <a:ext cx="4197" cy="6350"/>
                </a:xfrm>
                <a:prstGeom prst="rect">
                  <a:avLst/>
                </a:prstGeom>
                <a:no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solidFill>
                      <a:schemeClr val="tx1"/>
                    </a:solidFill>
                    <a:latin typeface="方正楷体_GBK" panose="02000000000000000000" charset="-122"/>
                    <a:ea typeface="方正楷体_GBK" panose="02000000000000000000" charset="-122"/>
                  </a:endParaRPr>
                </a:p>
              </p:txBody>
            </p:sp>
          </p:grpSp>
        </p:grpSp>
        <p:sp>
          <p:nvSpPr>
            <p:cNvPr id="15" name="矩形 14"/>
            <p:cNvSpPr/>
            <p:nvPr/>
          </p:nvSpPr>
          <p:spPr>
            <a:xfrm>
              <a:off x="7561" y="2248"/>
              <a:ext cx="5618" cy="708"/>
            </a:xfrm>
            <a:prstGeom prst="rect">
              <a:avLst/>
            </a:prstGeom>
          </p:spPr>
          <p:txBody>
            <a:bodyPr wrap="square">
              <a:spAutoFit/>
            </a:bodyPr>
            <a:lstStyle/>
            <a:p>
              <a:r>
                <a:rPr lang="zh-CN" altLang="en-US" sz="2400" b="1" dirty="0">
                  <a:solidFill>
                    <a:schemeClr val="bg1"/>
                  </a:solidFill>
                  <a:latin typeface="Times New Roman" panose="02020603050405020304" charset="0"/>
                  <a:ea typeface="楷体" panose="02010609060101010101" pitchFamily="49" charset="-122"/>
                </a:rPr>
                <a:t>一、</a:t>
              </a:r>
              <a:r>
                <a:rPr lang="zh-CN" altLang="zh-CN" sz="2400" b="1" dirty="0">
                  <a:solidFill>
                    <a:schemeClr val="bg1"/>
                  </a:solidFill>
                  <a:latin typeface="Times New Roman" panose="02020603050405020304" charset="0"/>
                  <a:ea typeface="楷体" panose="02010609060101010101" pitchFamily="49" charset="-122"/>
                </a:rPr>
                <a:t>分析报告　　二、分析评价</a:t>
              </a:r>
              <a:endParaRPr lang="zh-CN" altLang="zh-CN" sz="2400" b="1" dirty="0">
                <a:solidFill>
                  <a:schemeClr val="bg1"/>
                </a:solidFill>
                <a:latin typeface="Times New Roman" panose="02020603050405020304" charset="0"/>
                <a:ea typeface="楷体" panose="02010609060101010101" pitchFamily="49" charset="-122"/>
              </a:endParaRPr>
            </a:p>
          </p:txBody>
        </p:sp>
      </p:grpSp>
      <p:sp>
        <p:nvSpPr>
          <p:cNvPr id="325" name="矩形 324"/>
          <p:cNvSpPr/>
          <p:nvPr/>
        </p:nvSpPr>
        <p:spPr>
          <a:xfrm>
            <a:off x="2049780" y="4804410"/>
            <a:ext cx="2276475" cy="268605"/>
          </a:xfrm>
          <a:prstGeom prst="rect">
            <a:avLst/>
          </a:prstGeom>
          <a:no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p>
        </p:txBody>
      </p:sp>
      <p:cxnSp>
        <p:nvCxnSpPr>
          <p:cNvPr id="6" name="直接连接符 5"/>
          <p:cNvCxnSpPr/>
          <p:nvPr/>
        </p:nvCxnSpPr>
        <p:spPr>
          <a:xfrm>
            <a:off x="1758648" y="451036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nvCxnSpPr>
        <p:spPr>
          <a:xfrm>
            <a:off x="1763093" y="540063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a:off x="1735153" y="4937724"/>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6" name="直接连接符 15"/>
          <p:cNvCxnSpPr>
            <a:endCxn id="114" idx="1"/>
          </p:cNvCxnSpPr>
          <p:nvPr/>
        </p:nvCxnSpPr>
        <p:spPr>
          <a:xfrm>
            <a:off x="1481455" y="5813425"/>
            <a:ext cx="377190" cy="127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3" name="肘形连接符 2"/>
          <p:cNvCxnSpPr>
            <a:stCxn id="325" idx="3"/>
          </p:cNvCxnSpPr>
          <p:nvPr/>
        </p:nvCxnSpPr>
        <p:spPr>
          <a:xfrm flipV="true">
            <a:off x="4326255" y="3898900"/>
            <a:ext cx="1430020" cy="1040130"/>
          </a:xfrm>
          <a:prstGeom prst="bentConnector3">
            <a:avLst>
              <a:gd name="adj1" fmla="val 50000"/>
            </a:avLst>
          </a:prstGeom>
          <a:ln w="28575" cmpd="sng">
            <a:solidFill>
              <a:schemeClr val="accent1">
                <a:shade val="50000"/>
              </a:schemeClr>
            </a:solidFill>
            <a:prstDash val="solid"/>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编报体系</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379855" y="1651000"/>
            <a:ext cx="2267585" cy="3555365"/>
            <a:chOff x="1782" y="2411"/>
            <a:chExt cx="3571" cy="5599"/>
          </a:xfrm>
        </p:grpSpPr>
        <p:grpSp>
          <p:nvGrpSpPr>
            <p:cNvPr id="286" name="组合 285"/>
            <p:cNvGrpSpPr/>
            <p:nvPr>
              <p:custDataLst>
                <p:tags r:id="rId1"/>
              </p:custDataLst>
            </p:nvPr>
          </p:nvGrpSpPr>
          <p:grpSpPr>
            <a:xfrm rot="18900000">
              <a:off x="1782" y="4394"/>
              <a:ext cx="1497" cy="1726"/>
              <a:chOff x="2506663" y="1303219"/>
              <a:chExt cx="1309688" cy="1510625"/>
            </a:xfrm>
          </p:grpSpPr>
          <p:sp>
            <p:nvSpPr>
              <p:cNvPr id="186" name="Freeform 3"/>
              <p:cNvSpPr/>
              <p:nvPr>
                <p:custDataLst>
                  <p:tags r:id="rId2"/>
                </p:custDataLst>
              </p:nvPr>
            </p:nvSpPr>
            <p:spPr bwMode="auto">
              <a:xfrm rot="18900000">
                <a:off x="2506663" y="1388269"/>
                <a:ext cx="1247775" cy="1247775"/>
              </a:xfrm>
              <a:prstGeom prst="ellipse">
                <a:avLst/>
              </a:prstGeom>
              <a:noFill/>
              <a:ln w="101600" cap="flat" cmpd="sng">
                <a:solidFill>
                  <a:srgbClr val="195482"/>
                </a:solidFill>
                <a:prstDash val="solid"/>
                <a:round/>
                <a:headEnd type="none" w="med" len="med"/>
                <a:tailEnd type="none" w="med" len="med"/>
              </a:ln>
              <a:effectLst/>
            </p:spPr>
            <p:txBody>
              <a:bodyPr>
                <a:normAutofit/>
              </a:bodyPr>
              <a:lstStyle/>
              <a:p>
                <a:endParaRPr lang="zh-CN" altLang="en-US" sz="1600" b="1">
                  <a:solidFill>
                    <a:schemeClr val="tx1"/>
                  </a:solidFill>
                  <a:latin typeface="Times New Roman" panose="02020603050405020304" charset="0"/>
                  <a:ea typeface="楷体" panose="02010609060101010101" pitchFamily="49" charset="-122"/>
                  <a:sym typeface="Times New Roman" panose="02020603050405020304" charset="0"/>
                </a:endParaRPr>
              </a:p>
            </p:txBody>
          </p:sp>
          <p:grpSp>
            <p:nvGrpSpPr>
              <p:cNvPr id="245" name="Group 80"/>
              <p:cNvGrpSpPr/>
              <p:nvPr/>
            </p:nvGrpSpPr>
            <p:grpSpPr bwMode="auto">
              <a:xfrm rot="13500000">
                <a:off x="3408363" y="2405856"/>
                <a:ext cx="571500" cy="244475"/>
                <a:chOff x="3651" y="3051"/>
                <a:chExt cx="360" cy="154"/>
              </a:xfrm>
            </p:grpSpPr>
            <p:grpSp>
              <p:nvGrpSpPr>
                <p:cNvPr id="246" name="Group 138"/>
                <p:cNvGrpSpPr/>
                <p:nvPr/>
              </p:nvGrpSpPr>
              <p:grpSpPr bwMode="auto">
                <a:xfrm>
                  <a:off x="3857" y="3051"/>
                  <a:ext cx="154" cy="154"/>
                  <a:chOff x="1661" y="2750"/>
                  <a:chExt cx="250" cy="250"/>
                </a:xfrm>
              </p:grpSpPr>
              <p:sp>
                <p:nvSpPr>
                  <p:cNvPr id="248" name="Oval 139"/>
                  <p:cNvSpPr>
                    <a:spLocks noChangeArrowheads="true"/>
                  </p:cNvSpPr>
                  <p:nvPr>
                    <p:custDataLst>
                      <p:tags r:id="rId3"/>
                    </p:custDataLst>
                  </p:nvPr>
                </p:nvSpPr>
                <p:spPr bwMode="auto">
                  <a:xfrm>
                    <a:off x="1661" y="2750"/>
                    <a:ext cx="250" cy="250"/>
                  </a:xfrm>
                  <a:prstGeom prst="ellipse">
                    <a:avLst/>
                  </a:prstGeom>
                  <a:solidFill>
                    <a:srgbClr val="77C7A3"/>
                  </a:solidFill>
                  <a:ln>
                    <a:noFill/>
                  </a:ln>
                  <a:extLst>
                    <a:ext uri="{91240B29-F687-4F45-9708-019B960494DF}">
                      <a14:hiddenLine xmlns:a14="http://schemas.microsoft.com/office/drawing/2010/main" w="101600">
                        <a:solidFill>
                          <a:srgbClr val="000000"/>
                        </a:solidFill>
                        <a:round/>
                      </a14:hiddenLine>
                    </a:ext>
                  </a:extLst>
                </p:spPr>
                <p:txBody>
                  <a:bodyPr vert="eaVert" wrap="none" anchor="ctr">
                    <a:normAutofit fontScale="25000" lnSpcReduction="20000"/>
                  </a:bodyPr>
                  <a:lstStyle>
                    <a:lvl1pPr algn="l">
                      <a:defRPr>
                        <a:solidFill>
                          <a:srgbClr val="5F5F5F"/>
                        </a:solidFill>
                        <a:latin typeface="Malgun Gothic" panose="020B0503020000020004" pitchFamily="34" charset="-127"/>
                        <a:ea typeface="Malgun Gothic" panose="020B0503020000020004" pitchFamily="34" charset="-127"/>
                      </a:defRPr>
                    </a:lvl1pPr>
                    <a:lvl2pPr marL="742950" indent="-285750" algn="l">
                      <a:defRPr>
                        <a:solidFill>
                          <a:srgbClr val="5F5F5F"/>
                        </a:solidFill>
                        <a:latin typeface="Malgun Gothic" panose="020B0503020000020004" pitchFamily="34" charset="-127"/>
                        <a:ea typeface="Malgun Gothic" panose="020B0503020000020004" pitchFamily="34" charset="-127"/>
                      </a:defRPr>
                    </a:lvl2pPr>
                    <a:lvl3pPr marL="1143000" indent="-228600" algn="l">
                      <a:defRPr>
                        <a:solidFill>
                          <a:srgbClr val="5F5F5F"/>
                        </a:solidFill>
                        <a:latin typeface="Malgun Gothic" panose="020B0503020000020004" pitchFamily="34" charset="-127"/>
                        <a:ea typeface="Malgun Gothic" panose="020B0503020000020004" pitchFamily="34" charset="-127"/>
                      </a:defRPr>
                    </a:lvl3pPr>
                    <a:lvl4pPr marL="1600200" indent="-228600" algn="l">
                      <a:defRPr>
                        <a:solidFill>
                          <a:srgbClr val="5F5F5F"/>
                        </a:solidFill>
                        <a:latin typeface="Malgun Gothic" panose="020B0503020000020004" pitchFamily="34" charset="-127"/>
                        <a:ea typeface="Malgun Gothic" panose="020B0503020000020004" pitchFamily="34" charset="-127"/>
                      </a:defRPr>
                    </a:lvl4pPr>
                    <a:lvl5pPr marL="2057400" indent="-228600" algn="l">
                      <a:defRPr>
                        <a:solidFill>
                          <a:srgbClr val="5F5F5F"/>
                        </a:solidFill>
                        <a:latin typeface="Malgun Gothic" panose="020B0503020000020004" pitchFamily="34" charset="-127"/>
                        <a:ea typeface="Malgun Gothic" panose="020B0503020000020004" pitchFamily="34" charset="-127"/>
                      </a:defRPr>
                    </a:lvl5pPr>
                    <a:lvl6pPr marL="2514600" indent="-228600" fontAlgn="base" latinLnBrk="1">
                      <a:spcBef>
                        <a:spcPct val="0"/>
                      </a:spcBef>
                      <a:spcAft>
                        <a:spcPct val="0"/>
                      </a:spcAft>
                      <a:defRPr>
                        <a:solidFill>
                          <a:srgbClr val="5F5F5F"/>
                        </a:solidFill>
                        <a:latin typeface="Malgun Gothic" panose="020B0503020000020004" pitchFamily="34" charset="-127"/>
                        <a:ea typeface="Malgun Gothic" panose="020B0503020000020004" pitchFamily="34" charset="-127"/>
                      </a:defRPr>
                    </a:lvl6pPr>
                    <a:lvl7pPr marL="2971800" indent="-228600" fontAlgn="base" latinLnBrk="1">
                      <a:spcBef>
                        <a:spcPct val="0"/>
                      </a:spcBef>
                      <a:spcAft>
                        <a:spcPct val="0"/>
                      </a:spcAft>
                      <a:defRPr>
                        <a:solidFill>
                          <a:srgbClr val="5F5F5F"/>
                        </a:solidFill>
                        <a:latin typeface="Malgun Gothic" panose="020B0503020000020004" pitchFamily="34" charset="-127"/>
                        <a:ea typeface="Malgun Gothic" panose="020B0503020000020004" pitchFamily="34" charset="-127"/>
                      </a:defRPr>
                    </a:lvl7pPr>
                    <a:lvl8pPr marL="3429000" indent="-228600" fontAlgn="base" latinLnBrk="1">
                      <a:spcBef>
                        <a:spcPct val="0"/>
                      </a:spcBef>
                      <a:spcAft>
                        <a:spcPct val="0"/>
                      </a:spcAft>
                      <a:defRPr>
                        <a:solidFill>
                          <a:srgbClr val="5F5F5F"/>
                        </a:solidFill>
                        <a:latin typeface="Malgun Gothic" panose="020B0503020000020004" pitchFamily="34" charset="-127"/>
                        <a:ea typeface="Malgun Gothic" panose="020B0503020000020004" pitchFamily="34" charset="-127"/>
                      </a:defRPr>
                    </a:lvl8pPr>
                    <a:lvl9pPr marL="3886200" indent="-228600" fontAlgn="base" latinLnBrk="1">
                      <a:spcBef>
                        <a:spcPct val="0"/>
                      </a:spcBef>
                      <a:spcAft>
                        <a:spcPct val="0"/>
                      </a:spcAft>
                      <a:defRPr>
                        <a:solidFill>
                          <a:srgbClr val="5F5F5F"/>
                        </a:solidFill>
                        <a:latin typeface="Malgun Gothic" panose="020B0503020000020004" pitchFamily="34" charset="-127"/>
                        <a:ea typeface="Malgun Gothic" panose="020B0503020000020004" pitchFamily="34" charset="-127"/>
                      </a:defRPr>
                    </a:lvl9pPr>
                  </a:lstStyle>
                  <a:p>
                    <a:pPr algn="ctr"/>
                    <a:endParaRPr lang="ko-KR" altLang="ko-KR" sz="6400" b="1">
                      <a:solidFill>
                        <a:schemeClr val="tx1"/>
                      </a:solidFill>
                      <a:latin typeface="Times New Roman" panose="02020603050405020304" charset="0"/>
                      <a:ea typeface="宋体" pitchFamily="2" charset="-122"/>
                      <a:sym typeface="Times New Roman" panose="02020603050405020304" charset="0"/>
                    </a:endParaRPr>
                  </a:p>
                </p:txBody>
              </p:sp>
              <p:sp>
                <p:nvSpPr>
                  <p:cNvPr id="249" name="Oval 140"/>
                  <p:cNvSpPr>
                    <a:spLocks noChangeArrowheads="true"/>
                  </p:cNvSpPr>
                  <p:nvPr>
                    <p:custDataLst>
                      <p:tags r:id="rId4"/>
                    </p:custDataLst>
                  </p:nvPr>
                </p:nvSpPr>
                <p:spPr bwMode="auto">
                  <a:xfrm>
                    <a:off x="1729" y="2818"/>
                    <a:ext cx="114" cy="114"/>
                  </a:xfrm>
                  <a:prstGeom prst="ellipse">
                    <a:avLst/>
                  </a:prstGeom>
                  <a:solidFill>
                    <a:srgbClr val="FFFFFF"/>
                  </a:solidFill>
                  <a:ln>
                    <a:noFill/>
                  </a:ln>
                  <a:extLst>
                    <a:ext uri="{91240B29-F687-4F45-9708-019B960494DF}">
                      <a14:hiddenLine xmlns:a14="http://schemas.microsoft.com/office/drawing/2010/main" w="101600">
                        <a:solidFill>
                          <a:srgbClr val="000000"/>
                        </a:solidFill>
                        <a:round/>
                      </a14:hiddenLine>
                    </a:ext>
                  </a:extLst>
                </p:spPr>
                <p:txBody>
                  <a:bodyPr vert="eaVert" wrap="none" anchor="ctr">
                    <a:normAutofit fontScale="25000" lnSpcReduction="20000"/>
                  </a:bodyPr>
                  <a:lstStyle>
                    <a:lvl1pPr algn="l">
                      <a:defRPr>
                        <a:solidFill>
                          <a:srgbClr val="5F5F5F"/>
                        </a:solidFill>
                        <a:latin typeface="Malgun Gothic" panose="020B0503020000020004" pitchFamily="34" charset="-127"/>
                        <a:ea typeface="Malgun Gothic" panose="020B0503020000020004" pitchFamily="34" charset="-127"/>
                      </a:defRPr>
                    </a:lvl1pPr>
                    <a:lvl2pPr marL="742950" indent="-285750" algn="l">
                      <a:defRPr>
                        <a:solidFill>
                          <a:srgbClr val="5F5F5F"/>
                        </a:solidFill>
                        <a:latin typeface="Malgun Gothic" panose="020B0503020000020004" pitchFamily="34" charset="-127"/>
                        <a:ea typeface="Malgun Gothic" panose="020B0503020000020004" pitchFamily="34" charset="-127"/>
                      </a:defRPr>
                    </a:lvl2pPr>
                    <a:lvl3pPr marL="1143000" indent="-228600" algn="l">
                      <a:defRPr>
                        <a:solidFill>
                          <a:srgbClr val="5F5F5F"/>
                        </a:solidFill>
                        <a:latin typeface="Malgun Gothic" panose="020B0503020000020004" pitchFamily="34" charset="-127"/>
                        <a:ea typeface="Malgun Gothic" panose="020B0503020000020004" pitchFamily="34" charset="-127"/>
                      </a:defRPr>
                    </a:lvl3pPr>
                    <a:lvl4pPr marL="1600200" indent="-228600" algn="l">
                      <a:defRPr>
                        <a:solidFill>
                          <a:srgbClr val="5F5F5F"/>
                        </a:solidFill>
                        <a:latin typeface="Malgun Gothic" panose="020B0503020000020004" pitchFamily="34" charset="-127"/>
                        <a:ea typeface="Malgun Gothic" panose="020B0503020000020004" pitchFamily="34" charset="-127"/>
                      </a:defRPr>
                    </a:lvl4pPr>
                    <a:lvl5pPr marL="2057400" indent="-228600" algn="l">
                      <a:defRPr>
                        <a:solidFill>
                          <a:srgbClr val="5F5F5F"/>
                        </a:solidFill>
                        <a:latin typeface="Malgun Gothic" panose="020B0503020000020004" pitchFamily="34" charset="-127"/>
                        <a:ea typeface="Malgun Gothic" panose="020B0503020000020004" pitchFamily="34" charset="-127"/>
                      </a:defRPr>
                    </a:lvl5pPr>
                    <a:lvl6pPr marL="2514600" indent="-228600" fontAlgn="base" latinLnBrk="1">
                      <a:spcBef>
                        <a:spcPct val="0"/>
                      </a:spcBef>
                      <a:spcAft>
                        <a:spcPct val="0"/>
                      </a:spcAft>
                      <a:defRPr>
                        <a:solidFill>
                          <a:srgbClr val="5F5F5F"/>
                        </a:solidFill>
                        <a:latin typeface="Malgun Gothic" panose="020B0503020000020004" pitchFamily="34" charset="-127"/>
                        <a:ea typeface="Malgun Gothic" panose="020B0503020000020004" pitchFamily="34" charset="-127"/>
                      </a:defRPr>
                    </a:lvl6pPr>
                    <a:lvl7pPr marL="2971800" indent="-228600" fontAlgn="base" latinLnBrk="1">
                      <a:spcBef>
                        <a:spcPct val="0"/>
                      </a:spcBef>
                      <a:spcAft>
                        <a:spcPct val="0"/>
                      </a:spcAft>
                      <a:defRPr>
                        <a:solidFill>
                          <a:srgbClr val="5F5F5F"/>
                        </a:solidFill>
                        <a:latin typeface="Malgun Gothic" panose="020B0503020000020004" pitchFamily="34" charset="-127"/>
                        <a:ea typeface="Malgun Gothic" panose="020B0503020000020004" pitchFamily="34" charset="-127"/>
                      </a:defRPr>
                    </a:lvl7pPr>
                    <a:lvl8pPr marL="3429000" indent="-228600" fontAlgn="base" latinLnBrk="1">
                      <a:spcBef>
                        <a:spcPct val="0"/>
                      </a:spcBef>
                      <a:spcAft>
                        <a:spcPct val="0"/>
                      </a:spcAft>
                      <a:defRPr>
                        <a:solidFill>
                          <a:srgbClr val="5F5F5F"/>
                        </a:solidFill>
                        <a:latin typeface="Malgun Gothic" panose="020B0503020000020004" pitchFamily="34" charset="-127"/>
                        <a:ea typeface="Malgun Gothic" panose="020B0503020000020004" pitchFamily="34" charset="-127"/>
                      </a:defRPr>
                    </a:lvl8pPr>
                    <a:lvl9pPr marL="3886200" indent="-228600" fontAlgn="base" latinLnBrk="1">
                      <a:spcBef>
                        <a:spcPct val="0"/>
                      </a:spcBef>
                      <a:spcAft>
                        <a:spcPct val="0"/>
                      </a:spcAft>
                      <a:defRPr>
                        <a:solidFill>
                          <a:srgbClr val="5F5F5F"/>
                        </a:solidFill>
                        <a:latin typeface="Malgun Gothic" panose="020B0503020000020004" pitchFamily="34" charset="-127"/>
                        <a:ea typeface="Malgun Gothic" panose="020B0503020000020004" pitchFamily="34" charset="-127"/>
                      </a:defRPr>
                    </a:lvl9pPr>
                  </a:lstStyle>
                  <a:p>
                    <a:pPr algn="ctr"/>
                    <a:endParaRPr lang="ko-KR" altLang="ko-KR" sz="6400" b="1">
                      <a:solidFill>
                        <a:schemeClr val="tx1"/>
                      </a:solidFill>
                      <a:latin typeface="Times New Roman" panose="02020603050405020304" charset="0"/>
                      <a:ea typeface="宋体" pitchFamily="2" charset="-122"/>
                      <a:sym typeface="Times New Roman" panose="02020603050405020304" charset="0"/>
                    </a:endParaRPr>
                  </a:p>
                </p:txBody>
              </p:sp>
            </p:grpSp>
            <p:sp>
              <p:nvSpPr>
                <p:cNvPr id="247" name="Line 84"/>
                <p:cNvSpPr>
                  <a:spLocks noChangeShapeType="true"/>
                </p:cNvSpPr>
                <p:nvPr>
                  <p:custDataLst>
                    <p:tags r:id="rId5"/>
                  </p:custDataLst>
                </p:nvPr>
              </p:nvSpPr>
              <p:spPr bwMode="auto">
                <a:xfrm>
                  <a:off x="3651" y="3121"/>
                  <a:ext cx="227" cy="0"/>
                </a:xfrm>
                <a:prstGeom prst="ellipse">
                  <a:avLst/>
                </a:prstGeom>
                <a:noFill/>
                <a:ln w="19050" cap="rnd">
                  <a:solidFill>
                    <a:srgbClr val="77C7A3"/>
                  </a:solidFill>
                  <a:prstDash val="sysDot"/>
                  <a:round/>
                  <a:head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FFFFFF"/>
                        </a:outerShdw>
                      </a:effectLst>
                    </a14:hiddenEffects>
                  </a:ext>
                </a:extLst>
              </p:spPr>
              <p:txBody>
                <a:bodyPr>
                  <a:normAutofit fontScale="25000" lnSpcReduction="20000"/>
                </a:bodyPr>
                <a:lstStyle/>
                <a:p>
                  <a:endParaRPr lang="zh-CN" altLang="en-US" sz="6400" b="1">
                    <a:solidFill>
                      <a:schemeClr val="tx1"/>
                    </a:solidFill>
                    <a:latin typeface="Times New Roman" panose="02020603050405020304" charset="0"/>
                    <a:ea typeface="楷体" panose="02010609060101010101" pitchFamily="49" charset="-122"/>
                    <a:sym typeface="Times New Roman" panose="02020603050405020304" charset="0"/>
                  </a:endParaRPr>
                </a:p>
              </p:txBody>
            </p:sp>
          </p:grpSp>
          <p:sp>
            <p:nvSpPr>
              <p:cNvPr id="275" name="文本框 274"/>
              <p:cNvSpPr txBox="true"/>
              <p:nvPr>
                <p:custDataLst>
                  <p:tags r:id="rId6"/>
                </p:custDataLst>
              </p:nvPr>
            </p:nvSpPr>
            <p:spPr>
              <a:xfrm rot="2700000">
                <a:off x="2476737" y="1472397"/>
                <a:ext cx="1261203" cy="922847"/>
              </a:xfrm>
              <a:prstGeom prst="ellipse">
                <a:avLst/>
              </a:prstGeom>
              <a:noFill/>
            </p:spPr>
            <p:txBody>
              <a:bodyPr wrap="square" rtlCol="0">
                <a:noAutofit/>
              </a:bodyPr>
              <a:lstStyle/>
              <a:p>
                <a:pPr algn="ctr"/>
                <a:r>
                  <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rPr>
                  <a:t>报表说明</a:t>
                </a:r>
                <a:endPar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endParaRPr>
              </a:p>
            </p:txBody>
          </p:sp>
        </p:grpSp>
        <p:grpSp>
          <p:nvGrpSpPr>
            <p:cNvPr id="288" name="组合 287"/>
            <p:cNvGrpSpPr/>
            <p:nvPr>
              <p:custDataLst>
                <p:tags r:id="rId7"/>
              </p:custDataLst>
            </p:nvPr>
          </p:nvGrpSpPr>
          <p:grpSpPr>
            <a:xfrm rot="18840000">
              <a:off x="3806" y="6463"/>
              <a:ext cx="1622" cy="1472"/>
              <a:chOff x="2519363" y="4182001"/>
              <a:chExt cx="1419112" cy="1287731"/>
            </a:xfrm>
          </p:grpSpPr>
          <p:sp>
            <p:nvSpPr>
              <p:cNvPr id="231" name="Freeform 60"/>
              <p:cNvSpPr/>
              <p:nvPr>
                <p:custDataLst>
                  <p:tags r:id="rId8"/>
                </p:custDataLst>
              </p:nvPr>
            </p:nvSpPr>
            <p:spPr bwMode="auto">
              <a:xfrm rot="18900000">
                <a:off x="2519363" y="4221957"/>
                <a:ext cx="1247775" cy="1247775"/>
              </a:xfrm>
              <a:prstGeom prst="ellipse">
                <a:avLst/>
              </a:prstGeom>
              <a:noFill/>
              <a:ln w="101600" cap="flat" cmpd="sng">
                <a:solidFill>
                  <a:srgbClr val="1C5684"/>
                </a:solidFill>
                <a:prstDash val="solid"/>
                <a:round/>
                <a:headEnd type="none" w="med" len="med"/>
                <a:tailEnd type="none" w="med" len="med"/>
              </a:ln>
              <a:effectLst/>
            </p:spPr>
            <p:txBody>
              <a:bodyPr>
                <a:normAutofit/>
              </a:bodyPr>
              <a:lstStyle/>
              <a:p>
                <a:endParaRPr lang="zh-CN" altLang="en-US" sz="1600" b="1">
                  <a:solidFill>
                    <a:schemeClr val="tx1"/>
                  </a:solidFill>
                  <a:latin typeface="Times New Roman" panose="02020603050405020304" charset="0"/>
                  <a:ea typeface="楷体" panose="02010609060101010101" pitchFamily="49" charset="-122"/>
                  <a:sym typeface="Times New Roman" panose="02020603050405020304" charset="0"/>
                </a:endParaRPr>
              </a:p>
            </p:txBody>
          </p:sp>
          <p:grpSp>
            <p:nvGrpSpPr>
              <p:cNvPr id="250" name="Group 85"/>
              <p:cNvGrpSpPr/>
              <p:nvPr/>
            </p:nvGrpSpPr>
            <p:grpSpPr bwMode="auto">
              <a:xfrm rot="8100000">
                <a:off x="3398725" y="4207782"/>
                <a:ext cx="539750" cy="244475"/>
                <a:chOff x="3671" y="3051"/>
                <a:chExt cx="340" cy="154"/>
              </a:xfrm>
            </p:grpSpPr>
            <p:grpSp>
              <p:nvGrpSpPr>
                <p:cNvPr id="251" name="Group 138"/>
                <p:cNvGrpSpPr/>
                <p:nvPr/>
              </p:nvGrpSpPr>
              <p:grpSpPr bwMode="auto">
                <a:xfrm>
                  <a:off x="3857" y="3051"/>
                  <a:ext cx="154" cy="154"/>
                  <a:chOff x="1661" y="2750"/>
                  <a:chExt cx="250" cy="250"/>
                </a:xfrm>
              </p:grpSpPr>
              <p:sp>
                <p:nvSpPr>
                  <p:cNvPr id="253" name="Oval 139"/>
                  <p:cNvSpPr>
                    <a:spLocks noChangeArrowheads="true"/>
                  </p:cNvSpPr>
                  <p:nvPr>
                    <p:custDataLst>
                      <p:tags r:id="rId9"/>
                    </p:custDataLst>
                  </p:nvPr>
                </p:nvSpPr>
                <p:spPr bwMode="auto">
                  <a:xfrm>
                    <a:off x="1661" y="2750"/>
                    <a:ext cx="250" cy="250"/>
                  </a:xfrm>
                  <a:prstGeom prst="ellipse">
                    <a:avLst/>
                  </a:prstGeom>
                  <a:solidFill>
                    <a:srgbClr val="77C7A3"/>
                  </a:solidFill>
                  <a:ln>
                    <a:noFill/>
                  </a:ln>
                  <a:effectLst/>
                  <a:extLst>
                    <a:ext uri="{91240B29-F687-4F45-9708-019B960494DF}">
                      <a14:hiddenLine xmlns:a14="http://schemas.microsoft.com/office/drawing/2010/main" w="101600">
                        <a:solidFill>
                          <a:srgbClr val="000000"/>
                        </a:solidFill>
                        <a:rou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rot="10800000" wrap="none" anchor="ctr">
                    <a:normAutofit fontScale="25000" lnSpcReduction="20000"/>
                  </a:bodyPr>
                  <a:lstStyle>
                    <a:lvl1pPr algn="l">
                      <a:defRPr>
                        <a:solidFill>
                          <a:srgbClr val="5F5F5F"/>
                        </a:solidFill>
                        <a:latin typeface="Malgun Gothic" panose="020B0503020000020004" pitchFamily="34" charset="-127"/>
                        <a:ea typeface="Malgun Gothic" panose="020B0503020000020004" pitchFamily="34" charset="-127"/>
                      </a:defRPr>
                    </a:lvl1pPr>
                    <a:lvl2pPr marL="742950" indent="-285750" algn="l">
                      <a:defRPr>
                        <a:solidFill>
                          <a:srgbClr val="5F5F5F"/>
                        </a:solidFill>
                        <a:latin typeface="Malgun Gothic" panose="020B0503020000020004" pitchFamily="34" charset="-127"/>
                        <a:ea typeface="Malgun Gothic" panose="020B0503020000020004" pitchFamily="34" charset="-127"/>
                      </a:defRPr>
                    </a:lvl2pPr>
                    <a:lvl3pPr marL="1143000" indent="-228600" algn="l">
                      <a:defRPr>
                        <a:solidFill>
                          <a:srgbClr val="5F5F5F"/>
                        </a:solidFill>
                        <a:latin typeface="Malgun Gothic" panose="020B0503020000020004" pitchFamily="34" charset="-127"/>
                        <a:ea typeface="Malgun Gothic" panose="020B0503020000020004" pitchFamily="34" charset="-127"/>
                      </a:defRPr>
                    </a:lvl3pPr>
                    <a:lvl4pPr marL="1600200" indent="-228600" algn="l">
                      <a:defRPr>
                        <a:solidFill>
                          <a:srgbClr val="5F5F5F"/>
                        </a:solidFill>
                        <a:latin typeface="Malgun Gothic" panose="020B0503020000020004" pitchFamily="34" charset="-127"/>
                        <a:ea typeface="Malgun Gothic" panose="020B0503020000020004" pitchFamily="34" charset="-127"/>
                      </a:defRPr>
                    </a:lvl4pPr>
                    <a:lvl5pPr marL="2057400" indent="-228600" algn="l">
                      <a:defRPr>
                        <a:solidFill>
                          <a:srgbClr val="5F5F5F"/>
                        </a:solidFill>
                        <a:latin typeface="Malgun Gothic" panose="020B0503020000020004" pitchFamily="34" charset="-127"/>
                        <a:ea typeface="Malgun Gothic" panose="020B0503020000020004" pitchFamily="34" charset="-127"/>
                      </a:defRPr>
                    </a:lvl5pPr>
                    <a:lvl6pPr marL="2514600" indent="-228600" fontAlgn="base" latinLnBrk="1">
                      <a:spcBef>
                        <a:spcPct val="0"/>
                      </a:spcBef>
                      <a:spcAft>
                        <a:spcPct val="0"/>
                      </a:spcAft>
                      <a:defRPr>
                        <a:solidFill>
                          <a:srgbClr val="5F5F5F"/>
                        </a:solidFill>
                        <a:latin typeface="Malgun Gothic" panose="020B0503020000020004" pitchFamily="34" charset="-127"/>
                        <a:ea typeface="Malgun Gothic" panose="020B0503020000020004" pitchFamily="34" charset="-127"/>
                      </a:defRPr>
                    </a:lvl6pPr>
                    <a:lvl7pPr marL="2971800" indent="-228600" fontAlgn="base" latinLnBrk="1">
                      <a:spcBef>
                        <a:spcPct val="0"/>
                      </a:spcBef>
                      <a:spcAft>
                        <a:spcPct val="0"/>
                      </a:spcAft>
                      <a:defRPr>
                        <a:solidFill>
                          <a:srgbClr val="5F5F5F"/>
                        </a:solidFill>
                        <a:latin typeface="Malgun Gothic" panose="020B0503020000020004" pitchFamily="34" charset="-127"/>
                        <a:ea typeface="Malgun Gothic" panose="020B0503020000020004" pitchFamily="34" charset="-127"/>
                      </a:defRPr>
                    </a:lvl7pPr>
                    <a:lvl8pPr marL="3429000" indent="-228600" fontAlgn="base" latinLnBrk="1">
                      <a:spcBef>
                        <a:spcPct val="0"/>
                      </a:spcBef>
                      <a:spcAft>
                        <a:spcPct val="0"/>
                      </a:spcAft>
                      <a:defRPr>
                        <a:solidFill>
                          <a:srgbClr val="5F5F5F"/>
                        </a:solidFill>
                        <a:latin typeface="Malgun Gothic" panose="020B0503020000020004" pitchFamily="34" charset="-127"/>
                        <a:ea typeface="Malgun Gothic" panose="020B0503020000020004" pitchFamily="34" charset="-127"/>
                      </a:defRPr>
                    </a:lvl8pPr>
                    <a:lvl9pPr marL="3886200" indent="-228600" fontAlgn="base" latinLnBrk="1">
                      <a:spcBef>
                        <a:spcPct val="0"/>
                      </a:spcBef>
                      <a:spcAft>
                        <a:spcPct val="0"/>
                      </a:spcAft>
                      <a:defRPr>
                        <a:solidFill>
                          <a:srgbClr val="5F5F5F"/>
                        </a:solidFill>
                        <a:latin typeface="Malgun Gothic" panose="020B0503020000020004" pitchFamily="34" charset="-127"/>
                        <a:ea typeface="Malgun Gothic" panose="020B0503020000020004" pitchFamily="34" charset="-127"/>
                      </a:defRPr>
                    </a:lvl9pPr>
                  </a:lstStyle>
                  <a:p>
                    <a:pPr algn="ctr"/>
                    <a:endParaRPr lang="ko-KR" altLang="ko-KR" sz="4920" b="1">
                      <a:solidFill>
                        <a:schemeClr val="tx1"/>
                      </a:solidFill>
                      <a:latin typeface="Times New Roman" panose="02020603050405020304" charset="0"/>
                      <a:ea typeface="宋体" pitchFamily="2" charset="-122"/>
                      <a:sym typeface="Times New Roman" panose="02020603050405020304" charset="0"/>
                    </a:endParaRPr>
                  </a:p>
                </p:txBody>
              </p:sp>
              <p:sp>
                <p:nvSpPr>
                  <p:cNvPr id="254" name="Oval 140"/>
                  <p:cNvSpPr>
                    <a:spLocks noChangeArrowheads="true"/>
                  </p:cNvSpPr>
                  <p:nvPr>
                    <p:custDataLst>
                      <p:tags r:id="rId10"/>
                    </p:custDataLst>
                  </p:nvPr>
                </p:nvSpPr>
                <p:spPr bwMode="auto">
                  <a:xfrm>
                    <a:off x="1729" y="2818"/>
                    <a:ext cx="114" cy="114"/>
                  </a:xfrm>
                  <a:prstGeom prst="ellipse">
                    <a:avLst/>
                  </a:prstGeom>
                  <a:solidFill>
                    <a:srgbClr val="FFFFFF"/>
                  </a:solidFill>
                  <a:ln>
                    <a:noFill/>
                  </a:ln>
                  <a:extLst>
                    <a:ext uri="{91240B29-F687-4F45-9708-019B960494DF}">
                      <a14:hiddenLine xmlns:a14="http://schemas.microsoft.com/office/drawing/2010/main" w="101600">
                        <a:solidFill>
                          <a:srgbClr val="000000"/>
                        </a:solidFill>
                        <a:round/>
                      </a14:hiddenLine>
                    </a:ext>
                  </a:extLst>
                </p:spPr>
                <p:txBody>
                  <a:bodyPr rot="10800000" wrap="none" anchor="ctr">
                    <a:normAutofit fontScale="25000" lnSpcReduction="20000"/>
                  </a:bodyPr>
                  <a:lstStyle>
                    <a:lvl1pPr algn="l">
                      <a:defRPr>
                        <a:solidFill>
                          <a:srgbClr val="5F5F5F"/>
                        </a:solidFill>
                        <a:latin typeface="Malgun Gothic" panose="020B0503020000020004" pitchFamily="34" charset="-127"/>
                        <a:ea typeface="Malgun Gothic" panose="020B0503020000020004" pitchFamily="34" charset="-127"/>
                      </a:defRPr>
                    </a:lvl1pPr>
                    <a:lvl2pPr marL="742950" indent="-285750" algn="l">
                      <a:defRPr>
                        <a:solidFill>
                          <a:srgbClr val="5F5F5F"/>
                        </a:solidFill>
                        <a:latin typeface="Malgun Gothic" panose="020B0503020000020004" pitchFamily="34" charset="-127"/>
                        <a:ea typeface="Malgun Gothic" panose="020B0503020000020004" pitchFamily="34" charset="-127"/>
                      </a:defRPr>
                    </a:lvl2pPr>
                    <a:lvl3pPr marL="1143000" indent="-228600" algn="l">
                      <a:defRPr>
                        <a:solidFill>
                          <a:srgbClr val="5F5F5F"/>
                        </a:solidFill>
                        <a:latin typeface="Malgun Gothic" panose="020B0503020000020004" pitchFamily="34" charset="-127"/>
                        <a:ea typeface="Malgun Gothic" panose="020B0503020000020004" pitchFamily="34" charset="-127"/>
                      </a:defRPr>
                    </a:lvl3pPr>
                    <a:lvl4pPr marL="1600200" indent="-228600" algn="l">
                      <a:defRPr>
                        <a:solidFill>
                          <a:srgbClr val="5F5F5F"/>
                        </a:solidFill>
                        <a:latin typeface="Malgun Gothic" panose="020B0503020000020004" pitchFamily="34" charset="-127"/>
                        <a:ea typeface="Malgun Gothic" panose="020B0503020000020004" pitchFamily="34" charset="-127"/>
                      </a:defRPr>
                    </a:lvl4pPr>
                    <a:lvl5pPr marL="2057400" indent="-228600" algn="l">
                      <a:defRPr>
                        <a:solidFill>
                          <a:srgbClr val="5F5F5F"/>
                        </a:solidFill>
                        <a:latin typeface="Malgun Gothic" panose="020B0503020000020004" pitchFamily="34" charset="-127"/>
                        <a:ea typeface="Malgun Gothic" panose="020B0503020000020004" pitchFamily="34" charset="-127"/>
                      </a:defRPr>
                    </a:lvl5pPr>
                    <a:lvl6pPr marL="2514600" indent="-228600" fontAlgn="base" latinLnBrk="1">
                      <a:spcBef>
                        <a:spcPct val="0"/>
                      </a:spcBef>
                      <a:spcAft>
                        <a:spcPct val="0"/>
                      </a:spcAft>
                      <a:defRPr>
                        <a:solidFill>
                          <a:srgbClr val="5F5F5F"/>
                        </a:solidFill>
                        <a:latin typeface="Malgun Gothic" panose="020B0503020000020004" pitchFamily="34" charset="-127"/>
                        <a:ea typeface="Malgun Gothic" panose="020B0503020000020004" pitchFamily="34" charset="-127"/>
                      </a:defRPr>
                    </a:lvl6pPr>
                    <a:lvl7pPr marL="2971800" indent="-228600" fontAlgn="base" latinLnBrk="1">
                      <a:spcBef>
                        <a:spcPct val="0"/>
                      </a:spcBef>
                      <a:spcAft>
                        <a:spcPct val="0"/>
                      </a:spcAft>
                      <a:defRPr>
                        <a:solidFill>
                          <a:srgbClr val="5F5F5F"/>
                        </a:solidFill>
                        <a:latin typeface="Malgun Gothic" panose="020B0503020000020004" pitchFamily="34" charset="-127"/>
                        <a:ea typeface="Malgun Gothic" panose="020B0503020000020004" pitchFamily="34" charset="-127"/>
                      </a:defRPr>
                    </a:lvl7pPr>
                    <a:lvl8pPr marL="3429000" indent="-228600" fontAlgn="base" latinLnBrk="1">
                      <a:spcBef>
                        <a:spcPct val="0"/>
                      </a:spcBef>
                      <a:spcAft>
                        <a:spcPct val="0"/>
                      </a:spcAft>
                      <a:defRPr>
                        <a:solidFill>
                          <a:srgbClr val="5F5F5F"/>
                        </a:solidFill>
                        <a:latin typeface="Malgun Gothic" panose="020B0503020000020004" pitchFamily="34" charset="-127"/>
                        <a:ea typeface="Malgun Gothic" panose="020B0503020000020004" pitchFamily="34" charset="-127"/>
                      </a:defRPr>
                    </a:lvl8pPr>
                    <a:lvl9pPr marL="3886200" indent="-228600" fontAlgn="base" latinLnBrk="1">
                      <a:spcBef>
                        <a:spcPct val="0"/>
                      </a:spcBef>
                      <a:spcAft>
                        <a:spcPct val="0"/>
                      </a:spcAft>
                      <a:defRPr>
                        <a:solidFill>
                          <a:srgbClr val="5F5F5F"/>
                        </a:solidFill>
                        <a:latin typeface="Malgun Gothic" panose="020B0503020000020004" pitchFamily="34" charset="-127"/>
                        <a:ea typeface="Malgun Gothic" panose="020B0503020000020004" pitchFamily="34" charset="-127"/>
                      </a:defRPr>
                    </a:lvl9pPr>
                  </a:lstStyle>
                  <a:p>
                    <a:pPr algn="ctr"/>
                    <a:endParaRPr lang="ko-KR" altLang="ko-KR" sz="6400" b="1">
                      <a:solidFill>
                        <a:schemeClr val="tx1"/>
                      </a:solidFill>
                      <a:latin typeface="Times New Roman" panose="02020603050405020304" charset="0"/>
                      <a:ea typeface="宋体" pitchFamily="2" charset="-122"/>
                      <a:sym typeface="Times New Roman" panose="02020603050405020304" charset="0"/>
                    </a:endParaRPr>
                  </a:p>
                </p:txBody>
              </p:sp>
            </p:grpSp>
            <p:sp>
              <p:nvSpPr>
                <p:cNvPr id="252" name="Line 89"/>
                <p:cNvSpPr>
                  <a:spLocks noChangeShapeType="true"/>
                </p:cNvSpPr>
                <p:nvPr>
                  <p:custDataLst>
                    <p:tags r:id="rId11"/>
                  </p:custDataLst>
                </p:nvPr>
              </p:nvSpPr>
              <p:spPr bwMode="auto">
                <a:xfrm>
                  <a:off x="3671" y="3120"/>
                  <a:ext cx="227" cy="0"/>
                </a:xfrm>
                <a:prstGeom prst="ellipse">
                  <a:avLst/>
                </a:prstGeom>
                <a:noFill/>
                <a:ln w="19050" cap="rnd">
                  <a:solidFill>
                    <a:srgbClr val="77C7A3"/>
                  </a:solidFill>
                  <a:prstDash val="sysDot"/>
                  <a:round/>
                  <a:head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FFFFFF"/>
                        </a:outerShdw>
                      </a:effectLst>
                    </a14:hiddenEffects>
                  </a:ext>
                </a:extLst>
              </p:spPr>
              <p:txBody>
                <a:bodyPr>
                  <a:normAutofit fontScale="25000" lnSpcReduction="20000"/>
                </a:bodyPr>
                <a:lstStyle/>
                <a:p>
                  <a:endParaRPr lang="zh-CN" altLang="en-US" sz="6400" b="1">
                    <a:solidFill>
                      <a:schemeClr val="tx1"/>
                    </a:solidFill>
                    <a:latin typeface="Times New Roman" panose="02020603050405020304" charset="0"/>
                    <a:ea typeface="楷体" panose="02010609060101010101" pitchFamily="49" charset="-122"/>
                    <a:sym typeface="Times New Roman" panose="02020603050405020304" charset="0"/>
                  </a:endParaRPr>
                </a:p>
              </p:txBody>
            </p:sp>
          </p:grpSp>
          <p:sp>
            <p:nvSpPr>
              <p:cNvPr id="277" name="文本框 276"/>
              <p:cNvSpPr txBox="true"/>
              <p:nvPr>
                <p:custDataLst>
                  <p:tags r:id="rId12"/>
                </p:custDataLst>
              </p:nvPr>
            </p:nvSpPr>
            <p:spPr>
              <a:xfrm rot="2700000">
                <a:off x="2480442" y="4307998"/>
                <a:ext cx="1272224" cy="1020229"/>
              </a:xfrm>
              <a:prstGeom prst="ellipse">
                <a:avLst/>
              </a:prstGeom>
              <a:noFill/>
            </p:spPr>
            <p:txBody>
              <a:bodyPr wrap="square" rtlCol="0">
                <a:noAutofit/>
              </a:bodyPr>
              <a:lstStyle/>
              <a:p>
                <a:pPr algn="ctr"/>
                <a:r>
                  <a:rPr lang="zh-CN" altLang="en-US" sz="1600" b="1" dirty="0">
                    <a:latin typeface="Times New Roman" panose="02020603050405020304" charset="0"/>
                    <a:ea typeface="楷体" panose="02010609060101010101" pitchFamily="49" charset="-122"/>
                    <a:sym typeface="Times New Roman" panose="02020603050405020304" charset="0"/>
                  </a:rPr>
                  <a:t>决算</a:t>
                </a:r>
                <a:endParaRPr lang="zh-CN" altLang="en-US" sz="1600" b="1" dirty="0">
                  <a:latin typeface="Times New Roman" panose="02020603050405020304" charset="0"/>
                  <a:ea typeface="楷体" panose="02010609060101010101" pitchFamily="49" charset="-122"/>
                  <a:sym typeface="Times New Roman" panose="02020603050405020304" charset="0"/>
                </a:endParaRPr>
              </a:p>
              <a:p>
                <a:pPr algn="ctr"/>
                <a:r>
                  <a:rPr lang="zh-CN" altLang="en-US" sz="1600" b="1" dirty="0">
                    <a:latin typeface="Times New Roman" panose="02020603050405020304" charset="0"/>
                    <a:ea typeface="楷体" panose="02010609060101010101" pitchFamily="49" charset="-122"/>
                    <a:sym typeface="Times New Roman" panose="02020603050405020304" charset="0"/>
                  </a:rPr>
                  <a:t>分析</a:t>
                </a:r>
                <a:endPar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endParaRPr>
              </a:p>
            </p:txBody>
          </p:sp>
        </p:grpSp>
        <p:grpSp>
          <p:nvGrpSpPr>
            <p:cNvPr id="285" name="组合 284"/>
            <p:cNvGrpSpPr/>
            <p:nvPr>
              <p:custDataLst>
                <p:tags r:id="rId13"/>
              </p:custDataLst>
            </p:nvPr>
          </p:nvGrpSpPr>
          <p:grpSpPr>
            <a:xfrm rot="18960000">
              <a:off x="3693" y="2411"/>
              <a:ext cx="1655" cy="1480"/>
              <a:chOff x="5181600" y="1416844"/>
              <a:chExt cx="1447800" cy="1295400"/>
            </a:xfrm>
          </p:grpSpPr>
          <p:sp>
            <p:nvSpPr>
              <p:cNvPr id="188" name="Freeform 5"/>
              <p:cNvSpPr/>
              <p:nvPr>
                <p:custDataLst>
                  <p:tags r:id="rId14"/>
                </p:custDataLst>
              </p:nvPr>
            </p:nvSpPr>
            <p:spPr bwMode="auto">
              <a:xfrm rot="18900000">
                <a:off x="5381625" y="1416844"/>
                <a:ext cx="1247775" cy="1247775"/>
              </a:xfrm>
              <a:prstGeom prst="ellipse">
                <a:avLst/>
              </a:prstGeom>
              <a:noFill/>
              <a:ln w="101600" cap="flat" cmpd="sng">
                <a:solidFill>
                  <a:srgbClr val="1C5684"/>
                </a:solidFill>
                <a:prstDash val="solid"/>
                <a:round/>
                <a:headEnd type="none" w="med" len="med"/>
                <a:tailEnd type="none" w="med" len="med"/>
              </a:ln>
              <a:effectLst/>
            </p:spPr>
            <p:txBody>
              <a:bodyPr>
                <a:normAutofit/>
              </a:bodyPr>
              <a:lstStyle/>
              <a:p>
                <a:endParaRPr lang="zh-CN" altLang="en-US" sz="1600" b="1">
                  <a:solidFill>
                    <a:schemeClr val="tx1"/>
                  </a:solidFill>
                  <a:latin typeface="Times New Roman" panose="02020603050405020304" charset="0"/>
                  <a:ea typeface="楷体" panose="02010609060101010101" pitchFamily="49" charset="-122"/>
                  <a:sym typeface="Times New Roman" panose="02020603050405020304" charset="0"/>
                </a:endParaRPr>
              </a:p>
            </p:txBody>
          </p:sp>
          <p:grpSp>
            <p:nvGrpSpPr>
              <p:cNvPr id="260" name="Group 96"/>
              <p:cNvGrpSpPr/>
              <p:nvPr/>
            </p:nvGrpSpPr>
            <p:grpSpPr bwMode="auto">
              <a:xfrm rot="18900000">
                <a:off x="5181600" y="2467769"/>
                <a:ext cx="571500" cy="244475"/>
                <a:chOff x="3651" y="3051"/>
                <a:chExt cx="360" cy="154"/>
              </a:xfrm>
            </p:grpSpPr>
            <p:grpSp>
              <p:nvGrpSpPr>
                <p:cNvPr id="261" name="Group 138"/>
                <p:cNvGrpSpPr/>
                <p:nvPr/>
              </p:nvGrpSpPr>
              <p:grpSpPr bwMode="auto">
                <a:xfrm>
                  <a:off x="3857" y="3051"/>
                  <a:ext cx="154" cy="154"/>
                  <a:chOff x="1661" y="2750"/>
                  <a:chExt cx="250" cy="250"/>
                </a:xfrm>
              </p:grpSpPr>
              <p:sp>
                <p:nvSpPr>
                  <p:cNvPr id="263" name="Oval 139"/>
                  <p:cNvSpPr>
                    <a:spLocks noChangeArrowheads="true"/>
                  </p:cNvSpPr>
                  <p:nvPr>
                    <p:custDataLst>
                      <p:tags r:id="rId15"/>
                    </p:custDataLst>
                  </p:nvPr>
                </p:nvSpPr>
                <p:spPr bwMode="auto">
                  <a:xfrm>
                    <a:off x="1661" y="2750"/>
                    <a:ext cx="250" cy="250"/>
                  </a:xfrm>
                  <a:prstGeom prst="ellipse">
                    <a:avLst/>
                  </a:prstGeom>
                  <a:solidFill>
                    <a:srgbClr val="77C7A3"/>
                  </a:solidFill>
                  <a:ln>
                    <a:noFill/>
                  </a:ln>
                  <a:extLst>
                    <a:ext uri="{91240B29-F687-4F45-9708-019B960494DF}">
                      <a14:hiddenLine xmlns:a14="http://schemas.microsoft.com/office/drawing/2010/main" w="101600">
                        <a:solidFill>
                          <a:srgbClr val="000000"/>
                        </a:solidFill>
                        <a:round/>
                      </a14:hiddenLine>
                    </a:ext>
                  </a:extLst>
                </p:spPr>
                <p:txBody>
                  <a:bodyPr wrap="none" anchor="ctr">
                    <a:normAutofit fontScale="25000" lnSpcReduction="20000"/>
                  </a:bodyPr>
                  <a:lstStyle>
                    <a:lvl1pPr algn="l">
                      <a:defRPr>
                        <a:solidFill>
                          <a:srgbClr val="5F5F5F"/>
                        </a:solidFill>
                        <a:latin typeface="Malgun Gothic" panose="020B0503020000020004" pitchFamily="34" charset="-127"/>
                        <a:ea typeface="Malgun Gothic" panose="020B0503020000020004" pitchFamily="34" charset="-127"/>
                      </a:defRPr>
                    </a:lvl1pPr>
                    <a:lvl2pPr marL="742950" indent="-285750" algn="l">
                      <a:defRPr>
                        <a:solidFill>
                          <a:srgbClr val="5F5F5F"/>
                        </a:solidFill>
                        <a:latin typeface="Malgun Gothic" panose="020B0503020000020004" pitchFamily="34" charset="-127"/>
                        <a:ea typeface="Malgun Gothic" panose="020B0503020000020004" pitchFamily="34" charset="-127"/>
                      </a:defRPr>
                    </a:lvl2pPr>
                    <a:lvl3pPr marL="1143000" indent="-228600" algn="l">
                      <a:defRPr>
                        <a:solidFill>
                          <a:srgbClr val="5F5F5F"/>
                        </a:solidFill>
                        <a:latin typeface="Malgun Gothic" panose="020B0503020000020004" pitchFamily="34" charset="-127"/>
                        <a:ea typeface="Malgun Gothic" panose="020B0503020000020004" pitchFamily="34" charset="-127"/>
                      </a:defRPr>
                    </a:lvl3pPr>
                    <a:lvl4pPr marL="1600200" indent="-228600" algn="l">
                      <a:defRPr>
                        <a:solidFill>
                          <a:srgbClr val="5F5F5F"/>
                        </a:solidFill>
                        <a:latin typeface="Malgun Gothic" panose="020B0503020000020004" pitchFamily="34" charset="-127"/>
                        <a:ea typeface="Malgun Gothic" panose="020B0503020000020004" pitchFamily="34" charset="-127"/>
                      </a:defRPr>
                    </a:lvl4pPr>
                    <a:lvl5pPr marL="2057400" indent="-228600" algn="l">
                      <a:defRPr>
                        <a:solidFill>
                          <a:srgbClr val="5F5F5F"/>
                        </a:solidFill>
                        <a:latin typeface="Malgun Gothic" panose="020B0503020000020004" pitchFamily="34" charset="-127"/>
                        <a:ea typeface="Malgun Gothic" panose="020B0503020000020004" pitchFamily="34" charset="-127"/>
                      </a:defRPr>
                    </a:lvl5pPr>
                    <a:lvl6pPr marL="2514600" indent="-228600" fontAlgn="base" latinLnBrk="1">
                      <a:spcBef>
                        <a:spcPct val="0"/>
                      </a:spcBef>
                      <a:spcAft>
                        <a:spcPct val="0"/>
                      </a:spcAft>
                      <a:defRPr>
                        <a:solidFill>
                          <a:srgbClr val="5F5F5F"/>
                        </a:solidFill>
                        <a:latin typeface="Malgun Gothic" panose="020B0503020000020004" pitchFamily="34" charset="-127"/>
                        <a:ea typeface="Malgun Gothic" panose="020B0503020000020004" pitchFamily="34" charset="-127"/>
                      </a:defRPr>
                    </a:lvl6pPr>
                    <a:lvl7pPr marL="2971800" indent="-228600" fontAlgn="base" latinLnBrk="1">
                      <a:spcBef>
                        <a:spcPct val="0"/>
                      </a:spcBef>
                      <a:spcAft>
                        <a:spcPct val="0"/>
                      </a:spcAft>
                      <a:defRPr>
                        <a:solidFill>
                          <a:srgbClr val="5F5F5F"/>
                        </a:solidFill>
                        <a:latin typeface="Malgun Gothic" panose="020B0503020000020004" pitchFamily="34" charset="-127"/>
                        <a:ea typeface="Malgun Gothic" panose="020B0503020000020004" pitchFamily="34" charset="-127"/>
                      </a:defRPr>
                    </a:lvl7pPr>
                    <a:lvl8pPr marL="3429000" indent="-228600" fontAlgn="base" latinLnBrk="1">
                      <a:spcBef>
                        <a:spcPct val="0"/>
                      </a:spcBef>
                      <a:spcAft>
                        <a:spcPct val="0"/>
                      </a:spcAft>
                      <a:defRPr>
                        <a:solidFill>
                          <a:srgbClr val="5F5F5F"/>
                        </a:solidFill>
                        <a:latin typeface="Malgun Gothic" panose="020B0503020000020004" pitchFamily="34" charset="-127"/>
                        <a:ea typeface="Malgun Gothic" panose="020B0503020000020004" pitchFamily="34" charset="-127"/>
                      </a:defRPr>
                    </a:lvl8pPr>
                    <a:lvl9pPr marL="3886200" indent="-228600" fontAlgn="base" latinLnBrk="1">
                      <a:spcBef>
                        <a:spcPct val="0"/>
                      </a:spcBef>
                      <a:spcAft>
                        <a:spcPct val="0"/>
                      </a:spcAft>
                      <a:defRPr>
                        <a:solidFill>
                          <a:srgbClr val="5F5F5F"/>
                        </a:solidFill>
                        <a:latin typeface="Malgun Gothic" panose="020B0503020000020004" pitchFamily="34" charset="-127"/>
                        <a:ea typeface="Malgun Gothic" panose="020B0503020000020004" pitchFamily="34" charset="-127"/>
                      </a:defRPr>
                    </a:lvl9pPr>
                  </a:lstStyle>
                  <a:p>
                    <a:pPr algn="ctr"/>
                    <a:endParaRPr lang="ko-KR" altLang="ko-KR" sz="4920" b="1">
                      <a:solidFill>
                        <a:schemeClr val="tx1"/>
                      </a:solidFill>
                      <a:latin typeface="Times New Roman" panose="02020603050405020304" charset="0"/>
                      <a:ea typeface="宋体" pitchFamily="2" charset="-122"/>
                      <a:sym typeface="Times New Roman" panose="02020603050405020304" charset="0"/>
                    </a:endParaRPr>
                  </a:p>
                </p:txBody>
              </p:sp>
              <p:sp>
                <p:nvSpPr>
                  <p:cNvPr id="264" name="Oval 140"/>
                  <p:cNvSpPr>
                    <a:spLocks noChangeArrowheads="true"/>
                  </p:cNvSpPr>
                  <p:nvPr>
                    <p:custDataLst>
                      <p:tags r:id="rId16"/>
                    </p:custDataLst>
                  </p:nvPr>
                </p:nvSpPr>
                <p:spPr bwMode="auto">
                  <a:xfrm>
                    <a:off x="1729" y="2818"/>
                    <a:ext cx="114" cy="114"/>
                  </a:xfrm>
                  <a:prstGeom prst="ellipse">
                    <a:avLst/>
                  </a:prstGeom>
                  <a:solidFill>
                    <a:srgbClr val="FFFFFF"/>
                  </a:solidFill>
                  <a:ln>
                    <a:noFill/>
                  </a:ln>
                  <a:extLst>
                    <a:ext uri="{91240B29-F687-4F45-9708-019B960494DF}">
                      <a14:hiddenLine xmlns:a14="http://schemas.microsoft.com/office/drawing/2010/main" w="101600">
                        <a:solidFill>
                          <a:srgbClr val="000000"/>
                        </a:solidFill>
                        <a:round/>
                      </a14:hiddenLine>
                    </a:ext>
                  </a:extLst>
                </p:spPr>
                <p:txBody>
                  <a:bodyPr wrap="none" anchor="ctr">
                    <a:normAutofit fontScale="25000" lnSpcReduction="20000"/>
                  </a:bodyPr>
                  <a:lstStyle>
                    <a:lvl1pPr algn="l">
                      <a:defRPr>
                        <a:solidFill>
                          <a:srgbClr val="5F5F5F"/>
                        </a:solidFill>
                        <a:latin typeface="Malgun Gothic" panose="020B0503020000020004" pitchFamily="34" charset="-127"/>
                        <a:ea typeface="Malgun Gothic" panose="020B0503020000020004" pitchFamily="34" charset="-127"/>
                      </a:defRPr>
                    </a:lvl1pPr>
                    <a:lvl2pPr marL="742950" indent="-285750" algn="l">
                      <a:defRPr>
                        <a:solidFill>
                          <a:srgbClr val="5F5F5F"/>
                        </a:solidFill>
                        <a:latin typeface="Malgun Gothic" panose="020B0503020000020004" pitchFamily="34" charset="-127"/>
                        <a:ea typeface="Malgun Gothic" panose="020B0503020000020004" pitchFamily="34" charset="-127"/>
                      </a:defRPr>
                    </a:lvl2pPr>
                    <a:lvl3pPr marL="1143000" indent="-228600" algn="l">
                      <a:defRPr>
                        <a:solidFill>
                          <a:srgbClr val="5F5F5F"/>
                        </a:solidFill>
                        <a:latin typeface="Malgun Gothic" panose="020B0503020000020004" pitchFamily="34" charset="-127"/>
                        <a:ea typeface="Malgun Gothic" panose="020B0503020000020004" pitchFamily="34" charset="-127"/>
                      </a:defRPr>
                    </a:lvl3pPr>
                    <a:lvl4pPr marL="1600200" indent="-228600" algn="l">
                      <a:defRPr>
                        <a:solidFill>
                          <a:srgbClr val="5F5F5F"/>
                        </a:solidFill>
                        <a:latin typeface="Malgun Gothic" panose="020B0503020000020004" pitchFamily="34" charset="-127"/>
                        <a:ea typeface="Malgun Gothic" panose="020B0503020000020004" pitchFamily="34" charset="-127"/>
                      </a:defRPr>
                    </a:lvl4pPr>
                    <a:lvl5pPr marL="2057400" indent="-228600" algn="l">
                      <a:defRPr>
                        <a:solidFill>
                          <a:srgbClr val="5F5F5F"/>
                        </a:solidFill>
                        <a:latin typeface="Malgun Gothic" panose="020B0503020000020004" pitchFamily="34" charset="-127"/>
                        <a:ea typeface="Malgun Gothic" panose="020B0503020000020004" pitchFamily="34" charset="-127"/>
                      </a:defRPr>
                    </a:lvl5pPr>
                    <a:lvl6pPr marL="2514600" indent="-228600" fontAlgn="base" latinLnBrk="1">
                      <a:spcBef>
                        <a:spcPct val="0"/>
                      </a:spcBef>
                      <a:spcAft>
                        <a:spcPct val="0"/>
                      </a:spcAft>
                      <a:defRPr>
                        <a:solidFill>
                          <a:srgbClr val="5F5F5F"/>
                        </a:solidFill>
                        <a:latin typeface="Malgun Gothic" panose="020B0503020000020004" pitchFamily="34" charset="-127"/>
                        <a:ea typeface="Malgun Gothic" panose="020B0503020000020004" pitchFamily="34" charset="-127"/>
                      </a:defRPr>
                    </a:lvl6pPr>
                    <a:lvl7pPr marL="2971800" indent="-228600" fontAlgn="base" latinLnBrk="1">
                      <a:spcBef>
                        <a:spcPct val="0"/>
                      </a:spcBef>
                      <a:spcAft>
                        <a:spcPct val="0"/>
                      </a:spcAft>
                      <a:defRPr>
                        <a:solidFill>
                          <a:srgbClr val="5F5F5F"/>
                        </a:solidFill>
                        <a:latin typeface="Malgun Gothic" panose="020B0503020000020004" pitchFamily="34" charset="-127"/>
                        <a:ea typeface="Malgun Gothic" panose="020B0503020000020004" pitchFamily="34" charset="-127"/>
                      </a:defRPr>
                    </a:lvl7pPr>
                    <a:lvl8pPr marL="3429000" indent="-228600" fontAlgn="base" latinLnBrk="1">
                      <a:spcBef>
                        <a:spcPct val="0"/>
                      </a:spcBef>
                      <a:spcAft>
                        <a:spcPct val="0"/>
                      </a:spcAft>
                      <a:defRPr>
                        <a:solidFill>
                          <a:srgbClr val="5F5F5F"/>
                        </a:solidFill>
                        <a:latin typeface="Malgun Gothic" panose="020B0503020000020004" pitchFamily="34" charset="-127"/>
                        <a:ea typeface="Malgun Gothic" panose="020B0503020000020004" pitchFamily="34" charset="-127"/>
                      </a:defRPr>
                    </a:lvl8pPr>
                    <a:lvl9pPr marL="3886200" indent="-228600" fontAlgn="base" latinLnBrk="1">
                      <a:spcBef>
                        <a:spcPct val="0"/>
                      </a:spcBef>
                      <a:spcAft>
                        <a:spcPct val="0"/>
                      </a:spcAft>
                      <a:defRPr>
                        <a:solidFill>
                          <a:srgbClr val="5F5F5F"/>
                        </a:solidFill>
                        <a:latin typeface="Malgun Gothic" panose="020B0503020000020004" pitchFamily="34" charset="-127"/>
                        <a:ea typeface="Malgun Gothic" panose="020B0503020000020004" pitchFamily="34" charset="-127"/>
                      </a:defRPr>
                    </a:lvl9pPr>
                  </a:lstStyle>
                  <a:p>
                    <a:pPr algn="ctr"/>
                    <a:endParaRPr lang="ko-KR" altLang="ko-KR" sz="6400" b="1">
                      <a:solidFill>
                        <a:schemeClr val="tx1"/>
                      </a:solidFill>
                      <a:latin typeface="Times New Roman" panose="02020603050405020304" charset="0"/>
                      <a:ea typeface="宋体" pitchFamily="2" charset="-122"/>
                      <a:sym typeface="Times New Roman" panose="02020603050405020304" charset="0"/>
                    </a:endParaRPr>
                  </a:p>
                </p:txBody>
              </p:sp>
            </p:grpSp>
            <p:sp>
              <p:nvSpPr>
                <p:cNvPr id="262" name="Line 100"/>
                <p:cNvSpPr>
                  <a:spLocks noChangeShapeType="true"/>
                </p:cNvSpPr>
                <p:nvPr>
                  <p:custDataLst>
                    <p:tags r:id="rId17"/>
                  </p:custDataLst>
                </p:nvPr>
              </p:nvSpPr>
              <p:spPr bwMode="auto">
                <a:xfrm>
                  <a:off x="3651" y="3121"/>
                  <a:ext cx="227" cy="0"/>
                </a:xfrm>
                <a:prstGeom prst="ellipse">
                  <a:avLst/>
                </a:prstGeom>
                <a:noFill/>
                <a:ln w="19050" cap="rnd">
                  <a:solidFill>
                    <a:srgbClr val="77C7A3"/>
                  </a:solidFill>
                  <a:prstDash val="sysDot"/>
                  <a:round/>
                  <a:head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FFFFFF"/>
                        </a:outerShdw>
                      </a:effectLst>
                    </a14:hiddenEffects>
                  </a:ext>
                </a:extLst>
              </p:spPr>
              <p:txBody>
                <a:bodyPr>
                  <a:normAutofit fontScale="25000" lnSpcReduction="20000"/>
                </a:bodyPr>
                <a:lstStyle/>
                <a:p>
                  <a:endParaRPr lang="zh-CN" altLang="en-US" sz="6400" b="1">
                    <a:solidFill>
                      <a:schemeClr val="tx1"/>
                    </a:solidFill>
                    <a:latin typeface="Times New Roman" panose="02020603050405020304" charset="0"/>
                    <a:ea typeface="楷体" panose="02010609060101010101" pitchFamily="49" charset="-122"/>
                    <a:sym typeface="Times New Roman" panose="02020603050405020304" charset="0"/>
                  </a:endParaRPr>
                </a:p>
              </p:txBody>
            </p:sp>
          </p:grpSp>
          <p:sp>
            <p:nvSpPr>
              <p:cNvPr id="280" name="文本框 279"/>
              <p:cNvSpPr txBox="true"/>
              <p:nvPr>
                <p:custDataLst>
                  <p:tags r:id="rId18"/>
                </p:custDataLst>
              </p:nvPr>
            </p:nvSpPr>
            <p:spPr>
              <a:xfrm rot="2640000">
                <a:off x="5434544" y="1472108"/>
                <a:ext cx="1141937" cy="923330"/>
              </a:xfrm>
              <a:prstGeom prst="ellipse">
                <a:avLst/>
              </a:prstGeom>
              <a:noFill/>
            </p:spPr>
            <p:txBody>
              <a:bodyPr wrap="square" rtlCol="0">
                <a:noAutofit/>
              </a:bodyPr>
              <a:lstStyle/>
              <a:p>
                <a:pPr algn="ctr"/>
                <a:r>
                  <a:rPr lang="zh-CN" altLang="en-US" sz="1500" b="1" dirty="0">
                    <a:latin typeface="Times New Roman" panose="02020603050405020304" charset="0"/>
                    <a:ea typeface="楷体" panose="02010609060101010101" pitchFamily="49" charset="-122"/>
                    <a:sym typeface="Times New Roman" panose="02020603050405020304" charset="0"/>
                  </a:rPr>
                  <a:t>决算报表</a:t>
                </a:r>
                <a:endParaRPr lang="zh-CN" altLang="en-US" sz="1500" b="1" dirty="0">
                  <a:solidFill>
                    <a:schemeClr val="tx1"/>
                  </a:solidFill>
                  <a:latin typeface="Times New Roman" panose="02020603050405020304" charset="0"/>
                  <a:ea typeface="楷体" panose="02010609060101010101" pitchFamily="49" charset="-122"/>
                  <a:sym typeface="Times New Roman" panose="02020603050405020304" charset="0"/>
                </a:endParaRPr>
              </a:p>
            </p:txBody>
          </p:sp>
        </p:grpSp>
        <p:grpSp>
          <p:nvGrpSpPr>
            <p:cNvPr id="289" name="组合 288"/>
            <p:cNvGrpSpPr/>
            <p:nvPr>
              <p:custDataLst>
                <p:tags r:id="rId19"/>
              </p:custDataLst>
            </p:nvPr>
          </p:nvGrpSpPr>
          <p:grpSpPr>
            <a:xfrm>
              <a:off x="3785" y="4490"/>
              <a:ext cx="1563" cy="1426"/>
              <a:chOff x="3889876" y="2818607"/>
              <a:chExt cx="1367597" cy="1247775"/>
            </a:xfrm>
          </p:grpSpPr>
          <p:sp>
            <p:nvSpPr>
              <p:cNvPr id="270" name="Freeform 111"/>
              <p:cNvSpPr/>
              <p:nvPr>
                <p:custDataLst>
                  <p:tags r:id="rId20"/>
                </p:custDataLst>
              </p:nvPr>
            </p:nvSpPr>
            <p:spPr bwMode="auto">
              <a:xfrm rot="18900000">
                <a:off x="3952875" y="2818607"/>
                <a:ext cx="1247775" cy="1247775"/>
              </a:xfrm>
              <a:prstGeom prst="ellipse">
                <a:avLst/>
              </a:prstGeom>
              <a:noFill/>
              <a:ln w="101600" cap="flat" cmpd="sng">
                <a:solidFill>
                  <a:schemeClr val="accent5">
                    <a:lumMod val="50000"/>
                  </a:schemeClr>
                </a:solidFill>
                <a:prstDash val="solid"/>
                <a:round/>
                <a:headEnd type="none" w="med" len="med"/>
                <a:tailEnd type="none" w="med" len="med"/>
              </a:ln>
              <a:effectLst/>
            </p:spPr>
            <p:txBody>
              <a:bodyPr>
                <a:normAutofit/>
              </a:bodyPr>
              <a:lstStyle/>
              <a:p>
                <a:endParaRPr lang="zh-CN" altLang="en-US" sz="1600" b="1">
                  <a:solidFill>
                    <a:schemeClr val="tx1"/>
                  </a:solidFill>
                  <a:latin typeface="Times New Roman" panose="02020603050405020304" charset="0"/>
                  <a:ea typeface="楷体" panose="02010609060101010101" pitchFamily="49" charset="-122"/>
                  <a:sym typeface="Times New Roman" panose="02020603050405020304" charset="0"/>
                </a:endParaRPr>
              </a:p>
            </p:txBody>
          </p:sp>
          <p:sp>
            <p:nvSpPr>
              <p:cNvPr id="281" name="文本框 280"/>
              <p:cNvSpPr txBox="true"/>
              <p:nvPr>
                <p:custDataLst>
                  <p:tags r:id="rId21"/>
                </p:custDataLst>
              </p:nvPr>
            </p:nvSpPr>
            <p:spPr>
              <a:xfrm>
                <a:off x="3889876" y="2981354"/>
                <a:ext cx="1367597" cy="923106"/>
              </a:xfrm>
              <a:prstGeom prst="ellipse">
                <a:avLst/>
              </a:prstGeom>
              <a:noFill/>
            </p:spPr>
            <p:txBody>
              <a:bodyPr wrap="square" rtlCol="0">
                <a:noAutofit/>
              </a:bodyPr>
              <a:lstStyle/>
              <a:p>
                <a:pPr algn="ctr"/>
                <a:r>
                  <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rPr>
                  <a:t>报告体系</a:t>
                </a:r>
                <a:endPar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endParaRPr>
              </a:p>
            </p:txBody>
          </p:sp>
        </p:grpSp>
      </p:grpSp>
      <p:grpSp>
        <p:nvGrpSpPr>
          <p:cNvPr id="12" name="组合 11"/>
          <p:cNvGrpSpPr/>
          <p:nvPr/>
        </p:nvGrpSpPr>
        <p:grpSpPr>
          <a:xfrm>
            <a:off x="4678045" y="1343025"/>
            <a:ext cx="6452235" cy="5123573"/>
            <a:chOff x="1305725" y="1270446"/>
            <a:chExt cx="5163751" cy="5263814"/>
          </a:xfrm>
        </p:grpSpPr>
        <p:sp>
          <p:nvSpPr>
            <p:cNvPr id="23"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6" name="组合 15"/>
            <p:cNvGrpSpPr/>
            <p:nvPr/>
          </p:nvGrpSpPr>
          <p:grpSpPr>
            <a:xfrm>
              <a:off x="1569594" y="1511892"/>
              <a:ext cx="4553785" cy="5022368"/>
              <a:chOff x="1312909" y="2048648"/>
              <a:chExt cx="8977424" cy="2331429"/>
            </a:xfrm>
          </p:grpSpPr>
          <p:sp>
            <p:nvSpPr>
              <p:cNvPr id="14" name="矩形 13"/>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1312909" y="2053954"/>
                <a:ext cx="8977424" cy="2326123"/>
              </a:xfrm>
              <a:prstGeom prst="rect">
                <a:avLst/>
              </a:prstGeom>
              <a:noFill/>
            </p:spPr>
            <p:txBody>
              <a:bodyPr wrap="square" rtlCol="0">
                <a:spAutoFit/>
              </a:bodyPr>
              <a:lstStyle/>
              <a:p>
                <a:pPr marL="342900" indent="-342900" algn="just" fontAlgn="auto">
                  <a:lnSpc>
                    <a:spcPts val="3000"/>
                  </a:lnSpc>
                  <a:buSzPct val="70000"/>
                  <a:buFont typeface="Wingdings" panose="05000000000000000000" charset="0"/>
                  <a:buChar char="u"/>
                </a:pPr>
                <a:r>
                  <a:rPr lang="zh-CN" sz="2000" b="1" dirty="0">
                    <a:latin typeface="Times New Roman" panose="02020603050405020304" charset="0"/>
                    <a:ea typeface="楷体" panose="02010609060101010101" pitchFamily="49" charset="-122"/>
                    <a:sym typeface="Times New Roman" panose="02020603050405020304" charset="0"/>
                  </a:rPr>
                  <a:t>决算报表</a:t>
                </a:r>
                <a:r>
                  <a:rPr lang="zh-CN" sz="2000" dirty="0">
                    <a:latin typeface="Times New Roman" panose="02020603050405020304" charset="0"/>
                    <a:ea typeface="楷体" panose="02010609060101010101" pitchFamily="49" charset="-122"/>
                    <a:sym typeface="Times New Roman" panose="02020603050405020304" charset="0"/>
                  </a:rPr>
                  <a:t>包括报表封面、主表、附表等，反映部门和单位收支预算执行结果以及与预算管理相关的机构人员、存量资产等信息。</a:t>
                </a:r>
                <a:endParaRPr lang="zh-CN" sz="2000" dirty="0">
                  <a:latin typeface="Times New Roman" panose="02020603050405020304" charset="0"/>
                  <a:ea typeface="楷体" panose="02010609060101010101" pitchFamily="49" charset="-122"/>
                  <a:sym typeface="Times New Roman" panose="02020603050405020304" charset="0"/>
                </a:endParaRPr>
              </a:p>
              <a:p>
                <a:pPr marL="342900" indent="-342900" algn="just" fontAlgn="auto">
                  <a:lnSpc>
                    <a:spcPts val="3000"/>
                  </a:lnSpc>
                  <a:buSzPct val="70000"/>
                  <a:buFont typeface="Wingdings" panose="05000000000000000000" charset="0"/>
                  <a:buChar char="u"/>
                </a:pPr>
                <a:r>
                  <a:rPr lang="zh-CN" altLang="en-US" sz="2000" b="1">
                    <a:latin typeface="Times New Roman" panose="02020603050405020304" charset="0"/>
                    <a:ea typeface="楷体" panose="02010609060101010101" pitchFamily="49" charset="-122"/>
                    <a:sym typeface="Times New Roman" panose="02020603050405020304" charset="0"/>
                  </a:rPr>
                  <a:t>报表说明</a:t>
                </a:r>
                <a:r>
                  <a:rPr lang="zh-CN" altLang="en-US" sz="2000">
                    <a:latin typeface="Times New Roman" panose="02020603050405020304" charset="0"/>
                    <a:ea typeface="楷体" panose="02010609060101010101" pitchFamily="49" charset="-122"/>
                    <a:sym typeface="Times New Roman" panose="02020603050405020304" charset="0"/>
                  </a:rPr>
                  <a:t>包括报表编制基本情况、数据审核情况，以及需要说明的重要事项等，主要反映决算报表编制的相关情况。</a:t>
                </a:r>
                <a:endParaRPr lang="zh-CN" altLang="en-US" sz="2000">
                  <a:latin typeface="Times New Roman" panose="02020603050405020304" charset="0"/>
                  <a:ea typeface="楷体" panose="02010609060101010101" pitchFamily="49" charset="-122"/>
                  <a:sym typeface="Times New Roman" panose="02020603050405020304" charset="0"/>
                </a:endParaRPr>
              </a:p>
              <a:p>
                <a:pPr marL="342900" indent="-342900" algn="just" fontAlgn="auto">
                  <a:lnSpc>
                    <a:spcPts val="3000"/>
                  </a:lnSpc>
                  <a:buSzPct val="70000"/>
                  <a:buFont typeface="Wingdings" panose="05000000000000000000" charset="0"/>
                  <a:buChar char="u"/>
                </a:pPr>
                <a:r>
                  <a:rPr lang="zh-CN" altLang="en-US" sz="2000" b="1">
                    <a:latin typeface="Times New Roman" panose="02020603050405020304" charset="0"/>
                    <a:ea typeface="楷体" panose="02010609060101010101" pitchFamily="49" charset="-122"/>
                    <a:sym typeface="Times New Roman" panose="02020603050405020304" charset="0"/>
                  </a:rPr>
                  <a:t>决算分析</a:t>
                </a:r>
                <a:r>
                  <a:rPr lang="zh-CN" altLang="en-US" sz="2000">
                    <a:latin typeface="Times New Roman" panose="02020603050405020304" charset="0"/>
                    <a:ea typeface="楷体" panose="02010609060101010101" pitchFamily="49" charset="-122"/>
                    <a:sym typeface="Times New Roman" panose="02020603050405020304" charset="0"/>
                  </a:rPr>
                  <a:t>包括收支预算执行、机构人员、预算绩效等情况分析，以及决算管理工作开展情况，主要反映部门预决算管理及预算执行情况。</a:t>
                </a: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pic>
        <p:nvPicPr>
          <p:cNvPr id="13" name="图片 12" descr="czb_logo_1"/>
          <p:cNvPicPr>
            <a:picLocks noChangeAspect="true"/>
          </p:cNvPicPr>
          <p:nvPr/>
        </p:nvPicPr>
        <p:blipFill>
          <a:blip r:embed="rId22"/>
          <a:stretch>
            <a:fillRect/>
          </a:stretch>
        </p:blipFill>
        <p:spPr>
          <a:xfrm>
            <a:off x="8343900" y="391160"/>
            <a:ext cx="3603625" cy="565785"/>
          </a:xfrm>
          <a:prstGeom prst="rect">
            <a:avLst/>
          </a:prstGeom>
        </p:spPr>
      </p:pic>
    </p:spTree>
  </p:cSld>
  <p:clrMapOvr>
    <a:masterClrMapping/>
  </p:clrMapOvr>
  <p:transition spd="slow"/>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分析报告（基层单位）</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17" name="组合 16"/>
          <p:cNvGrpSpPr/>
          <p:nvPr/>
        </p:nvGrpSpPr>
        <p:grpSpPr>
          <a:xfrm>
            <a:off x="1379855" y="1269365"/>
            <a:ext cx="9525000" cy="4886456"/>
            <a:chOff x="2173" y="1999"/>
            <a:chExt cx="11353" cy="7516"/>
          </a:xfrm>
        </p:grpSpPr>
        <p:grpSp>
          <p:nvGrpSpPr>
            <p:cNvPr id="10" name="组合 9"/>
            <p:cNvGrpSpPr/>
            <p:nvPr/>
          </p:nvGrpSpPr>
          <p:grpSpPr>
            <a:xfrm>
              <a:off x="2173" y="1999"/>
              <a:ext cx="11353" cy="7516"/>
              <a:chOff x="1316" y="1406"/>
              <a:chExt cx="9758" cy="6379"/>
            </a:xfrm>
          </p:grpSpPr>
          <p:grpSp>
            <p:nvGrpSpPr>
              <p:cNvPr id="162" name="组合 161"/>
              <p:cNvGrpSpPr/>
              <p:nvPr/>
            </p:nvGrpSpPr>
            <p:grpSpPr>
              <a:xfrm>
                <a:off x="1415" y="1519"/>
                <a:ext cx="4023" cy="6098"/>
                <a:chOff x="142462" y="1285861"/>
                <a:chExt cx="2937970" cy="4950339"/>
              </a:xfrm>
            </p:grpSpPr>
            <p:grpSp>
              <p:nvGrpSpPr>
                <p:cNvPr id="96" name="组合 50"/>
                <p:cNvGrpSpPr/>
                <p:nvPr/>
              </p:nvGrpSpPr>
              <p:grpSpPr>
                <a:xfrm>
                  <a:off x="142462" y="1285861"/>
                  <a:ext cx="2937970" cy="4950339"/>
                  <a:chOff x="145088" y="1309075"/>
                  <a:chExt cx="2937970" cy="4950339"/>
                </a:xfrm>
              </p:grpSpPr>
              <p:grpSp>
                <p:nvGrpSpPr>
                  <p:cNvPr id="97" name="组合 55"/>
                  <p:cNvGrpSpPr/>
                  <p:nvPr/>
                </p:nvGrpSpPr>
                <p:grpSpPr>
                  <a:xfrm>
                    <a:off x="145088" y="1309075"/>
                    <a:ext cx="2937970" cy="4950339"/>
                    <a:chOff x="94852" y="1526428"/>
                    <a:chExt cx="2937970" cy="4742220"/>
                  </a:xfrm>
                </p:grpSpPr>
                <p:cxnSp>
                  <p:nvCxnSpPr>
                    <p:cNvPr id="101" name="直接连接符 100"/>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2" name="直接连接符 101"/>
                    <p:cNvCxnSpPr/>
                    <p:nvPr/>
                  </p:nvCxnSpPr>
                  <p:spPr>
                    <a:xfrm rot="5400000">
                      <a:off x="-812631" y="4496341"/>
                      <a:ext cx="2258343" cy="13986"/>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3" name="直接连接符 102"/>
                    <p:cNvCxnSpPr/>
                    <p:nvPr/>
                  </p:nvCxnSpPr>
                  <p:spPr>
                    <a:xfrm>
                      <a:off x="309546" y="4948159"/>
                      <a:ext cx="3" cy="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a:xfrm rot="5400000">
                      <a:off x="-1957802" y="3990071"/>
                      <a:ext cx="4106080" cy="5"/>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05" name="圆角矩形 104"/>
                    <p:cNvSpPr/>
                    <p:nvPr/>
                  </p:nvSpPr>
                  <p:spPr>
                    <a:xfrm>
                      <a:off x="95234" y="1526428"/>
                      <a:ext cx="2937588" cy="36004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rPr>
                        <a:t>分析报告撰写提纲（基层单位版）</a:t>
                      </a:r>
                      <a:endParaRPr lang="zh-CN" altLang="en-US" sz="1050" b="1" dirty="0">
                        <a:solidFill>
                          <a:schemeClr val="tx1"/>
                        </a:solidFill>
                        <a:latin typeface="Times New Roman" panose="02020603050405020304" charset="0"/>
                        <a:ea typeface="楷体" panose="02010609060101010101" pitchFamily="49" charset="-122"/>
                      </a:endParaRPr>
                    </a:p>
                  </p:txBody>
                </p:sp>
                <p:sp>
                  <p:nvSpPr>
                    <p:cNvPr id="106" name="圆角矩形 105"/>
                    <p:cNvSpPr/>
                    <p:nvPr/>
                  </p:nvSpPr>
                  <p:spPr>
                    <a:xfrm>
                      <a:off x="172820" y="1969022"/>
                      <a:ext cx="2448272" cy="360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第一部分 单位情况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07" name="圆角矩形 106"/>
                    <p:cNvSpPr/>
                    <p:nvPr/>
                  </p:nvSpPr>
                  <p:spPr>
                    <a:xfrm>
                      <a:off x="489316" y="238121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（一）基本情况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8" name="圆角矩形 107"/>
                    <p:cNvSpPr/>
                    <p:nvPr/>
                  </p:nvSpPr>
                  <p:spPr>
                    <a:xfrm>
                      <a:off x="489316" y="268540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（二）当年取得的主要事业成效</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9" name="圆角矩形 108"/>
                    <p:cNvSpPr/>
                    <p:nvPr/>
                  </p:nvSpPr>
                  <p:spPr>
                    <a:xfrm>
                      <a:off x="172820" y="2989592"/>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第二部分 收入支出预算执行情况分析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10" name="圆角矩形 109"/>
                    <p:cNvSpPr/>
                    <p:nvPr/>
                  </p:nvSpPr>
                  <p:spPr>
                    <a:xfrm>
                      <a:off x="523862" y="3511031"/>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（一）收入支出预算安排情况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1" name="圆角矩形 110"/>
                    <p:cNvSpPr/>
                    <p:nvPr/>
                  </p:nvSpPr>
                  <p:spPr>
                    <a:xfrm>
                      <a:off x="523862" y="3853205"/>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（二）收入支出预算执行情况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2" name="圆角矩形 111"/>
                    <p:cNvSpPr/>
                    <p:nvPr/>
                  </p:nvSpPr>
                  <p:spPr>
                    <a:xfrm>
                      <a:off x="523862" y="4195378"/>
                      <a:ext cx="2341718"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（三）年末结转和结余情况</a:t>
                      </a:r>
                      <a:endParaRPr lang="zh-CN" altLang="zh-CN" sz="900" dirty="0">
                        <a:solidFill>
                          <a:schemeClr val="tx1"/>
                        </a:solidFill>
                        <a:latin typeface="Times New Roman" panose="02020603050405020304" charset="0"/>
                        <a:ea typeface="楷体" panose="02010609060101010101" pitchFamily="49" charset="-122"/>
                      </a:endParaRPr>
                    </a:p>
                  </p:txBody>
                </p:sp>
                <p:sp>
                  <p:nvSpPr>
                    <p:cNvPr id="113" name="圆角矩形 112"/>
                    <p:cNvSpPr/>
                    <p:nvPr/>
                  </p:nvSpPr>
                  <p:spPr>
                    <a:xfrm>
                      <a:off x="523862" y="4558380"/>
                      <a:ext cx="2376264" cy="342173"/>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（四）</a:t>
                      </a:r>
                      <a:r>
                        <a:rPr lang="zh-CN" altLang="en-US" sz="900" dirty="0">
                          <a:solidFill>
                            <a:schemeClr val="tx1"/>
                          </a:solidFill>
                          <a:latin typeface="Times New Roman" panose="02020603050405020304" charset="0"/>
                          <a:ea typeface="楷体" panose="02010609060101010101" pitchFamily="49" charset="-122"/>
                        </a:rPr>
                        <a:t>与预算支出相关的其他指标分析</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4" name="圆角矩形 113"/>
                    <p:cNvSpPr/>
                    <p:nvPr/>
                  </p:nvSpPr>
                  <p:spPr>
                    <a:xfrm>
                      <a:off x="380986" y="5837810"/>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第三部分 本年度部门决算等财务工作开展情况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cxnSp>
                  <p:nvCxnSpPr>
                    <p:cNvPr id="117" name="直接连接符 116"/>
                    <p:cNvCxnSpPr>
                      <a:endCxn id="10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8" name="直接连接符 117"/>
                    <p:cNvCxnSpPr>
                      <a:endCxn id="10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9" name="直接连接符 118"/>
                    <p:cNvCxnSpPr>
                      <a:endCxn id="107" idx="1"/>
                    </p:cNvCxnSpPr>
                    <p:nvPr/>
                  </p:nvCxnSpPr>
                  <p:spPr>
                    <a:xfrm flipV="true">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0" name="直接连接符 119"/>
                    <p:cNvCxnSpPr>
                      <a:endCxn id="108" idx="1"/>
                    </p:cNvCxnSpPr>
                    <p:nvPr/>
                  </p:nvCxnSpPr>
                  <p:spPr>
                    <a:xfrm>
                      <a:off x="323528" y="276016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1" name="直接连接符 120"/>
                    <p:cNvCxnSpPr>
                      <a:endCxn id="110" idx="1"/>
                    </p:cNvCxnSpPr>
                    <p:nvPr/>
                  </p:nvCxnSpPr>
                  <p:spPr>
                    <a:xfrm>
                      <a:off x="361476" y="362133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2" name="直接连接符 121"/>
                    <p:cNvCxnSpPr>
                      <a:endCxn id="111" idx="1"/>
                    </p:cNvCxnSpPr>
                    <p:nvPr/>
                  </p:nvCxnSpPr>
                  <p:spPr>
                    <a:xfrm>
                      <a:off x="358074" y="397259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3" name="直接连接符 122"/>
                    <p:cNvCxnSpPr>
                      <a:endCxn id="112" idx="1"/>
                    </p:cNvCxnSpPr>
                    <p:nvPr/>
                  </p:nvCxnSpPr>
                  <p:spPr>
                    <a:xfrm>
                      <a:off x="323528" y="4318829"/>
                      <a:ext cx="200334" cy="254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grpSp>
              <p:sp>
                <p:nvSpPr>
                  <p:cNvPr id="99" name="圆角矩形 98"/>
                  <p:cNvSpPr/>
                  <p:nvPr/>
                </p:nvSpPr>
                <p:spPr>
                  <a:xfrm>
                    <a:off x="574085" y="4925484"/>
                    <a:ext cx="2376351" cy="361372"/>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（五）绩效目标完成情况</a:t>
                    </a:r>
                    <a:endParaRPr lang="zh-CN" altLang="en-US" sz="900" dirty="0">
                      <a:solidFill>
                        <a:schemeClr val="tx1"/>
                      </a:solidFill>
                      <a:latin typeface="Times New Roman" panose="02020603050405020304" charset="0"/>
                      <a:ea typeface="楷体" panose="02010609060101010101" pitchFamily="49" charset="-122"/>
                    </a:endParaRPr>
                  </a:p>
                </p:txBody>
              </p:sp>
            </p:grpSp>
            <p:sp>
              <p:nvSpPr>
                <p:cNvPr id="155" name="圆角矩形 154"/>
                <p:cNvSpPr/>
                <p:nvPr/>
              </p:nvSpPr>
              <p:spPr>
                <a:xfrm>
                  <a:off x="571472" y="5357826"/>
                  <a:ext cx="2376264" cy="35719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（六）当年预算执行及绩效管理中存在的问题、原因及改进措施</a:t>
                  </a:r>
                  <a:endParaRPr lang="zh-CN" altLang="en-US" sz="900" dirty="0">
                    <a:solidFill>
                      <a:schemeClr val="tx1"/>
                    </a:solidFill>
                    <a:latin typeface="Times New Roman" panose="02020603050405020304" charset="0"/>
                    <a:ea typeface="楷体" panose="02010609060101010101" pitchFamily="49" charset="-122"/>
                  </a:endParaRPr>
                </a:p>
              </p:txBody>
            </p:sp>
          </p:grpSp>
          <p:grpSp>
            <p:nvGrpSpPr>
              <p:cNvPr id="11" name="组合 10"/>
              <p:cNvGrpSpPr/>
              <p:nvPr/>
            </p:nvGrpSpPr>
            <p:grpSpPr>
              <a:xfrm>
                <a:off x="1316" y="1406"/>
                <a:ext cx="9758" cy="6379"/>
                <a:chOff x="1316" y="1406"/>
                <a:chExt cx="9758" cy="6379"/>
              </a:xfrm>
            </p:grpSpPr>
            <p:sp>
              <p:nvSpPr>
                <p:cNvPr id="12" name="对角圆角矩形 11"/>
                <p:cNvSpPr/>
                <p:nvPr/>
              </p:nvSpPr>
              <p:spPr>
                <a:xfrm>
                  <a:off x="5798" y="1406"/>
                  <a:ext cx="5276" cy="1025"/>
                </a:xfrm>
                <a:prstGeom prst="round2DiagRect">
                  <a:avLst>
                    <a:gd name="adj1" fmla="val 0"/>
                    <a:gd name="adj2" fmla="val 16670"/>
                  </a:avLst>
                </a:prstGeom>
                <a:solidFill>
                  <a:srgbClr val="31668F"/>
                </a:solidFill>
              </p:spPr>
              <p:style>
                <a:lnRef idx="0">
                  <a:schemeClr val="accent1"/>
                </a:lnRef>
                <a:fillRef idx="3">
                  <a:schemeClr val="accent1"/>
                </a:fillRef>
                <a:effectRef idx="3">
                  <a:schemeClr val="accent1"/>
                </a:effectRef>
                <a:fontRef idx="minor">
                  <a:schemeClr val="lt1"/>
                </a:fontRef>
              </p:style>
              <p:txBody>
                <a:bodyPr/>
                <a:lstStyle/>
                <a:p>
                  <a:pPr eaLnBrk="1" fontAlgn="auto" hangingPunct="1">
                    <a:spcBef>
                      <a:spcPts val="0"/>
                    </a:spcBef>
                    <a:spcAft>
                      <a:spcPts val="0"/>
                    </a:spcAft>
                    <a:defRPr/>
                  </a:pPr>
                  <a:endParaRPr lang="zh-CN" altLang="en-US" sz="100" kern="0">
                    <a:solidFill>
                      <a:schemeClr val="tx1"/>
                    </a:solidFill>
                    <a:latin typeface="方正楷体_GBK" panose="02000000000000000000" charset="-122"/>
                    <a:ea typeface="方正楷体_GBK" panose="02000000000000000000" charset="-122"/>
                  </a:endParaRPr>
                </a:p>
              </p:txBody>
            </p:sp>
            <p:sp>
              <p:nvSpPr>
                <p:cNvPr id="13" name="圆角矩形 12"/>
                <p:cNvSpPr/>
                <p:nvPr/>
              </p:nvSpPr>
              <p:spPr>
                <a:xfrm>
                  <a:off x="5798" y="2618"/>
                  <a:ext cx="5276" cy="5167"/>
                </a:xfrm>
                <a:prstGeom prst="roundRect">
                  <a:avLst>
                    <a:gd name="adj" fmla="val 0"/>
                  </a:avLst>
                </a:prstGeom>
                <a:noFill/>
                <a:ln w="12700" cmpd="sng">
                  <a:solidFill>
                    <a:srgbClr val="BFBFB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0" algn="just" fontAlgn="auto">
                    <a:lnSpc>
                      <a:spcPct val="150000"/>
                    </a:lnSpc>
                  </a:pPr>
                  <a:r>
                    <a:rPr lang="zh-CN" altLang="zh-CN" sz="2000" dirty="0">
                      <a:solidFill>
                        <a:schemeClr val="tx1"/>
                      </a:solidFill>
                      <a:latin typeface="Times New Roman" panose="02020603050405020304" charset="0"/>
                      <a:ea typeface="楷体" panose="02010609060101010101" pitchFamily="49" charset="-122"/>
                      <a:sym typeface="+mn-ea"/>
                    </a:rPr>
                    <a:t>（一）本单位财务管理、</a:t>
                  </a:r>
                  <a:r>
                    <a:rPr lang="zh-CN" altLang="en-US" sz="2000" dirty="0">
                      <a:solidFill>
                        <a:schemeClr val="tx1"/>
                      </a:solidFill>
                      <a:latin typeface="Times New Roman" panose="02020603050405020304" charset="0"/>
                      <a:ea typeface="楷体" panose="02010609060101010101" pitchFamily="49" charset="-122"/>
                      <a:sym typeface="+mn-ea"/>
                    </a:rPr>
                    <a:t>绩效管理、</a:t>
                  </a:r>
                  <a:r>
                    <a:rPr lang="zh-CN" altLang="zh-CN" sz="2000" dirty="0">
                      <a:solidFill>
                        <a:schemeClr val="tx1"/>
                      </a:solidFill>
                      <a:latin typeface="Times New Roman" panose="02020603050405020304" charset="0"/>
                      <a:ea typeface="楷体" panose="02010609060101010101" pitchFamily="49" charset="-122"/>
                      <a:sym typeface="+mn-ea"/>
                    </a:rPr>
                    <a:t>决算组织、编报、审核情况。</a:t>
                  </a:r>
                  <a:endParaRPr lang="zh-CN" altLang="zh-CN" sz="2000" dirty="0">
                    <a:solidFill>
                      <a:schemeClr val="tx1"/>
                    </a:solidFill>
                    <a:latin typeface="Times New Roman" panose="02020603050405020304" charset="0"/>
                    <a:ea typeface="楷体" panose="02010609060101010101" pitchFamily="49" charset="-122"/>
                  </a:endParaRPr>
                </a:p>
                <a:p>
                  <a:pPr indent="0" algn="just" fontAlgn="auto">
                    <a:lnSpc>
                      <a:spcPct val="150000"/>
                    </a:lnSpc>
                  </a:pPr>
                  <a:r>
                    <a:rPr lang="zh-CN" altLang="zh-CN" sz="2000" dirty="0">
                      <a:solidFill>
                        <a:schemeClr val="tx1"/>
                      </a:solidFill>
                      <a:latin typeface="Times New Roman" panose="02020603050405020304" charset="0"/>
                      <a:ea typeface="楷体" panose="02010609060101010101" pitchFamily="49" charset="-122"/>
                      <a:sym typeface="+mn-ea"/>
                    </a:rPr>
                    <a:t>（二）</a:t>
                  </a:r>
                  <a:r>
                    <a:rPr lang="zh-CN" altLang="en-US" sz="2000" dirty="0">
                      <a:solidFill>
                        <a:schemeClr val="tx1"/>
                      </a:solidFill>
                      <a:latin typeface="Times New Roman" panose="02020603050405020304" charset="0"/>
                      <a:ea typeface="楷体" panose="02010609060101010101" pitchFamily="49" charset="-122"/>
                      <a:sym typeface="+mn-ea"/>
                    </a:rPr>
                    <a:t>本</a:t>
                  </a:r>
                  <a:r>
                    <a:rPr lang="zh-CN" altLang="zh-CN" sz="2000" dirty="0">
                      <a:solidFill>
                        <a:schemeClr val="tx1"/>
                      </a:solidFill>
                      <a:latin typeface="Times New Roman" panose="02020603050405020304" charset="0"/>
                      <a:ea typeface="楷体" panose="02010609060101010101" pitchFamily="49" charset="-122"/>
                      <a:sym typeface="+mn-ea"/>
                    </a:rPr>
                    <a:t>单位决算</a:t>
                  </a:r>
                  <a:r>
                    <a:rPr lang="zh-CN" altLang="en-US" sz="2000" dirty="0">
                      <a:solidFill>
                        <a:schemeClr val="tx1"/>
                      </a:solidFill>
                      <a:latin typeface="Times New Roman" panose="02020603050405020304" charset="0"/>
                      <a:ea typeface="楷体" panose="02010609060101010101" pitchFamily="49" charset="-122"/>
                      <a:sym typeface="+mn-ea"/>
                    </a:rPr>
                    <a:t>及绩效公开</a:t>
                  </a:r>
                  <a:r>
                    <a:rPr lang="zh-CN" altLang="zh-CN" sz="2000" dirty="0">
                      <a:solidFill>
                        <a:schemeClr val="tx1"/>
                      </a:solidFill>
                      <a:latin typeface="Times New Roman" panose="02020603050405020304" charset="0"/>
                      <a:ea typeface="楷体" panose="02010609060101010101" pitchFamily="49" charset="-122"/>
                      <a:sym typeface="+mn-ea"/>
                    </a:rPr>
                    <a:t>工作开展情况。</a:t>
                  </a:r>
                  <a:endParaRPr lang="zh-CN" altLang="zh-CN" sz="2000" dirty="0">
                    <a:solidFill>
                      <a:schemeClr val="tx1"/>
                    </a:solidFill>
                    <a:latin typeface="Times New Roman" panose="02020603050405020304" charset="0"/>
                    <a:ea typeface="楷体" panose="02010609060101010101" pitchFamily="49" charset="-122"/>
                  </a:endParaRPr>
                </a:p>
                <a:p>
                  <a:pPr indent="0" algn="just" fontAlgn="auto">
                    <a:lnSpc>
                      <a:spcPct val="150000"/>
                    </a:lnSpc>
                  </a:pPr>
                  <a:r>
                    <a:rPr lang="zh-CN" altLang="zh-CN" sz="2000" dirty="0">
                      <a:solidFill>
                        <a:schemeClr val="tx1"/>
                      </a:solidFill>
                      <a:latin typeface="Times New Roman" panose="02020603050405020304" charset="0"/>
                      <a:ea typeface="楷体" panose="02010609060101010101" pitchFamily="49" charset="-122"/>
                      <a:sym typeface="+mn-ea"/>
                    </a:rPr>
                    <a:t>（三）对部门决算管理工作的意见建议</a:t>
                  </a:r>
                  <a:r>
                    <a:rPr lang="zh-CN" altLang="en-US" sz="2000" dirty="0">
                      <a:solidFill>
                        <a:schemeClr val="tx1"/>
                      </a:solidFill>
                      <a:latin typeface="Times New Roman" panose="02020603050405020304" charset="0"/>
                      <a:ea typeface="楷体" panose="02010609060101010101" pitchFamily="49" charset="-122"/>
                      <a:sym typeface="+mn-ea"/>
                    </a:rPr>
                    <a:t>。</a:t>
                  </a:r>
                  <a:endParaRPr lang="zh-CN" altLang="en-US" sz="2000" dirty="0">
                    <a:solidFill>
                      <a:srgbClr val="114F95"/>
                    </a:solidFill>
                    <a:latin typeface="Times New Roman" panose="02020603050405020304" charset="0"/>
                    <a:ea typeface="楷体" panose="02010609060101010101" pitchFamily="49" charset="-122"/>
                  </a:endParaRPr>
                </a:p>
                <a:p>
                  <a:pPr indent="0" algn="just" fontAlgn="auto">
                    <a:lnSpc>
                      <a:spcPct val="150000"/>
                    </a:lnSpc>
                  </a:pPr>
                  <a:endPar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endParaRPr>
                </a:p>
              </p:txBody>
            </p:sp>
            <p:sp>
              <p:nvSpPr>
                <p:cNvPr id="14" name="矩形 13"/>
                <p:cNvSpPr/>
                <p:nvPr/>
              </p:nvSpPr>
              <p:spPr>
                <a:xfrm>
                  <a:off x="1316" y="1434"/>
                  <a:ext cx="4197" cy="6350"/>
                </a:xfrm>
                <a:prstGeom prst="rect">
                  <a:avLst/>
                </a:prstGeom>
                <a:no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solidFill>
                      <a:schemeClr val="tx1"/>
                    </a:solidFill>
                    <a:latin typeface="方正楷体_GBK" panose="02000000000000000000" charset="-122"/>
                    <a:ea typeface="方正楷体_GBK" panose="02000000000000000000" charset="-122"/>
                  </a:endParaRPr>
                </a:p>
              </p:txBody>
            </p:sp>
          </p:grpSp>
        </p:grpSp>
        <p:sp>
          <p:nvSpPr>
            <p:cNvPr id="15" name="矩形 14"/>
            <p:cNvSpPr/>
            <p:nvPr/>
          </p:nvSpPr>
          <p:spPr>
            <a:xfrm>
              <a:off x="7561" y="2248"/>
              <a:ext cx="5618" cy="708"/>
            </a:xfrm>
            <a:prstGeom prst="rect">
              <a:avLst/>
            </a:prstGeom>
          </p:spPr>
          <p:txBody>
            <a:bodyPr wrap="square">
              <a:spAutoFit/>
            </a:bodyPr>
            <a:lstStyle/>
            <a:p>
              <a:r>
                <a:rPr lang="zh-CN" altLang="en-US" sz="2400" b="1" dirty="0">
                  <a:solidFill>
                    <a:schemeClr val="bg1"/>
                  </a:solidFill>
                  <a:latin typeface="Times New Roman" panose="02020603050405020304" charset="0"/>
                  <a:ea typeface="楷体" panose="02010609060101010101" pitchFamily="49" charset="-122"/>
                </a:rPr>
                <a:t>一、</a:t>
              </a:r>
              <a:r>
                <a:rPr lang="zh-CN" altLang="zh-CN" sz="2400" b="1" dirty="0">
                  <a:solidFill>
                    <a:schemeClr val="bg1"/>
                  </a:solidFill>
                  <a:latin typeface="Times New Roman" panose="02020603050405020304" charset="0"/>
                  <a:ea typeface="楷体" panose="02010609060101010101" pitchFamily="49" charset="-122"/>
                </a:rPr>
                <a:t>分析报告　　二、分析评价</a:t>
              </a:r>
              <a:endParaRPr lang="zh-CN" altLang="zh-CN" sz="2400" b="1" dirty="0">
                <a:solidFill>
                  <a:schemeClr val="bg1"/>
                </a:solidFill>
                <a:latin typeface="Times New Roman" panose="02020603050405020304" charset="0"/>
                <a:ea typeface="楷体" panose="02010609060101010101" pitchFamily="49" charset="-122"/>
              </a:endParaRPr>
            </a:p>
          </p:txBody>
        </p:sp>
      </p:grpSp>
      <p:sp>
        <p:nvSpPr>
          <p:cNvPr id="325" name="矩形 324"/>
          <p:cNvSpPr/>
          <p:nvPr/>
        </p:nvSpPr>
        <p:spPr>
          <a:xfrm>
            <a:off x="1858645" y="5602605"/>
            <a:ext cx="3159760" cy="424180"/>
          </a:xfrm>
          <a:prstGeom prst="rect">
            <a:avLst/>
          </a:prstGeom>
          <a:no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p>
        </p:txBody>
      </p:sp>
      <p:cxnSp>
        <p:nvCxnSpPr>
          <p:cNvPr id="6" name="直接连接符 5"/>
          <p:cNvCxnSpPr/>
          <p:nvPr/>
        </p:nvCxnSpPr>
        <p:spPr>
          <a:xfrm>
            <a:off x="1758648" y="451036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nvCxnSpPr>
        <p:spPr>
          <a:xfrm>
            <a:off x="1763093" y="540063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a:off x="1735153" y="4937724"/>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6" name="直接连接符 15"/>
          <p:cNvCxnSpPr>
            <a:endCxn id="114" idx="1"/>
          </p:cNvCxnSpPr>
          <p:nvPr/>
        </p:nvCxnSpPr>
        <p:spPr>
          <a:xfrm>
            <a:off x="1481455" y="5813425"/>
            <a:ext cx="377190" cy="127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 name="肘形连接符 4"/>
          <p:cNvCxnSpPr>
            <a:stCxn id="325" idx="3"/>
            <a:endCxn id="13" idx="1"/>
          </p:cNvCxnSpPr>
          <p:nvPr/>
        </p:nvCxnSpPr>
        <p:spPr>
          <a:xfrm flipV="true">
            <a:off x="5018405" y="4177030"/>
            <a:ext cx="736600" cy="1637665"/>
          </a:xfrm>
          <a:prstGeom prst="bentConnector3">
            <a:avLst>
              <a:gd name="adj1" fmla="val 50000"/>
            </a:avLst>
          </a:prstGeom>
          <a:ln w="28575" cmpd="sng">
            <a:solidFill>
              <a:schemeClr val="accent1">
                <a:shade val="50000"/>
              </a:schemeClr>
            </a:solidFill>
            <a:prstDash val="solid"/>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分析报告（部门汇总）</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17" name="组合 16"/>
          <p:cNvGrpSpPr/>
          <p:nvPr/>
        </p:nvGrpSpPr>
        <p:grpSpPr>
          <a:xfrm>
            <a:off x="1379855" y="1269365"/>
            <a:ext cx="9525000" cy="4886456"/>
            <a:chOff x="2173" y="1999"/>
            <a:chExt cx="11353" cy="7516"/>
          </a:xfrm>
        </p:grpSpPr>
        <p:grpSp>
          <p:nvGrpSpPr>
            <p:cNvPr id="10" name="组合 9"/>
            <p:cNvGrpSpPr/>
            <p:nvPr/>
          </p:nvGrpSpPr>
          <p:grpSpPr>
            <a:xfrm>
              <a:off x="2173" y="1999"/>
              <a:ext cx="11353" cy="7516"/>
              <a:chOff x="1316" y="1406"/>
              <a:chExt cx="9758" cy="6379"/>
            </a:xfrm>
          </p:grpSpPr>
          <p:grpSp>
            <p:nvGrpSpPr>
              <p:cNvPr id="162" name="组合 161"/>
              <p:cNvGrpSpPr/>
              <p:nvPr/>
            </p:nvGrpSpPr>
            <p:grpSpPr>
              <a:xfrm>
                <a:off x="1415" y="1519"/>
                <a:ext cx="4023" cy="6098"/>
                <a:chOff x="142375" y="1285861"/>
                <a:chExt cx="2938057" cy="4950339"/>
              </a:xfrm>
            </p:grpSpPr>
            <p:grpSp>
              <p:nvGrpSpPr>
                <p:cNvPr id="96" name="组合 50"/>
                <p:cNvGrpSpPr/>
                <p:nvPr/>
              </p:nvGrpSpPr>
              <p:grpSpPr>
                <a:xfrm>
                  <a:off x="142375" y="1285861"/>
                  <a:ext cx="2938057" cy="4950339"/>
                  <a:chOff x="145001" y="1309075"/>
                  <a:chExt cx="2938057" cy="4950339"/>
                </a:xfrm>
              </p:grpSpPr>
              <p:grpSp>
                <p:nvGrpSpPr>
                  <p:cNvPr id="97" name="组合 55"/>
                  <p:cNvGrpSpPr/>
                  <p:nvPr/>
                </p:nvGrpSpPr>
                <p:grpSpPr>
                  <a:xfrm>
                    <a:off x="145001" y="1309075"/>
                    <a:ext cx="2938057" cy="4950339"/>
                    <a:chOff x="94765" y="1526428"/>
                    <a:chExt cx="2938057" cy="4742220"/>
                  </a:xfrm>
                </p:grpSpPr>
                <p:cxnSp>
                  <p:nvCxnSpPr>
                    <p:cNvPr id="101" name="直接连接符 100"/>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2" name="直接连接符 101"/>
                    <p:cNvCxnSpPr/>
                    <p:nvPr/>
                  </p:nvCxnSpPr>
                  <p:spPr>
                    <a:xfrm rot="5400000">
                      <a:off x="-812631" y="4496341"/>
                      <a:ext cx="2258343" cy="13986"/>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3" name="直接连接符 102"/>
                    <p:cNvCxnSpPr/>
                    <p:nvPr/>
                  </p:nvCxnSpPr>
                  <p:spPr>
                    <a:xfrm>
                      <a:off x="309546" y="4948159"/>
                      <a:ext cx="3" cy="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a:xfrm flipH="true">
                      <a:off x="94765" y="1936869"/>
                      <a:ext cx="474" cy="411547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05" name="圆角矩形 104"/>
                    <p:cNvSpPr/>
                    <p:nvPr/>
                  </p:nvSpPr>
                  <p:spPr>
                    <a:xfrm>
                      <a:off x="95234" y="1526428"/>
                      <a:ext cx="2937588" cy="36004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rPr>
                        <a:t>分析报告撰写提纲（部门汇总版）</a:t>
                      </a:r>
                      <a:endParaRPr lang="zh-CN" altLang="en-US" sz="1050" b="1" dirty="0">
                        <a:solidFill>
                          <a:schemeClr val="tx1"/>
                        </a:solidFill>
                        <a:latin typeface="Times New Roman" panose="02020603050405020304" charset="0"/>
                        <a:ea typeface="楷体" panose="02010609060101010101" pitchFamily="49" charset="-122"/>
                      </a:endParaRPr>
                    </a:p>
                  </p:txBody>
                </p:sp>
                <p:sp>
                  <p:nvSpPr>
                    <p:cNvPr id="106" name="圆角矩形 105"/>
                    <p:cNvSpPr/>
                    <p:nvPr/>
                  </p:nvSpPr>
                  <p:spPr>
                    <a:xfrm>
                      <a:off x="172820" y="1969022"/>
                      <a:ext cx="2448272" cy="360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第一部分 单位情况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07" name="圆角矩形 106"/>
                    <p:cNvSpPr/>
                    <p:nvPr/>
                  </p:nvSpPr>
                  <p:spPr>
                    <a:xfrm>
                      <a:off x="489316" y="238121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（一）基本情况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8" name="圆角矩形 107"/>
                    <p:cNvSpPr/>
                    <p:nvPr/>
                  </p:nvSpPr>
                  <p:spPr>
                    <a:xfrm>
                      <a:off x="489316" y="268540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（二）当年取得的主要事业成效</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9" name="圆角矩形 108"/>
                    <p:cNvSpPr/>
                    <p:nvPr/>
                  </p:nvSpPr>
                  <p:spPr>
                    <a:xfrm>
                      <a:off x="172820" y="2989592"/>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第二部分 收入支出预算执行情况分析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10" name="圆角矩形 109"/>
                    <p:cNvSpPr/>
                    <p:nvPr/>
                  </p:nvSpPr>
                  <p:spPr>
                    <a:xfrm>
                      <a:off x="523862" y="3511031"/>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（一）收入支出预算安排情况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1" name="圆角矩形 110"/>
                    <p:cNvSpPr/>
                    <p:nvPr/>
                  </p:nvSpPr>
                  <p:spPr>
                    <a:xfrm>
                      <a:off x="523862" y="3853205"/>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（二）收入支出预算执行情况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2" name="圆角矩形 111"/>
                    <p:cNvSpPr/>
                    <p:nvPr/>
                  </p:nvSpPr>
                  <p:spPr>
                    <a:xfrm>
                      <a:off x="523862" y="4195378"/>
                      <a:ext cx="2341718"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（三）年末结转和结余情况</a:t>
                      </a:r>
                      <a:endParaRPr lang="zh-CN" altLang="zh-CN" sz="900" dirty="0">
                        <a:solidFill>
                          <a:schemeClr val="tx1"/>
                        </a:solidFill>
                        <a:latin typeface="Times New Roman" panose="02020603050405020304" charset="0"/>
                        <a:ea typeface="楷体" panose="02010609060101010101" pitchFamily="49" charset="-122"/>
                      </a:endParaRPr>
                    </a:p>
                  </p:txBody>
                </p:sp>
                <p:sp>
                  <p:nvSpPr>
                    <p:cNvPr id="113" name="圆角矩形 112"/>
                    <p:cNvSpPr/>
                    <p:nvPr/>
                  </p:nvSpPr>
                  <p:spPr>
                    <a:xfrm>
                      <a:off x="523862" y="4546776"/>
                      <a:ext cx="2376264" cy="342173"/>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（四）</a:t>
                      </a:r>
                      <a:r>
                        <a:rPr lang="zh-CN" altLang="en-US" sz="900" dirty="0">
                          <a:solidFill>
                            <a:schemeClr val="tx1"/>
                          </a:solidFill>
                          <a:latin typeface="Times New Roman" panose="02020603050405020304" charset="0"/>
                          <a:ea typeface="楷体" panose="02010609060101010101" pitchFamily="49" charset="-122"/>
                        </a:rPr>
                        <a:t>与预算支出相关的其他指标分析</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4" name="圆角矩形 113"/>
                    <p:cNvSpPr/>
                    <p:nvPr/>
                  </p:nvSpPr>
                  <p:spPr>
                    <a:xfrm>
                      <a:off x="380986" y="5837810"/>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第三部分 本年度部门决算等财务工作开展情况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cxnSp>
                  <p:nvCxnSpPr>
                    <p:cNvPr id="117" name="直接连接符 116"/>
                    <p:cNvCxnSpPr>
                      <a:endCxn id="10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8" name="直接连接符 117"/>
                    <p:cNvCxnSpPr>
                      <a:endCxn id="10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9" name="直接连接符 118"/>
                    <p:cNvCxnSpPr>
                      <a:endCxn id="107" idx="1"/>
                    </p:cNvCxnSpPr>
                    <p:nvPr/>
                  </p:nvCxnSpPr>
                  <p:spPr>
                    <a:xfrm flipV="true">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0" name="直接连接符 119"/>
                    <p:cNvCxnSpPr>
                      <a:endCxn id="108" idx="1"/>
                    </p:cNvCxnSpPr>
                    <p:nvPr/>
                  </p:nvCxnSpPr>
                  <p:spPr>
                    <a:xfrm>
                      <a:off x="323528" y="276016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1" name="直接连接符 120"/>
                    <p:cNvCxnSpPr>
                      <a:endCxn id="110" idx="1"/>
                    </p:cNvCxnSpPr>
                    <p:nvPr/>
                  </p:nvCxnSpPr>
                  <p:spPr>
                    <a:xfrm>
                      <a:off x="361476" y="362133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2" name="直接连接符 121"/>
                    <p:cNvCxnSpPr>
                      <a:endCxn id="111" idx="1"/>
                    </p:cNvCxnSpPr>
                    <p:nvPr/>
                  </p:nvCxnSpPr>
                  <p:spPr>
                    <a:xfrm>
                      <a:off x="358074" y="397259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3" name="直接连接符 122"/>
                    <p:cNvCxnSpPr>
                      <a:endCxn id="112" idx="1"/>
                    </p:cNvCxnSpPr>
                    <p:nvPr/>
                  </p:nvCxnSpPr>
                  <p:spPr>
                    <a:xfrm>
                      <a:off x="323528" y="4318829"/>
                      <a:ext cx="200334" cy="254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grpSp>
              <p:sp>
                <p:nvSpPr>
                  <p:cNvPr id="99" name="圆角矩形 98"/>
                  <p:cNvSpPr/>
                  <p:nvPr/>
                </p:nvSpPr>
                <p:spPr>
                  <a:xfrm>
                    <a:off x="574085" y="4912698"/>
                    <a:ext cx="2376351" cy="37415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（五）绩效目标完成情况</a:t>
                    </a:r>
                    <a:endParaRPr lang="zh-CN" altLang="en-US" sz="900" dirty="0">
                      <a:solidFill>
                        <a:schemeClr val="tx1"/>
                      </a:solidFill>
                      <a:latin typeface="Times New Roman" panose="02020603050405020304" charset="0"/>
                      <a:ea typeface="楷体" panose="02010609060101010101" pitchFamily="49" charset="-122"/>
                    </a:endParaRPr>
                  </a:p>
                </p:txBody>
              </p:sp>
            </p:grpSp>
            <p:sp>
              <p:nvSpPr>
                <p:cNvPr id="155" name="圆角矩形 154"/>
                <p:cNvSpPr/>
                <p:nvPr/>
              </p:nvSpPr>
              <p:spPr>
                <a:xfrm>
                  <a:off x="571472" y="5357826"/>
                  <a:ext cx="2376264" cy="35719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（六）当年预算执行及绩效管理中存在的问题、原因及改进措施</a:t>
                  </a:r>
                  <a:endParaRPr lang="zh-CN" altLang="en-US" sz="900" dirty="0">
                    <a:solidFill>
                      <a:schemeClr val="tx1"/>
                    </a:solidFill>
                    <a:latin typeface="Times New Roman" panose="02020603050405020304" charset="0"/>
                    <a:ea typeface="楷体" panose="02010609060101010101" pitchFamily="49" charset="-122"/>
                  </a:endParaRPr>
                </a:p>
              </p:txBody>
            </p:sp>
          </p:grpSp>
          <p:grpSp>
            <p:nvGrpSpPr>
              <p:cNvPr id="11" name="组合 10"/>
              <p:cNvGrpSpPr/>
              <p:nvPr/>
            </p:nvGrpSpPr>
            <p:grpSpPr>
              <a:xfrm>
                <a:off x="1316" y="1406"/>
                <a:ext cx="9758" cy="6379"/>
                <a:chOff x="1316" y="1406"/>
                <a:chExt cx="9758" cy="6379"/>
              </a:xfrm>
            </p:grpSpPr>
            <p:sp>
              <p:nvSpPr>
                <p:cNvPr id="12" name="对角圆角矩形 11"/>
                <p:cNvSpPr/>
                <p:nvPr/>
              </p:nvSpPr>
              <p:spPr>
                <a:xfrm>
                  <a:off x="5798" y="1406"/>
                  <a:ext cx="5276" cy="1025"/>
                </a:xfrm>
                <a:prstGeom prst="round2DiagRect">
                  <a:avLst>
                    <a:gd name="adj1" fmla="val 0"/>
                    <a:gd name="adj2" fmla="val 16670"/>
                  </a:avLst>
                </a:prstGeom>
                <a:solidFill>
                  <a:srgbClr val="31668F"/>
                </a:solidFill>
              </p:spPr>
              <p:style>
                <a:lnRef idx="0">
                  <a:schemeClr val="accent1"/>
                </a:lnRef>
                <a:fillRef idx="3">
                  <a:schemeClr val="accent1"/>
                </a:fillRef>
                <a:effectRef idx="3">
                  <a:schemeClr val="accent1"/>
                </a:effectRef>
                <a:fontRef idx="minor">
                  <a:schemeClr val="lt1"/>
                </a:fontRef>
              </p:style>
              <p:txBody>
                <a:bodyPr/>
                <a:lstStyle/>
                <a:p>
                  <a:pPr eaLnBrk="1" fontAlgn="auto" hangingPunct="1">
                    <a:spcBef>
                      <a:spcPts val="0"/>
                    </a:spcBef>
                    <a:spcAft>
                      <a:spcPts val="0"/>
                    </a:spcAft>
                    <a:defRPr/>
                  </a:pPr>
                  <a:endParaRPr lang="zh-CN" altLang="en-US" sz="100" kern="0">
                    <a:solidFill>
                      <a:schemeClr val="tx1"/>
                    </a:solidFill>
                    <a:latin typeface="方正楷体_GBK" panose="02000000000000000000" charset="-122"/>
                    <a:ea typeface="方正楷体_GBK" panose="02000000000000000000" charset="-122"/>
                  </a:endParaRPr>
                </a:p>
              </p:txBody>
            </p:sp>
            <p:sp>
              <p:nvSpPr>
                <p:cNvPr id="13" name="圆角矩形 12"/>
                <p:cNvSpPr/>
                <p:nvPr/>
              </p:nvSpPr>
              <p:spPr>
                <a:xfrm>
                  <a:off x="5798" y="2618"/>
                  <a:ext cx="5276" cy="5167"/>
                </a:xfrm>
                <a:prstGeom prst="roundRect">
                  <a:avLst>
                    <a:gd name="adj" fmla="val 0"/>
                  </a:avLst>
                </a:prstGeom>
                <a:noFill/>
                <a:ln w="12700" cmpd="sng">
                  <a:solidFill>
                    <a:srgbClr val="BFBFB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nSpc>
                      <a:spcPct val="150000"/>
                    </a:lnSpc>
                    <a:buSzPct val="70000"/>
                    <a:buFont typeface="Wingdings" panose="05000000000000000000" charset="0"/>
                    <a:buChar char="u"/>
                  </a:pPr>
                  <a:r>
                    <a:rPr lang="zh-CN" altLang="zh-CN" sz="2100" b="1" dirty="0">
                      <a:solidFill>
                        <a:schemeClr val="tx1"/>
                      </a:solidFill>
                      <a:latin typeface="Times New Roman" panose="02020603050405020304" charset="0"/>
                      <a:ea typeface="楷体" panose="02010609060101010101" pitchFamily="49" charset="-122"/>
                      <a:cs typeface="方正楷体_GBK" panose="02000000000000000000" charset="-122"/>
                    </a:rPr>
                    <a:t>内容全面</a:t>
                  </a:r>
                  <a:r>
                    <a:rPr lang="zh-CN" altLang="zh-CN" sz="2100" dirty="0">
                      <a:solidFill>
                        <a:schemeClr val="tx1"/>
                      </a:solidFill>
                      <a:latin typeface="Times New Roman" panose="02020603050405020304" charset="0"/>
                      <a:ea typeface="楷体" panose="02010609060101010101" pitchFamily="49" charset="-122"/>
                      <a:cs typeface="方正楷体_GBK" panose="02000000000000000000" charset="-122"/>
                    </a:rPr>
                    <a:t>。</a:t>
                  </a:r>
                  <a:r>
                    <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rPr>
                    <a:t>按照规定体例</a:t>
                  </a:r>
                  <a:endPar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endParaRPr>
                </a:p>
                <a:p>
                  <a:pPr marL="342900" indent="-342900">
                    <a:lnSpc>
                      <a:spcPct val="150000"/>
                    </a:lnSpc>
                    <a:buSzPct val="70000"/>
                    <a:buFont typeface="Wingdings" panose="05000000000000000000" charset="0"/>
                    <a:buChar char="u"/>
                  </a:pPr>
                  <a:r>
                    <a:rPr lang="zh-CN" altLang="zh-CN" sz="2100" b="1" dirty="0">
                      <a:solidFill>
                        <a:schemeClr val="tx1"/>
                      </a:solidFill>
                      <a:latin typeface="Times New Roman" panose="02020603050405020304" charset="0"/>
                      <a:ea typeface="楷体" panose="02010609060101010101" pitchFamily="49" charset="-122"/>
                      <a:cs typeface="方正楷体_GBK" panose="02000000000000000000" charset="-122"/>
                    </a:rPr>
                    <a:t>分析深入。</a:t>
                  </a:r>
                  <a:r>
                    <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rPr>
                    <a:t>内容</a:t>
                  </a:r>
                  <a:r>
                    <a:rPr lang="en-US" altLang="zh-CN" sz="1800" dirty="0">
                      <a:solidFill>
                        <a:schemeClr val="tx1"/>
                      </a:solidFill>
                      <a:latin typeface="Times New Roman" panose="02020603050405020304" charset="0"/>
                      <a:ea typeface="楷体" panose="02010609060101010101" pitchFamily="49" charset="-122"/>
                      <a:cs typeface="方正楷体_GBK" panose="02000000000000000000" charset="-122"/>
                    </a:rPr>
                    <a:t>/</a:t>
                  </a:r>
                  <a:r>
                    <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rPr>
                    <a:t>方法</a:t>
                  </a:r>
                  <a:r>
                    <a:rPr lang="en-US" altLang="zh-CN" sz="1800" dirty="0">
                      <a:solidFill>
                        <a:schemeClr val="tx1"/>
                      </a:solidFill>
                      <a:latin typeface="Times New Roman" panose="02020603050405020304" charset="0"/>
                      <a:ea typeface="楷体" panose="02010609060101010101" pitchFamily="49" charset="-122"/>
                      <a:cs typeface="方正楷体_GBK" panose="02000000000000000000" charset="-122"/>
                    </a:rPr>
                    <a:t>/</a:t>
                  </a:r>
                  <a:r>
                    <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rPr>
                    <a:t>形式</a:t>
                  </a:r>
                  <a:endPar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endParaRPr>
                </a:p>
                <a:p>
                  <a:pPr marL="342900" indent="-342900">
                    <a:lnSpc>
                      <a:spcPct val="150000"/>
                    </a:lnSpc>
                    <a:buSzPct val="70000"/>
                    <a:buFont typeface="Wingdings" panose="05000000000000000000" charset="0"/>
                    <a:buChar char="u"/>
                  </a:pPr>
                  <a:r>
                    <a:rPr lang="zh-CN" altLang="zh-CN" sz="2100" b="1" dirty="0">
                      <a:solidFill>
                        <a:schemeClr val="tx1"/>
                      </a:solidFill>
                      <a:latin typeface="Times New Roman" panose="02020603050405020304" charset="0"/>
                      <a:ea typeface="楷体" panose="02010609060101010101" pitchFamily="49" charset="-122"/>
                      <a:cs typeface="方正楷体_GBK" panose="02000000000000000000" charset="-122"/>
                    </a:rPr>
                    <a:t>形式多样。</a:t>
                  </a:r>
                  <a:r>
                    <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rPr>
                    <a:t>图表</a:t>
                  </a:r>
                  <a:r>
                    <a:rPr lang="en-US" altLang="zh-CN" sz="1800" dirty="0">
                      <a:solidFill>
                        <a:schemeClr val="tx1"/>
                      </a:solidFill>
                      <a:latin typeface="Times New Roman" panose="02020603050405020304" charset="0"/>
                      <a:ea typeface="楷体" panose="02010609060101010101" pitchFamily="49" charset="-122"/>
                      <a:cs typeface="方正楷体_GBK" panose="02000000000000000000" charset="-122"/>
                    </a:rPr>
                    <a:t>+</a:t>
                  </a:r>
                  <a:r>
                    <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rPr>
                    <a:t>文字；特点突出</a:t>
                  </a:r>
                  <a:endPar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endParaRPr>
                </a:p>
                <a:p>
                  <a:pPr marL="342900" indent="-342900">
                    <a:lnSpc>
                      <a:spcPct val="150000"/>
                    </a:lnSpc>
                    <a:buSzPct val="70000"/>
                    <a:buFont typeface="Wingdings" panose="05000000000000000000" charset="0"/>
                    <a:buChar char="u"/>
                  </a:pPr>
                  <a:r>
                    <a:rPr lang="zh-CN" altLang="zh-CN" sz="2100" b="1" dirty="0">
                      <a:solidFill>
                        <a:schemeClr val="tx1"/>
                      </a:solidFill>
                      <a:latin typeface="Times New Roman" panose="02020603050405020304" charset="0"/>
                      <a:ea typeface="楷体" panose="02010609060101010101" pitchFamily="49" charset="-122"/>
                      <a:cs typeface="方正楷体_GBK" panose="02000000000000000000" charset="-122"/>
                    </a:rPr>
                    <a:t>建议合理。</a:t>
                  </a:r>
                  <a:r>
                    <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rPr>
                    <a:t>针对情况和问题提出改进管理的合理建议</a:t>
                  </a:r>
                  <a:endPar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4" name="矩形 13"/>
                <p:cNvSpPr/>
                <p:nvPr/>
              </p:nvSpPr>
              <p:spPr>
                <a:xfrm>
                  <a:off x="1316" y="1434"/>
                  <a:ext cx="4197" cy="6350"/>
                </a:xfrm>
                <a:prstGeom prst="rect">
                  <a:avLst/>
                </a:prstGeom>
                <a:no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solidFill>
                      <a:schemeClr val="tx1"/>
                    </a:solidFill>
                    <a:latin typeface="方正楷体_GBK" panose="02000000000000000000" charset="-122"/>
                    <a:ea typeface="方正楷体_GBK" panose="02000000000000000000" charset="-122"/>
                  </a:endParaRPr>
                </a:p>
              </p:txBody>
            </p:sp>
          </p:grpSp>
        </p:grpSp>
        <p:sp>
          <p:nvSpPr>
            <p:cNvPr id="15" name="矩形 14"/>
            <p:cNvSpPr/>
            <p:nvPr/>
          </p:nvSpPr>
          <p:spPr>
            <a:xfrm>
              <a:off x="7561" y="2248"/>
              <a:ext cx="5618" cy="708"/>
            </a:xfrm>
            <a:prstGeom prst="rect">
              <a:avLst/>
            </a:prstGeom>
          </p:spPr>
          <p:txBody>
            <a:bodyPr wrap="square">
              <a:spAutoFit/>
            </a:bodyPr>
            <a:lstStyle/>
            <a:p>
              <a:r>
                <a:rPr lang="zh-CN" altLang="en-US" sz="2400" b="1" dirty="0">
                  <a:solidFill>
                    <a:schemeClr val="bg1"/>
                  </a:solidFill>
                  <a:latin typeface="Times New Roman" panose="02020603050405020304" charset="0"/>
                  <a:ea typeface="楷体" panose="02010609060101010101" pitchFamily="49" charset="-122"/>
                </a:rPr>
                <a:t>一、</a:t>
              </a:r>
              <a:r>
                <a:rPr lang="zh-CN" altLang="zh-CN" sz="2400" b="1" dirty="0">
                  <a:solidFill>
                    <a:schemeClr val="bg1"/>
                  </a:solidFill>
                  <a:latin typeface="Times New Roman" panose="02020603050405020304" charset="0"/>
                  <a:ea typeface="楷体" panose="02010609060101010101" pitchFamily="49" charset="-122"/>
                </a:rPr>
                <a:t>分析报告　　二、分析评价</a:t>
              </a:r>
              <a:endParaRPr lang="zh-CN" altLang="zh-CN" sz="2400" b="1" dirty="0">
                <a:solidFill>
                  <a:schemeClr val="bg1"/>
                </a:solidFill>
                <a:latin typeface="Times New Roman" panose="02020603050405020304" charset="0"/>
                <a:ea typeface="楷体" panose="02010609060101010101" pitchFamily="49" charset="-122"/>
              </a:endParaRPr>
            </a:p>
          </p:txBody>
        </p:sp>
      </p:grpSp>
      <p:cxnSp>
        <p:nvCxnSpPr>
          <p:cNvPr id="26" name="直接连接符 25"/>
          <p:cNvCxnSpPr/>
          <p:nvPr/>
        </p:nvCxnSpPr>
        <p:spPr>
          <a:xfrm>
            <a:off x="1768173" y="449893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27" name="直接连接符 26"/>
          <p:cNvCxnSpPr/>
          <p:nvPr/>
        </p:nvCxnSpPr>
        <p:spPr>
          <a:xfrm>
            <a:off x="1768173" y="4931374"/>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28" name="直接连接符 27"/>
          <p:cNvCxnSpPr>
            <a:endCxn id="114" idx="1"/>
          </p:cNvCxnSpPr>
          <p:nvPr/>
        </p:nvCxnSpPr>
        <p:spPr>
          <a:xfrm>
            <a:off x="1466215" y="5813425"/>
            <a:ext cx="392430" cy="127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29" name="直接连接符 28"/>
          <p:cNvCxnSpPr/>
          <p:nvPr/>
        </p:nvCxnSpPr>
        <p:spPr>
          <a:xfrm>
            <a:off x="1752600" y="5398135"/>
            <a:ext cx="264160" cy="3175"/>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分析报告（部门汇总）</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17" name="组合 16"/>
          <p:cNvGrpSpPr/>
          <p:nvPr/>
        </p:nvGrpSpPr>
        <p:grpSpPr>
          <a:xfrm>
            <a:off x="1379855" y="1269365"/>
            <a:ext cx="9525000" cy="4886456"/>
            <a:chOff x="2173" y="1999"/>
            <a:chExt cx="11353" cy="7516"/>
          </a:xfrm>
        </p:grpSpPr>
        <p:grpSp>
          <p:nvGrpSpPr>
            <p:cNvPr id="10" name="组合 9"/>
            <p:cNvGrpSpPr/>
            <p:nvPr/>
          </p:nvGrpSpPr>
          <p:grpSpPr>
            <a:xfrm>
              <a:off x="2173" y="1999"/>
              <a:ext cx="11353" cy="7516"/>
              <a:chOff x="1316" y="1406"/>
              <a:chExt cx="9758" cy="6379"/>
            </a:xfrm>
          </p:grpSpPr>
          <p:grpSp>
            <p:nvGrpSpPr>
              <p:cNvPr id="162" name="组合 161"/>
              <p:cNvGrpSpPr/>
              <p:nvPr/>
            </p:nvGrpSpPr>
            <p:grpSpPr>
              <a:xfrm>
                <a:off x="1415" y="1519"/>
                <a:ext cx="4023" cy="6098"/>
                <a:chOff x="142462" y="1285861"/>
                <a:chExt cx="2937970" cy="4950339"/>
              </a:xfrm>
            </p:grpSpPr>
            <p:grpSp>
              <p:nvGrpSpPr>
                <p:cNvPr id="96" name="组合 50"/>
                <p:cNvGrpSpPr/>
                <p:nvPr/>
              </p:nvGrpSpPr>
              <p:grpSpPr>
                <a:xfrm>
                  <a:off x="142462" y="1285861"/>
                  <a:ext cx="2937970" cy="4950339"/>
                  <a:chOff x="145088" y="1309075"/>
                  <a:chExt cx="2937970" cy="4950339"/>
                </a:xfrm>
              </p:grpSpPr>
              <p:grpSp>
                <p:nvGrpSpPr>
                  <p:cNvPr id="97" name="组合 55"/>
                  <p:cNvGrpSpPr/>
                  <p:nvPr/>
                </p:nvGrpSpPr>
                <p:grpSpPr>
                  <a:xfrm>
                    <a:off x="145088" y="1309075"/>
                    <a:ext cx="2937970" cy="4950339"/>
                    <a:chOff x="94852" y="1526428"/>
                    <a:chExt cx="2937970" cy="4742220"/>
                  </a:xfrm>
                </p:grpSpPr>
                <p:cxnSp>
                  <p:nvCxnSpPr>
                    <p:cNvPr id="101" name="直接连接符 100"/>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2" name="直接连接符 101"/>
                    <p:cNvCxnSpPr/>
                    <p:nvPr/>
                  </p:nvCxnSpPr>
                  <p:spPr>
                    <a:xfrm rot="5400000">
                      <a:off x="-812631" y="4496341"/>
                      <a:ext cx="2258343" cy="13986"/>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3" name="直接连接符 102"/>
                    <p:cNvCxnSpPr/>
                    <p:nvPr/>
                  </p:nvCxnSpPr>
                  <p:spPr>
                    <a:xfrm>
                      <a:off x="309546" y="4948159"/>
                      <a:ext cx="3" cy="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a:xfrm rot="5400000">
                      <a:off x="-1957802" y="3990071"/>
                      <a:ext cx="4106080" cy="5"/>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05" name="圆角矩形 104"/>
                    <p:cNvSpPr/>
                    <p:nvPr/>
                  </p:nvSpPr>
                  <p:spPr>
                    <a:xfrm>
                      <a:off x="95234" y="1526428"/>
                      <a:ext cx="2937588" cy="36004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rPr>
                        <a:t>分析报告撰写提纲（部门汇总版）</a:t>
                      </a:r>
                      <a:endParaRPr lang="zh-CN" altLang="en-US" sz="1050" b="1" dirty="0">
                        <a:solidFill>
                          <a:schemeClr val="tx1"/>
                        </a:solidFill>
                        <a:latin typeface="Times New Roman" panose="02020603050405020304" charset="0"/>
                        <a:ea typeface="楷体" panose="02010609060101010101" pitchFamily="49" charset="-122"/>
                      </a:endParaRPr>
                    </a:p>
                  </p:txBody>
                </p:sp>
                <p:sp>
                  <p:nvSpPr>
                    <p:cNvPr id="106" name="圆角矩形 105"/>
                    <p:cNvSpPr/>
                    <p:nvPr/>
                  </p:nvSpPr>
                  <p:spPr>
                    <a:xfrm>
                      <a:off x="172820" y="1969022"/>
                      <a:ext cx="2448272" cy="360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第一部分 单位情况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07" name="圆角矩形 106"/>
                    <p:cNvSpPr/>
                    <p:nvPr/>
                  </p:nvSpPr>
                  <p:spPr>
                    <a:xfrm>
                      <a:off x="489316" y="238121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（一）基本情况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8" name="圆角矩形 107"/>
                    <p:cNvSpPr/>
                    <p:nvPr/>
                  </p:nvSpPr>
                  <p:spPr>
                    <a:xfrm>
                      <a:off x="489316" y="268540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（二）当年取得的主要事业成效</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9" name="圆角矩形 108"/>
                    <p:cNvSpPr/>
                    <p:nvPr/>
                  </p:nvSpPr>
                  <p:spPr>
                    <a:xfrm>
                      <a:off x="172820" y="2989592"/>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第二部分 收入支出预算执行情况分析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10" name="圆角矩形 109"/>
                    <p:cNvSpPr/>
                    <p:nvPr/>
                  </p:nvSpPr>
                  <p:spPr>
                    <a:xfrm>
                      <a:off x="523862" y="3511031"/>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（一）收入支出预算安排情况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1" name="圆角矩形 110"/>
                    <p:cNvSpPr/>
                    <p:nvPr/>
                  </p:nvSpPr>
                  <p:spPr>
                    <a:xfrm>
                      <a:off x="523862" y="3853205"/>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（二）收入支出预算执行情况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2" name="圆角矩形 111"/>
                    <p:cNvSpPr/>
                    <p:nvPr/>
                  </p:nvSpPr>
                  <p:spPr>
                    <a:xfrm>
                      <a:off x="523862" y="4195378"/>
                      <a:ext cx="2341718"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（三）年末结转和结余情况</a:t>
                      </a:r>
                      <a:endParaRPr lang="zh-CN" altLang="zh-CN" sz="900" dirty="0">
                        <a:solidFill>
                          <a:schemeClr val="tx1"/>
                        </a:solidFill>
                        <a:latin typeface="Times New Roman" panose="02020603050405020304" charset="0"/>
                        <a:ea typeface="楷体" panose="02010609060101010101" pitchFamily="49" charset="-122"/>
                      </a:endParaRPr>
                    </a:p>
                  </p:txBody>
                </p:sp>
                <p:sp>
                  <p:nvSpPr>
                    <p:cNvPr id="113" name="圆角矩形 112"/>
                    <p:cNvSpPr/>
                    <p:nvPr/>
                  </p:nvSpPr>
                  <p:spPr>
                    <a:xfrm>
                      <a:off x="523862" y="4558380"/>
                      <a:ext cx="2376264" cy="342173"/>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（四）</a:t>
                      </a:r>
                      <a:r>
                        <a:rPr lang="zh-CN" altLang="en-US" sz="900" dirty="0">
                          <a:solidFill>
                            <a:schemeClr val="tx1"/>
                          </a:solidFill>
                          <a:latin typeface="Times New Roman" panose="02020603050405020304" charset="0"/>
                          <a:ea typeface="楷体" panose="02010609060101010101" pitchFamily="49" charset="-122"/>
                        </a:rPr>
                        <a:t>与预算支出相关的其他指标分析</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4" name="圆角矩形 113"/>
                    <p:cNvSpPr/>
                    <p:nvPr/>
                  </p:nvSpPr>
                  <p:spPr>
                    <a:xfrm>
                      <a:off x="380986" y="5837810"/>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第三部分 本年度部门决算等财务工作开展情况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cxnSp>
                  <p:nvCxnSpPr>
                    <p:cNvPr id="117" name="直接连接符 116"/>
                    <p:cNvCxnSpPr>
                      <a:endCxn id="10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8" name="直接连接符 117"/>
                    <p:cNvCxnSpPr>
                      <a:endCxn id="10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9" name="直接连接符 118"/>
                    <p:cNvCxnSpPr>
                      <a:endCxn id="107" idx="1"/>
                    </p:cNvCxnSpPr>
                    <p:nvPr/>
                  </p:nvCxnSpPr>
                  <p:spPr>
                    <a:xfrm flipV="true">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0" name="直接连接符 119"/>
                    <p:cNvCxnSpPr>
                      <a:endCxn id="108" idx="1"/>
                    </p:cNvCxnSpPr>
                    <p:nvPr/>
                  </p:nvCxnSpPr>
                  <p:spPr>
                    <a:xfrm>
                      <a:off x="323528" y="276016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1" name="直接连接符 120"/>
                    <p:cNvCxnSpPr>
                      <a:endCxn id="110" idx="1"/>
                    </p:cNvCxnSpPr>
                    <p:nvPr/>
                  </p:nvCxnSpPr>
                  <p:spPr>
                    <a:xfrm>
                      <a:off x="361476" y="362133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2" name="直接连接符 121"/>
                    <p:cNvCxnSpPr>
                      <a:endCxn id="111" idx="1"/>
                    </p:cNvCxnSpPr>
                    <p:nvPr/>
                  </p:nvCxnSpPr>
                  <p:spPr>
                    <a:xfrm>
                      <a:off x="358074" y="397259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3" name="直接连接符 122"/>
                    <p:cNvCxnSpPr>
                      <a:endCxn id="112" idx="1"/>
                    </p:cNvCxnSpPr>
                    <p:nvPr/>
                  </p:nvCxnSpPr>
                  <p:spPr>
                    <a:xfrm>
                      <a:off x="323528" y="4318829"/>
                      <a:ext cx="200334" cy="254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grpSp>
              <p:sp>
                <p:nvSpPr>
                  <p:cNvPr id="99" name="圆角矩形 98"/>
                  <p:cNvSpPr/>
                  <p:nvPr/>
                </p:nvSpPr>
                <p:spPr>
                  <a:xfrm>
                    <a:off x="574085" y="4925484"/>
                    <a:ext cx="2376351" cy="361372"/>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（五）绩效目标完成情况</a:t>
                    </a:r>
                    <a:endParaRPr lang="zh-CN" altLang="en-US" sz="900" dirty="0">
                      <a:solidFill>
                        <a:schemeClr val="tx1"/>
                      </a:solidFill>
                      <a:latin typeface="Times New Roman" panose="02020603050405020304" charset="0"/>
                      <a:ea typeface="楷体" panose="02010609060101010101" pitchFamily="49" charset="-122"/>
                    </a:endParaRPr>
                  </a:p>
                </p:txBody>
              </p:sp>
            </p:grpSp>
            <p:sp>
              <p:nvSpPr>
                <p:cNvPr id="155" name="圆角矩形 154"/>
                <p:cNvSpPr/>
                <p:nvPr/>
              </p:nvSpPr>
              <p:spPr>
                <a:xfrm>
                  <a:off x="571472" y="5357826"/>
                  <a:ext cx="2376264" cy="35719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（六）当年预算执行及绩效管理中存在的问题、原因及改进措施</a:t>
                  </a:r>
                  <a:endParaRPr lang="zh-CN" altLang="en-US" sz="900" dirty="0">
                    <a:solidFill>
                      <a:schemeClr val="tx1"/>
                    </a:solidFill>
                    <a:latin typeface="Times New Roman" panose="02020603050405020304" charset="0"/>
                    <a:ea typeface="楷体" panose="02010609060101010101" pitchFamily="49" charset="-122"/>
                  </a:endParaRPr>
                </a:p>
              </p:txBody>
            </p:sp>
          </p:grpSp>
          <p:grpSp>
            <p:nvGrpSpPr>
              <p:cNvPr id="11" name="组合 10"/>
              <p:cNvGrpSpPr/>
              <p:nvPr/>
            </p:nvGrpSpPr>
            <p:grpSpPr>
              <a:xfrm>
                <a:off x="1316" y="1406"/>
                <a:ext cx="9758" cy="6379"/>
                <a:chOff x="1316" y="1406"/>
                <a:chExt cx="9758" cy="6379"/>
              </a:xfrm>
            </p:grpSpPr>
            <p:sp>
              <p:nvSpPr>
                <p:cNvPr id="12" name="对角圆角矩形 11"/>
                <p:cNvSpPr/>
                <p:nvPr/>
              </p:nvSpPr>
              <p:spPr>
                <a:xfrm>
                  <a:off x="5798" y="1406"/>
                  <a:ext cx="5276" cy="1025"/>
                </a:xfrm>
                <a:prstGeom prst="round2DiagRect">
                  <a:avLst>
                    <a:gd name="adj1" fmla="val 0"/>
                    <a:gd name="adj2" fmla="val 16670"/>
                  </a:avLst>
                </a:prstGeom>
                <a:solidFill>
                  <a:srgbClr val="31668F"/>
                </a:solidFill>
              </p:spPr>
              <p:style>
                <a:lnRef idx="0">
                  <a:schemeClr val="accent1"/>
                </a:lnRef>
                <a:fillRef idx="3">
                  <a:schemeClr val="accent1"/>
                </a:fillRef>
                <a:effectRef idx="3">
                  <a:schemeClr val="accent1"/>
                </a:effectRef>
                <a:fontRef idx="minor">
                  <a:schemeClr val="lt1"/>
                </a:fontRef>
              </p:style>
              <p:txBody>
                <a:bodyPr/>
                <a:lstStyle/>
                <a:p>
                  <a:pPr eaLnBrk="1" fontAlgn="auto" hangingPunct="1">
                    <a:spcBef>
                      <a:spcPts val="0"/>
                    </a:spcBef>
                    <a:spcAft>
                      <a:spcPts val="0"/>
                    </a:spcAft>
                    <a:defRPr/>
                  </a:pPr>
                  <a:endParaRPr lang="zh-CN" altLang="en-US" sz="100" kern="0">
                    <a:solidFill>
                      <a:schemeClr val="tx1"/>
                    </a:solidFill>
                    <a:latin typeface="方正楷体_GBK" panose="02000000000000000000" charset="-122"/>
                    <a:ea typeface="方正楷体_GBK" panose="02000000000000000000" charset="-122"/>
                  </a:endParaRPr>
                </a:p>
              </p:txBody>
            </p:sp>
            <p:sp>
              <p:nvSpPr>
                <p:cNvPr id="13" name="圆角矩形 12"/>
                <p:cNvSpPr/>
                <p:nvPr/>
              </p:nvSpPr>
              <p:spPr>
                <a:xfrm>
                  <a:off x="5798" y="2618"/>
                  <a:ext cx="5276" cy="5167"/>
                </a:xfrm>
                <a:prstGeom prst="roundRect">
                  <a:avLst>
                    <a:gd name="adj" fmla="val 0"/>
                  </a:avLst>
                </a:prstGeom>
                <a:noFill/>
                <a:ln w="12700" cmpd="sng">
                  <a:solidFill>
                    <a:srgbClr val="BFBFB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0" algn="just" fontAlgn="auto">
                    <a:lnSpc>
                      <a:spcPct val="150000"/>
                    </a:lnSpc>
                  </a:pPr>
                  <a:r>
                    <a:rPr lang="zh-CN" altLang="zh-CN" sz="2000" b="1" dirty="0">
                      <a:solidFill>
                        <a:schemeClr val="tx1"/>
                      </a:solidFill>
                      <a:latin typeface="Times New Roman" panose="02020603050405020304" charset="0"/>
                      <a:ea typeface="楷体" panose="02010609060101010101" pitchFamily="49" charset="-122"/>
                      <a:cs typeface="方正楷体_GBK" panose="02000000000000000000" charset="-122"/>
                      <a:sym typeface="+mn-ea"/>
                    </a:rPr>
                    <a:t>（一）基本情况</a:t>
                  </a:r>
                  <a:endParaRPr lang="zh-CN" altLang="zh-CN" sz="2000" b="1" dirty="0">
                    <a:solidFill>
                      <a:schemeClr val="tx1"/>
                    </a:solidFill>
                    <a:latin typeface="Times New Roman" panose="02020603050405020304" charset="0"/>
                    <a:ea typeface="楷体" panose="02010609060101010101" pitchFamily="49" charset="-122"/>
                    <a:cs typeface="方正楷体_GBK" panose="02000000000000000000" charset="-122"/>
                    <a:sym typeface="+mn-ea"/>
                  </a:endParaRPr>
                </a:p>
                <a:p>
                  <a:pPr marL="457200" indent="-342900" algn="just" fontAlgn="auto">
                    <a:lnSpc>
                      <a:spcPct val="150000"/>
                    </a:lnSpc>
                    <a:buFont typeface="Wingdings" panose="05000000000000000000" charset="0"/>
                    <a:buChar char="u"/>
                    <a:extLst>
                      <a:ext uri="{35155182-B16C-46BC-9424-99874614C6A1}">
                        <wpsdc:marlchars xmlns:wpsdc="http://www.wps.cn/officeDocument/2017/drawingmlCustomData" val="200" checksum="2975741746"/>
                      </a:ext>
                    </a:extLst>
                  </a:pPr>
                  <a:r>
                    <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１</a:t>
                  </a:r>
                  <a:r>
                    <a:rPr lang="en-US"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主要职能。</a:t>
                  </a:r>
                  <a:endPar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endParaRPr>
                </a:p>
                <a:p>
                  <a:pPr marL="457200" indent="-342900" algn="just" fontAlgn="auto">
                    <a:lnSpc>
                      <a:spcPct val="150000"/>
                    </a:lnSpc>
                    <a:buFont typeface="Wingdings" panose="05000000000000000000" charset="0"/>
                    <a:buChar char="u"/>
                    <a:extLst>
                      <a:ext uri="{35155182-B16C-46BC-9424-99874614C6A1}">
                        <wpsdc:marlchars xmlns:wpsdc="http://www.wps.cn/officeDocument/2017/drawingmlCustomData" val="200" checksum="2975741746"/>
                      </a:ext>
                    </a:extLst>
                  </a:pPr>
                  <a:r>
                    <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２</a:t>
                  </a:r>
                  <a:r>
                    <a:rPr lang="en-US"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机构情况，包括当年变动情况及原因。</a:t>
                  </a:r>
                  <a:endPar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endParaRPr>
                </a:p>
                <a:p>
                  <a:pPr marL="457200" indent="-342900" algn="just" fontAlgn="auto">
                    <a:lnSpc>
                      <a:spcPct val="150000"/>
                    </a:lnSpc>
                    <a:buFont typeface="Wingdings" panose="05000000000000000000" charset="0"/>
                    <a:buChar char="u"/>
                    <a:extLst>
                      <a:ext uri="{35155182-B16C-46BC-9424-99874614C6A1}">
                        <wpsdc:marlchars xmlns:wpsdc="http://www.wps.cn/officeDocument/2017/drawingmlCustomData" val="200" checksum="2975741746"/>
                      </a:ext>
                    </a:extLst>
                  </a:pPr>
                  <a:r>
                    <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３</a:t>
                  </a:r>
                  <a:r>
                    <a:rPr lang="en-US"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人员情况，包括当年变动情况及原因。</a:t>
                  </a:r>
                  <a:endPar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50000"/>
                    </a:lnSpc>
                  </a:pPr>
                  <a:r>
                    <a:rPr lang="zh-CN" altLang="zh-CN" sz="2000" b="1" dirty="0">
                      <a:solidFill>
                        <a:schemeClr val="tx1"/>
                      </a:solidFill>
                      <a:latin typeface="Times New Roman" panose="02020603050405020304" charset="0"/>
                      <a:ea typeface="楷体" panose="02010609060101010101" pitchFamily="49" charset="-122"/>
                      <a:cs typeface="方正楷体_GBK" panose="02000000000000000000" charset="-122"/>
                      <a:sym typeface="+mn-ea"/>
                    </a:rPr>
                    <a:t>（二）当年取得的主要事业成效</a:t>
                  </a:r>
                  <a:endPar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endParaRPr>
                </a:p>
                <a:p>
                  <a:pPr marL="457200" indent="0" algn="just" fontAlgn="auto">
                    <a:lnSpc>
                      <a:spcPct val="150000"/>
                    </a:lnSpc>
                    <a:extLst>
                      <a:ext uri="{35155182-B16C-46BC-9424-99874614C6A1}">
                        <wpsdc:marlchars xmlns:wpsdc="http://www.wps.cn/officeDocument/2017/drawingmlCustomData" val="200" checksum="2975741746"/>
                      </a:ext>
                    </a:extLst>
                  </a:pPr>
                  <a:r>
                    <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概述单位工作开展情况及主要事业成效。</a:t>
                  </a:r>
                  <a:endPar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endParaRPr>
                </a:p>
              </p:txBody>
            </p:sp>
            <p:sp>
              <p:nvSpPr>
                <p:cNvPr id="14" name="矩形 13"/>
                <p:cNvSpPr/>
                <p:nvPr/>
              </p:nvSpPr>
              <p:spPr>
                <a:xfrm>
                  <a:off x="1316" y="1434"/>
                  <a:ext cx="4197" cy="6350"/>
                </a:xfrm>
                <a:prstGeom prst="rect">
                  <a:avLst/>
                </a:prstGeom>
                <a:no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solidFill>
                      <a:schemeClr val="tx1"/>
                    </a:solidFill>
                    <a:latin typeface="方正楷体_GBK" panose="02000000000000000000" charset="-122"/>
                    <a:ea typeface="方正楷体_GBK" panose="02000000000000000000" charset="-122"/>
                  </a:endParaRPr>
                </a:p>
              </p:txBody>
            </p:sp>
          </p:grpSp>
        </p:grpSp>
        <p:sp>
          <p:nvSpPr>
            <p:cNvPr id="15" name="矩形 14"/>
            <p:cNvSpPr/>
            <p:nvPr/>
          </p:nvSpPr>
          <p:spPr>
            <a:xfrm>
              <a:off x="7561" y="2248"/>
              <a:ext cx="5618" cy="708"/>
            </a:xfrm>
            <a:prstGeom prst="rect">
              <a:avLst/>
            </a:prstGeom>
          </p:spPr>
          <p:txBody>
            <a:bodyPr wrap="square">
              <a:spAutoFit/>
            </a:bodyPr>
            <a:lstStyle/>
            <a:p>
              <a:r>
                <a:rPr lang="zh-CN" altLang="en-US" sz="2400" b="1" dirty="0">
                  <a:solidFill>
                    <a:schemeClr val="bg1"/>
                  </a:solidFill>
                  <a:latin typeface="Times New Roman" panose="02020603050405020304" charset="0"/>
                  <a:ea typeface="楷体" panose="02010609060101010101" pitchFamily="49" charset="-122"/>
                </a:rPr>
                <a:t>一、</a:t>
              </a:r>
              <a:r>
                <a:rPr lang="zh-CN" altLang="zh-CN" sz="2400" b="1" dirty="0">
                  <a:solidFill>
                    <a:schemeClr val="bg1"/>
                  </a:solidFill>
                  <a:latin typeface="Times New Roman" panose="02020603050405020304" charset="0"/>
                  <a:ea typeface="楷体" panose="02010609060101010101" pitchFamily="49" charset="-122"/>
                </a:rPr>
                <a:t>分析报告　　二、分析评价</a:t>
              </a:r>
              <a:endParaRPr lang="zh-CN" altLang="zh-CN" sz="2400" b="1" dirty="0">
                <a:solidFill>
                  <a:schemeClr val="bg1"/>
                </a:solidFill>
                <a:latin typeface="Times New Roman" panose="02020603050405020304" charset="0"/>
                <a:ea typeface="楷体" panose="02010609060101010101" pitchFamily="49" charset="-122"/>
              </a:endParaRPr>
            </a:p>
          </p:txBody>
        </p:sp>
      </p:grpSp>
      <p:sp>
        <p:nvSpPr>
          <p:cNvPr id="325" name="矩形 324"/>
          <p:cNvSpPr/>
          <p:nvPr/>
        </p:nvSpPr>
        <p:spPr>
          <a:xfrm>
            <a:off x="2049780" y="2188210"/>
            <a:ext cx="2276475" cy="557530"/>
          </a:xfrm>
          <a:prstGeom prst="rect">
            <a:avLst/>
          </a:prstGeom>
          <a:no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p>
        </p:txBody>
      </p:sp>
      <p:cxnSp>
        <p:nvCxnSpPr>
          <p:cNvPr id="5" name="肘形连接符 4"/>
          <p:cNvCxnSpPr>
            <a:stCxn id="325" idx="3"/>
          </p:cNvCxnSpPr>
          <p:nvPr/>
        </p:nvCxnSpPr>
        <p:spPr>
          <a:xfrm>
            <a:off x="4326255" y="2466975"/>
            <a:ext cx="1430020" cy="772795"/>
          </a:xfrm>
          <a:prstGeom prst="bentConnector3">
            <a:avLst>
              <a:gd name="adj1" fmla="val 50000"/>
            </a:avLst>
          </a:prstGeom>
          <a:ln w="28575" cmpd="sng">
            <a:solidFill>
              <a:schemeClr val="accent1">
                <a:shade val="50000"/>
              </a:schemeClr>
            </a:solidFill>
            <a:prstDash val="solid"/>
            <a:tailEnd type="arrow"/>
          </a:ln>
        </p:spPr>
        <p:style>
          <a:lnRef idx="1">
            <a:schemeClr val="accent1"/>
          </a:lnRef>
          <a:fillRef idx="0">
            <a:schemeClr val="accent1"/>
          </a:fillRef>
          <a:effectRef idx="0">
            <a:schemeClr val="accent1"/>
          </a:effectRef>
          <a:fontRef idx="minor">
            <a:schemeClr val="tx1"/>
          </a:fontRef>
        </p:style>
      </p:cxnSp>
      <p:cxnSp>
        <p:nvCxnSpPr>
          <p:cNvPr id="6" name="直接连接符 5"/>
          <p:cNvCxnSpPr/>
          <p:nvPr/>
        </p:nvCxnSpPr>
        <p:spPr>
          <a:xfrm>
            <a:off x="1758648" y="451036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nvCxnSpPr>
        <p:spPr>
          <a:xfrm>
            <a:off x="1763093" y="540063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a:off x="1735153" y="4937724"/>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6" name="直接连接符 15"/>
          <p:cNvCxnSpPr>
            <a:endCxn id="114" idx="1"/>
          </p:cNvCxnSpPr>
          <p:nvPr/>
        </p:nvCxnSpPr>
        <p:spPr>
          <a:xfrm>
            <a:off x="1481455" y="5813425"/>
            <a:ext cx="377190" cy="127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分析报告（部门汇总）</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17" name="组合 16"/>
          <p:cNvGrpSpPr/>
          <p:nvPr/>
        </p:nvGrpSpPr>
        <p:grpSpPr>
          <a:xfrm>
            <a:off x="1379855" y="1269365"/>
            <a:ext cx="9525000" cy="4886456"/>
            <a:chOff x="2173" y="1999"/>
            <a:chExt cx="11353" cy="7516"/>
          </a:xfrm>
        </p:grpSpPr>
        <p:grpSp>
          <p:nvGrpSpPr>
            <p:cNvPr id="10" name="组合 9"/>
            <p:cNvGrpSpPr/>
            <p:nvPr/>
          </p:nvGrpSpPr>
          <p:grpSpPr>
            <a:xfrm>
              <a:off x="2173" y="1999"/>
              <a:ext cx="11353" cy="7516"/>
              <a:chOff x="1316" y="1406"/>
              <a:chExt cx="9758" cy="6379"/>
            </a:xfrm>
          </p:grpSpPr>
          <p:grpSp>
            <p:nvGrpSpPr>
              <p:cNvPr id="162" name="组合 161"/>
              <p:cNvGrpSpPr/>
              <p:nvPr/>
            </p:nvGrpSpPr>
            <p:grpSpPr>
              <a:xfrm>
                <a:off x="1415" y="1519"/>
                <a:ext cx="4023" cy="6098"/>
                <a:chOff x="142462" y="1285861"/>
                <a:chExt cx="2937970" cy="4950339"/>
              </a:xfrm>
            </p:grpSpPr>
            <p:grpSp>
              <p:nvGrpSpPr>
                <p:cNvPr id="96" name="组合 50"/>
                <p:cNvGrpSpPr/>
                <p:nvPr/>
              </p:nvGrpSpPr>
              <p:grpSpPr>
                <a:xfrm>
                  <a:off x="142462" y="1285861"/>
                  <a:ext cx="2937970" cy="4950339"/>
                  <a:chOff x="145088" y="1309075"/>
                  <a:chExt cx="2937970" cy="4950339"/>
                </a:xfrm>
              </p:grpSpPr>
              <p:grpSp>
                <p:nvGrpSpPr>
                  <p:cNvPr id="97" name="组合 55"/>
                  <p:cNvGrpSpPr/>
                  <p:nvPr/>
                </p:nvGrpSpPr>
                <p:grpSpPr>
                  <a:xfrm>
                    <a:off x="145088" y="1309075"/>
                    <a:ext cx="2937970" cy="4950339"/>
                    <a:chOff x="94852" y="1526428"/>
                    <a:chExt cx="2937970" cy="4742220"/>
                  </a:xfrm>
                </p:grpSpPr>
                <p:cxnSp>
                  <p:nvCxnSpPr>
                    <p:cNvPr id="101" name="直接连接符 100"/>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2" name="直接连接符 101"/>
                    <p:cNvCxnSpPr/>
                    <p:nvPr/>
                  </p:nvCxnSpPr>
                  <p:spPr>
                    <a:xfrm rot="5400000">
                      <a:off x="-812631" y="4496341"/>
                      <a:ext cx="2258343" cy="13986"/>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3" name="直接连接符 102"/>
                    <p:cNvCxnSpPr/>
                    <p:nvPr/>
                  </p:nvCxnSpPr>
                  <p:spPr>
                    <a:xfrm>
                      <a:off x="309546" y="4948159"/>
                      <a:ext cx="3" cy="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a:xfrm rot="5400000">
                      <a:off x="-1957802" y="3990071"/>
                      <a:ext cx="4106080" cy="5"/>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05" name="圆角矩形 104"/>
                    <p:cNvSpPr/>
                    <p:nvPr/>
                  </p:nvSpPr>
                  <p:spPr>
                    <a:xfrm>
                      <a:off x="95234" y="1526428"/>
                      <a:ext cx="2937588" cy="36004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rPr>
                        <a:t>分析报告撰写提纲（部门汇总版）</a:t>
                      </a:r>
                      <a:endParaRPr lang="zh-CN" altLang="en-US" sz="1050" b="1" dirty="0">
                        <a:solidFill>
                          <a:schemeClr val="tx1"/>
                        </a:solidFill>
                        <a:latin typeface="Times New Roman" panose="02020603050405020304" charset="0"/>
                        <a:ea typeface="楷体" panose="02010609060101010101" pitchFamily="49" charset="-122"/>
                      </a:endParaRPr>
                    </a:p>
                  </p:txBody>
                </p:sp>
                <p:sp>
                  <p:nvSpPr>
                    <p:cNvPr id="106" name="圆角矩形 105"/>
                    <p:cNvSpPr/>
                    <p:nvPr/>
                  </p:nvSpPr>
                  <p:spPr>
                    <a:xfrm>
                      <a:off x="172820" y="1969022"/>
                      <a:ext cx="2448272" cy="360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第一部分 单位情况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07" name="圆角矩形 106"/>
                    <p:cNvSpPr/>
                    <p:nvPr/>
                  </p:nvSpPr>
                  <p:spPr>
                    <a:xfrm>
                      <a:off x="489316" y="238121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（一）基本情况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8" name="圆角矩形 107"/>
                    <p:cNvSpPr/>
                    <p:nvPr/>
                  </p:nvSpPr>
                  <p:spPr>
                    <a:xfrm>
                      <a:off x="489316" y="268540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（二）当年取得的主要事业成效</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9" name="圆角矩形 108"/>
                    <p:cNvSpPr/>
                    <p:nvPr/>
                  </p:nvSpPr>
                  <p:spPr>
                    <a:xfrm>
                      <a:off x="172820" y="2989592"/>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第二部分 收入支出预算执行情况分析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10" name="圆角矩形 109"/>
                    <p:cNvSpPr/>
                    <p:nvPr/>
                  </p:nvSpPr>
                  <p:spPr>
                    <a:xfrm>
                      <a:off x="523862" y="3511031"/>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（一）收入支出预算安排情况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1" name="圆角矩形 110"/>
                    <p:cNvSpPr/>
                    <p:nvPr/>
                  </p:nvSpPr>
                  <p:spPr>
                    <a:xfrm>
                      <a:off x="523862" y="3853205"/>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（二）收入支出预算执行情况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2" name="圆角矩形 111"/>
                    <p:cNvSpPr/>
                    <p:nvPr/>
                  </p:nvSpPr>
                  <p:spPr>
                    <a:xfrm>
                      <a:off x="523862" y="4195378"/>
                      <a:ext cx="2341718"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（三）年末结转和结余情况</a:t>
                      </a:r>
                      <a:endParaRPr lang="zh-CN" altLang="zh-CN" sz="900" dirty="0">
                        <a:solidFill>
                          <a:schemeClr val="tx1"/>
                        </a:solidFill>
                        <a:latin typeface="Times New Roman" panose="02020603050405020304" charset="0"/>
                        <a:ea typeface="楷体" panose="02010609060101010101" pitchFamily="49" charset="-122"/>
                      </a:endParaRPr>
                    </a:p>
                  </p:txBody>
                </p:sp>
                <p:sp>
                  <p:nvSpPr>
                    <p:cNvPr id="113" name="圆角矩形 112"/>
                    <p:cNvSpPr/>
                    <p:nvPr/>
                  </p:nvSpPr>
                  <p:spPr>
                    <a:xfrm>
                      <a:off x="523862" y="4558380"/>
                      <a:ext cx="2376264" cy="342173"/>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（四）</a:t>
                      </a:r>
                      <a:r>
                        <a:rPr lang="zh-CN" altLang="en-US" sz="900" dirty="0">
                          <a:solidFill>
                            <a:schemeClr val="tx1"/>
                          </a:solidFill>
                          <a:latin typeface="Times New Roman" panose="02020603050405020304" charset="0"/>
                          <a:ea typeface="楷体" panose="02010609060101010101" pitchFamily="49" charset="-122"/>
                        </a:rPr>
                        <a:t>与预算支出相关的其他指标分析</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4" name="圆角矩形 113"/>
                    <p:cNvSpPr/>
                    <p:nvPr/>
                  </p:nvSpPr>
                  <p:spPr>
                    <a:xfrm>
                      <a:off x="380986" y="5837810"/>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第三部分 本年度部门决算等财务工作开展情况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cxnSp>
                  <p:nvCxnSpPr>
                    <p:cNvPr id="117" name="直接连接符 116"/>
                    <p:cNvCxnSpPr>
                      <a:endCxn id="10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8" name="直接连接符 117"/>
                    <p:cNvCxnSpPr>
                      <a:endCxn id="10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9" name="直接连接符 118"/>
                    <p:cNvCxnSpPr>
                      <a:endCxn id="107" idx="1"/>
                    </p:cNvCxnSpPr>
                    <p:nvPr/>
                  </p:nvCxnSpPr>
                  <p:spPr>
                    <a:xfrm flipV="true">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0" name="直接连接符 119"/>
                    <p:cNvCxnSpPr>
                      <a:endCxn id="108" idx="1"/>
                    </p:cNvCxnSpPr>
                    <p:nvPr/>
                  </p:nvCxnSpPr>
                  <p:spPr>
                    <a:xfrm>
                      <a:off x="323528" y="276016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1" name="直接连接符 120"/>
                    <p:cNvCxnSpPr>
                      <a:endCxn id="110" idx="1"/>
                    </p:cNvCxnSpPr>
                    <p:nvPr/>
                  </p:nvCxnSpPr>
                  <p:spPr>
                    <a:xfrm>
                      <a:off x="361476" y="362133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2" name="直接连接符 121"/>
                    <p:cNvCxnSpPr>
                      <a:endCxn id="111" idx="1"/>
                    </p:cNvCxnSpPr>
                    <p:nvPr/>
                  </p:nvCxnSpPr>
                  <p:spPr>
                    <a:xfrm>
                      <a:off x="358074" y="397259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3" name="直接连接符 122"/>
                    <p:cNvCxnSpPr>
                      <a:endCxn id="112" idx="1"/>
                    </p:cNvCxnSpPr>
                    <p:nvPr/>
                  </p:nvCxnSpPr>
                  <p:spPr>
                    <a:xfrm>
                      <a:off x="323528" y="4318829"/>
                      <a:ext cx="200334" cy="254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grpSp>
              <p:sp>
                <p:nvSpPr>
                  <p:cNvPr id="99" name="圆角矩形 98"/>
                  <p:cNvSpPr/>
                  <p:nvPr/>
                </p:nvSpPr>
                <p:spPr>
                  <a:xfrm>
                    <a:off x="574085" y="4925484"/>
                    <a:ext cx="2376351" cy="361372"/>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（五）绩效目标完成情况</a:t>
                    </a:r>
                    <a:endParaRPr lang="zh-CN" altLang="en-US" sz="900" dirty="0">
                      <a:solidFill>
                        <a:schemeClr val="tx1"/>
                      </a:solidFill>
                      <a:latin typeface="Times New Roman" panose="02020603050405020304" charset="0"/>
                      <a:ea typeface="楷体" panose="02010609060101010101" pitchFamily="49" charset="-122"/>
                    </a:endParaRPr>
                  </a:p>
                </p:txBody>
              </p:sp>
            </p:grpSp>
            <p:sp>
              <p:nvSpPr>
                <p:cNvPr id="155" name="圆角矩形 154"/>
                <p:cNvSpPr/>
                <p:nvPr/>
              </p:nvSpPr>
              <p:spPr>
                <a:xfrm>
                  <a:off x="571472" y="5357826"/>
                  <a:ext cx="2376264" cy="35719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（六）当年预算执行及绩效管理中存在的问题、原因及改进措施</a:t>
                  </a:r>
                  <a:endParaRPr lang="zh-CN" altLang="en-US" sz="900" dirty="0">
                    <a:solidFill>
                      <a:schemeClr val="tx1"/>
                    </a:solidFill>
                    <a:latin typeface="Times New Roman" panose="02020603050405020304" charset="0"/>
                    <a:ea typeface="楷体" panose="02010609060101010101" pitchFamily="49" charset="-122"/>
                  </a:endParaRPr>
                </a:p>
              </p:txBody>
            </p:sp>
          </p:grpSp>
          <p:grpSp>
            <p:nvGrpSpPr>
              <p:cNvPr id="11" name="组合 10"/>
              <p:cNvGrpSpPr/>
              <p:nvPr/>
            </p:nvGrpSpPr>
            <p:grpSpPr>
              <a:xfrm>
                <a:off x="1316" y="1406"/>
                <a:ext cx="9758" cy="6379"/>
                <a:chOff x="1316" y="1406"/>
                <a:chExt cx="9758" cy="6379"/>
              </a:xfrm>
            </p:grpSpPr>
            <p:sp>
              <p:nvSpPr>
                <p:cNvPr id="12" name="对角圆角矩形 11"/>
                <p:cNvSpPr/>
                <p:nvPr/>
              </p:nvSpPr>
              <p:spPr>
                <a:xfrm>
                  <a:off x="5798" y="1406"/>
                  <a:ext cx="5276" cy="1025"/>
                </a:xfrm>
                <a:prstGeom prst="round2DiagRect">
                  <a:avLst>
                    <a:gd name="adj1" fmla="val 0"/>
                    <a:gd name="adj2" fmla="val 16670"/>
                  </a:avLst>
                </a:prstGeom>
                <a:solidFill>
                  <a:srgbClr val="31668F"/>
                </a:solidFill>
              </p:spPr>
              <p:style>
                <a:lnRef idx="0">
                  <a:schemeClr val="accent1"/>
                </a:lnRef>
                <a:fillRef idx="3">
                  <a:schemeClr val="accent1"/>
                </a:fillRef>
                <a:effectRef idx="3">
                  <a:schemeClr val="accent1"/>
                </a:effectRef>
                <a:fontRef idx="minor">
                  <a:schemeClr val="lt1"/>
                </a:fontRef>
              </p:style>
              <p:txBody>
                <a:bodyPr/>
                <a:lstStyle/>
                <a:p>
                  <a:pPr eaLnBrk="1" fontAlgn="auto" hangingPunct="1">
                    <a:spcBef>
                      <a:spcPts val="0"/>
                    </a:spcBef>
                    <a:spcAft>
                      <a:spcPts val="0"/>
                    </a:spcAft>
                    <a:defRPr/>
                  </a:pPr>
                  <a:endParaRPr lang="zh-CN" altLang="en-US" sz="100" kern="0">
                    <a:solidFill>
                      <a:schemeClr val="tx1"/>
                    </a:solidFill>
                    <a:latin typeface="方正楷体_GBK" panose="02000000000000000000" charset="-122"/>
                    <a:ea typeface="方正楷体_GBK" panose="02000000000000000000" charset="-122"/>
                  </a:endParaRPr>
                </a:p>
              </p:txBody>
            </p:sp>
            <p:sp>
              <p:nvSpPr>
                <p:cNvPr id="13" name="圆角矩形 12"/>
                <p:cNvSpPr/>
                <p:nvPr/>
              </p:nvSpPr>
              <p:spPr>
                <a:xfrm>
                  <a:off x="5798" y="2618"/>
                  <a:ext cx="5276" cy="5167"/>
                </a:xfrm>
                <a:prstGeom prst="roundRect">
                  <a:avLst>
                    <a:gd name="adj" fmla="val 0"/>
                  </a:avLst>
                </a:prstGeom>
                <a:noFill/>
                <a:ln w="12700" cmpd="sng">
                  <a:solidFill>
                    <a:srgbClr val="BFBFB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0" algn="just" fontAlgn="auto">
                    <a:lnSpc>
                      <a:spcPct val="150000"/>
                    </a:lnSpc>
                  </a:pPr>
                  <a:r>
                    <a:rPr lang="zh-CN" altLang="zh-CN" sz="2000" b="1" dirty="0">
                      <a:solidFill>
                        <a:schemeClr val="tx1"/>
                      </a:solidFill>
                      <a:latin typeface="Times New Roman" panose="02020603050405020304" charset="0"/>
                      <a:ea typeface="楷体" panose="02010609060101010101" pitchFamily="49" charset="-122"/>
                      <a:sym typeface="+mn-ea"/>
                    </a:rPr>
                    <a:t>（一）收入支出预算安排情况</a:t>
                  </a:r>
                  <a:endParaRPr lang="zh-CN" altLang="zh-CN" sz="2000" dirty="0">
                    <a:solidFill>
                      <a:schemeClr val="tx1"/>
                    </a:solidFill>
                    <a:latin typeface="Times New Roman" panose="02020603050405020304" charset="0"/>
                    <a:ea typeface="楷体" panose="02010609060101010101" pitchFamily="49" charset="-122"/>
                  </a:endParaRPr>
                </a:p>
                <a:p>
                  <a:pPr indent="457200" algn="just" fontAlgn="auto">
                    <a:lnSpc>
                      <a:spcPct val="150000"/>
                    </a:lnSpc>
                  </a:pPr>
                  <a:r>
                    <a:rPr lang="zh-CN" altLang="zh-CN" sz="2000" dirty="0">
                      <a:solidFill>
                        <a:schemeClr val="tx1"/>
                      </a:solidFill>
                      <a:latin typeface="Times New Roman" panose="02020603050405020304" charset="0"/>
                      <a:ea typeface="楷体" panose="02010609060101010101" pitchFamily="49" charset="-122"/>
                      <a:sym typeface="+mn-ea"/>
                    </a:rPr>
                    <a:t>包括部门收入、支出年初预算安排情况，与上年对比情况及增减变动原因。</a:t>
                  </a:r>
                  <a:r>
                    <a:rPr lang="zh-CN" altLang="en-US" sz="2000" dirty="0">
                      <a:solidFill>
                        <a:schemeClr val="tx1"/>
                      </a:solidFill>
                      <a:latin typeface="Times New Roman" panose="02020603050405020304" charset="0"/>
                      <a:ea typeface="楷体" panose="02010609060101010101" pitchFamily="49" charset="-122"/>
                      <a:sym typeface="+mn-ea"/>
                    </a:rPr>
                    <a:t>（可用柱形图或折线图）</a:t>
                  </a:r>
                  <a:endParaRPr lang="zh-CN" altLang="en-US" sz="2000" dirty="0">
                    <a:solidFill>
                      <a:schemeClr val="tx1"/>
                    </a:solidFill>
                    <a:latin typeface="Times New Roman" panose="02020603050405020304" charset="0"/>
                    <a:ea typeface="楷体" panose="02010609060101010101" pitchFamily="49" charset="-122"/>
                    <a:cs typeface="方正楷体_GBK" panose="02000000000000000000" charset="-122"/>
                    <a:sym typeface="+mn-ea"/>
                  </a:endParaRPr>
                </a:p>
              </p:txBody>
            </p:sp>
            <p:sp>
              <p:nvSpPr>
                <p:cNvPr id="14" name="矩形 13"/>
                <p:cNvSpPr/>
                <p:nvPr/>
              </p:nvSpPr>
              <p:spPr>
                <a:xfrm>
                  <a:off x="1316" y="1434"/>
                  <a:ext cx="4197" cy="6350"/>
                </a:xfrm>
                <a:prstGeom prst="rect">
                  <a:avLst/>
                </a:prstGeom>
                <a:no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solidFill>
                      <a:schemeClr val="tx1"/>
                    </a:solidFill>
                    <a:latin typeface="方正楷体_GBK" panose="02000000000000000000" charset="-122"/>
                    <a:ea typeface="方正楷体_GBK" panose="02000000000000000000" charset="-122"/>
                  </a:endParaRPr>
                </a:p>
              </p:txBody>
            </p:sp>
          </p:grpSp>
        </p:grpSp>
        <p:sp>
          <p:nvSpPr>
            <p:cNvPr id="15" name="矩形 14"/>
            <p:cNvSpPr/>
            <p:nvPr/>
          </p:nvSpPr>
          <p:spPr>
            <a:xfrm>
              <a:off x="7561" y="2248"/>
              <a:ext cx="5618" cy="708"/>
            </a:xfrm>
            <a:prstGeom prst="rect">
              <a:avLst/>
            </a:prstGeom>
          </p:spPr>
          <p:txBody>
            <a:bodyPr wrap="square">
              <a:spAutoFit/>
            </a:bodyPr>
            <a:lstStyle/>
            <a:p>
              <a:r>
                <a:rPr lang="zh-CN" altLang="en-US" sz="2400" b="1" dirty="0">
                  <a:solidFill>
                    <a:schemeClr val="bg1"/>
                  </a:solidFill>
                  <a:latin typeface="Times New Roman" panose="02020603050405020304" charset="0"/>
                  <a:ea typeface="楷体" panose="02010609060101010101" pitchFamily="49" charset="-122"/>
                </a:rPr>
                <a:t>一、</a:t>
              </a:r>
              <a:r>
                <a:rPr lang="zh-CN" altLang="zh-CN" sz="2400" b="1" dirty="0">
                  <a:solidFill>
                    <a:schemeClr val="bg1"/>
                  </a:solidFill>
                  <a:latin typeface="Times New Roman" panose="02020603050405020304" charset="0"/>
                  <a:ea typeface="楷体" panose="02010609060101010101" pitchFamily="49" charset="-122"/>
                </a:rPr>
                <a:t>分析报告　　二、分析评价</a:t>
              </a:r>
              <a:endParaRPr lang="zh-CN" altLang="zh-CN" sz="2400" b="1" dirty="0">
                <a:solidFill>
                  <a:schemeClr val="bg1"/>
                </a:solidFill>
                <a:latin typeface="Times New Roman" panose="02020603050405020304" charset="0"/>
                <a:ea typeface="楷体" panose="02010609060101010101" pitchFamily="49" charset="-122"/>
              </a:endParaRPr>
            </a:p>
          </p:txBody>
        </p:sp>
      </p:grpSp>
      <p:sp>
        <p:nvSpPr>
          <p:cNvPr id="325" name="矩形 324"/>
          <p:cNvSpPr/>
          <p:nvPr/>
        </p:nvSpPr>
        <p:spPr>
          <a:xfrm>
            <a:off x="2078355" y="3270250"/>
            <a:ext cx="2276475" cy="288290"/>
          </a:xfrm>
          <a:prstGeom prst="rect">
            <a:avLst/>
          </a:prstGeom>
          <a:no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p>
        </p:txBody>
      </p:sp>
      <p:cxnSp>
        <p:nvCxnSpPr>
          <p:cNvPr id="6" name="直接连接符 5"/>
          <p:cNvCxnSpPr/>
          <p:nvPr/>
        </p:nvCxnSpPr>
        <p:spPr>
          <a:xfrm>
            <a:off x="1758648" y="451036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nvCxnSpPr>
        <p:spPr>
          <a:xfrm>
            <a:off x="1763093" y="540063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a:off x="1735153" y="4937724"/>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6" name="直接连接符 15"/>
          <p:cNvCxnSpPr>
            <a:endCxn id="114" idx="1"/>
          </p:cNvCxnSpPr>
          <p:nvPr/>
        </p:nvCxnSpPr>
        <p:spPr>
          <a:xfrm>
            <a:off x="1481455" y="5813425"/>
            <a:ext cx="377190" cy="127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3" name="直接箭头连接符 2"/>
          <p:cNvCxnSpPr>
            <a:stCxn id="325" idx="3"/>
          </p:cNvCxnSpPr>
          <p:nvPr/>
        </p:nvCxnSpPr>
        <p:spPr>
          <a:xfrm flipV="true">
            <a:off x="4354830" y="3405505"/>
            <a:ext cx="1394460" cy="8890"/>
          </a:xfrm>
          <a:prstGeom prst="straightConnector1">
            <a:avLst/>
          </a:prstGeom>
          <a:ln w="28575" cmpd="sng">
            <a:solidFill>
              <a:schemeClr val="accent1">
                <a:shade val="50000"/>
              </a:schemeClr>
            </a:solidFill>
            <a:prstDash val="solid"/>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分析报告（部门汇总）</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17" name="组合 16"/>
          <p:cNvGrpSpPr/>
          <p:nvPr/>
        </p:nvGrpSpPr>
        <p:grpSpPr>
          <a:xfrm>
            <a:off x="514350" y="1069340"/>
            <a:ext cx="11264830" cy="5505450"/>
            <a:chOff x="2173" y="1999"/>
            <a:chExt cx="19366" cy="7516"/>
          </a:xfrm>
        </p:grpSpPr>
        <p:grpSp>
          <p:nvGrpSpPr>
            <p:cNvPr id="10" name="组合 9"/>
            <p:cNvGrpSpPr/>
            <p:nvPr/>
          </p:nvGrpSpPr>
          <p:grpSpPr>
            <a:xfrm>
              <a:off x="2173" y="1999"/>
              <a:ext cx="19366" cy="7516"/>
              <a:chOff x="1316" y="1406"/>
              <a:chExt cx="16645" cy="6379"/>
            </a:xfrm>
          </p:grpSpPr>
          <p:grpSp>
            <p:nvGrpSpPr>
              <p:cNvPr id="162" name="组合 161"/>
              <p:cNvGrpSpPr/>
              <p:nvPr/>
            </p:nvGrpSpPr>
            <p:grpSpPr>
              <a:xfrm>
                <a:off x="1415" y="1519"/>
                <a:ext cx="4023" cy="6098"/>
                <a:chOff x="142462" y="1285861"/>
                <a:chExt cx="2937970" cy="4950339"/>
              </a:xfrm>
            </p:grpSpPr>
            <p:grpSp>
              <p:nvGrpSpPr>
                <p:cNvPr id="96" name="组合 50"/>
                <p:cNvGrpSpPr/>
                <p:nvPr/>
              </p:nvGrpSpPr>
              <p:grpSpPr>
                <a:xfrm>
                  <a:off x="142462" y="1285861"/>
                  <a:ext cx="2937970" cy="4950339"/>
                  <a:chOff x="145088" y="1309075"/>
                  <a:chExt cx="2937970" cy="4950339"/>
                </a:xfrm>
              </p:grpSpPr>
              <p:grpSp>
                <p:nvGrpSpPr>
                  <p:cNvPr id="97" name="组合 55"/>
                  <p:cNvGrpSpPr/>
                  <p:nvPr/>
                </p:nvGrpSpPr>
                <p:grpSpPr>
                  <a:xfrm>
                    <a:off x="145088" y="1309075"/>
                    <a:ext cx="2937970" cy="4950339"/>
                    <a:chOff x="94852" y="1526428"/>
                    <a:chExt cx="2937970" cy="4742220"/>
                  </a:xfrm>
                </p:grpSpPr>
                <p:cxnSp>
                  <p:nvCxnSpPr>
                    <p:cNvPr id="101" name="直接连接符 100"/>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2" name="直接连接符 101"/>
                    <p:cNvCxnSpPr/>
                    <p:nvPr/>
                  </p:nvCxnSpPr>
                  <p:spPr>
                    <a:xfrm rot="5400000">
                      <a:off x="-812631" y="4496341"/>
                      <a:ext cx="2258343" cy="13986"/>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3" name="直接连接符 102"/>
                    <p:cNvCxnSpPr/>
                    <p:nvPr/>
                  </p:nvCxnSpPr>
                  <p:spPr>
                    <a:xfrm>
                      <a:off x="309546" y="4948159"/>
                      <a:ext cx="3" cy="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a:xfrm rot="5400000">
                      <a:off x="-1957802" y="3990071"/>
                      <a:ext cx="4106080" cy="5"/>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05" name="圆角矩形 104"/>
                    <p:cNvSpPr/>
                    <p:nvPr/>
                  </p:nvSpPr>
                  <p:spPr>
                    <a:xfrm>
                      <a:off x="95234" y="1526428"/>
                      <a:ext cx="2937588" cy="36004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rPr>
                        <a:t>分析报告撰写提纲（部门汇总）</a:t>
                      </a:r>
                      <a:endParaRPr lang="zh-CN" altLang="en-US" sz="1050" b="1" dirty="0">
                        <a:solidFill>
                          <a:schemeClr val="tx1"/>
                        </a:solidFill>
                        <a:latin typeface="Times New Roman" panose="02020603050405020304" charset="0"/>
                        <a:ea typeface="楷体" panose="02010609060101010101" pitchFamily="49" charset="-122"/>
                      </a:endParaRPr>
                    </a:p>
                  </p:txBody>
                </p:sp>
                <p:sp>
                  <p:nvSpPr>
                    <p:cNvPr id="106" name="圆角矩形 105"/>
                    <p:cNvSpPr/>
                    <p:nvPr/>
                  </p:nvSpPr>
                  <p:spPr>
                    <a:xfrm>
                      <a:off x="172820" y="1969022"/>
                      <a:ext cx="2448272" cy="360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第一部分 单位情况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07" name="圆角矩形 106"/>
                    <p:cNvSpPr/>
                    <p:nvPr/>
                  </p:nvSpPr>
                  <p:spPr>
                    <a:xfrm>
                      <a:off x="489316" y="238121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（一）基本情况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8" name="圆角矩形 107"/>
                    <p:cNvSpPr/>
                    <p:nvPr/>
                  </p:nvSpPr>
                  <p:spPr>
                    <a:xfrm>
                      <a:off x="489316" y="268540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（二）当年取得的主要事业成效</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9" name="圆角矩形 108"/>
                    <p:cNvSpPr/>
                    <p:nvPr/>
                  </p:nvSpPr>
                  <p:spPr>
                    <a:xfrm>
                      <a:off x="172820" y="2989592"/>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第二部分 收入支出预算执行情况分析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10" name="圆角矩形 109"/>
                    <p:cNvSpPr/>
                    <p:nvPr/>
                  </p:nvSpPr>
                  <p:spPr>
                    <a:xfrm>
                      <a:off x="523862" y="3511031"/>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（一）收入支出预算安排情况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1" name="圆角矩形 110"/>
                    <p:cNvSpPr/>
                    <p:nvPr/>
                  </p:nvSpPr>
                  <p:spPr>
                    <a:xfrm>
                      <a:off x="523862" y="3853205"/>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（二）收入支出预算执行情况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2" name="圆角矩形 111"/>
                    <p:cNvSpPr/>
                    <p:nvPr/>
                  </p:nvSpPr>
                  <p:spPr>
                    <a:xfrm>
                      <a:off x="523862" y="4195378"/>
                      <a:ext cx="2341718"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（三）年末结转和结余情况</a:t>
                      </a:r>
                      <a:endParaRPr lang="zh-CN" altLang="zh-CN" sz="900" dirty="0">
                        <a:solidFill>
                          <a:schemeClr val="tx1"/>
                        </a:solidFill>
                        <a:latin typeface="Times New Roman" panose="02020603050405020304" charset="0"/>
                        <a:ea typeface="楷体" panose="02010609060101010101" pitchFamily="49" charset="-122"/>
                      </a:endParaRPr>
                    </a:p>
                  </p:txBody>
                </p:sp>
                <p:sp>
                  <p:nvSpPr>
                    <p:cNvPr id="113" name="圆角矩形 112"/>
                    <p:cNvSpPr/>
                    <p:nvPr/>
                  </p:nvSpPr>
                  <p:spPr>
                    <a:xfrm>
                      <a:off x="523862" y="4561131"/>
                      <a:ext cx="2376264" cy="342173"/>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（四）</a:t>
                      </a:r>
                      <a:r>
                        <a:rPr lang="zh-CN" altLang="en-US" sz="900" dirty="0">
                          <a:solidFill>
                            <a:schemeClr val="tx1"/>
                          </a:solidFill>
                          <a:latin typeface="Times New Roman" panose="02020603050405020304" charset="0"/>
                          <a:ea typeface="楷体" panose="02010609060101010101" pitchFamily="49" charset="-122"/>
                        </a:rPr>
                        <a:t>与预算支出相关的其他指标分析</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4" name="圆角矩形 113"/>
                    <p:cNvSpPr/>
                    <p:nvPr/>
                  </p:nvSpPr>
                  <p:spPr>
                    <a:xfrm>
                      <a:off x="380986" y="5837810"/>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第三部分 本年度部门决算等财务工作开展情况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cxnSp>
                  <p:nvCxnSpPr>
                    <p:cNvPr id="117" name="直接连接符 116"/>
                    <p:cNvCxnSpPr>
                      <a:endCxn id="10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8" name="直接连接符 117"/>
                    <p:cNvCxnSpPr>
                      <a:endCxn id="10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9" name="直接连接符 118"/>
                    <p:cNvCxnSpPr>
                      <a:endCxn id="107" idx="1"/>
                    </p:cNvCxnSpPr>
                    <p:nvPr/>
                  </p:nvCxnSpPr>
                  <p:spPr>
                    <a:xfrm flipV="true">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0" name="直接连接符 119"/>
                    <p:cNvCxnSpPr>
                      <a:endCxn id="108" idx="1"/>
                    </p:cNvCxnSpPr>
                    <p:nvPr/>
                  </p:nvCxnSpPr>
                  <p:spPr>
                    <a:xfrm>
                      <a:off x="323528" y="276016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1" name="直接连接符 120"/>
                    <p:cNvCxnSpPr>
                      <a:endCxn id="110" idx="1"/>
                    </p:cNvCxnSpPr>
                    <p:nvPr/>
                  </p:nvCxnSpPr>
                  <p:spPr>
                    <a:xfrm>
                      <a:off x="361476" y="362133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2" name="直接连接符 121"/>
                    <p:cNvCxnSpPr>
                      <a:endCxn id="111" idx="1"/>
                    </p:cNvCxnSpPr>
                    <p:nvPr/>
                  </p:nvCxnSpPr>
                  <p:spPr>
                    <a:xfrm>
                      <a:off x="358074" y="397259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3" name="直接连接符 122"/>
                    <p:cNvCxnSpPr>
                      <a:endCxn id="112" idx="1"/>
                    </p:cNvCxnSpPr>
                    <p:nvPr/>
                  </p:nvCxnSpPr>
                  <p:spPr>
                    <a:xfrm>
                      <a:off x="323528" y="4318829"/>
                      <a:ext cx="200334" cy="254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grpSp>
              <p:sp>
                <p:nvSpPr>
                  <p:cNvPr id="99" name="圆角矩形 98"/>
                  <p:cNvSpPr/>
                  <p:nvPr/>
                </p:nvSpPr>
                <p:spPr>
                  <a:xfrm>
                    <a:off x="574036" y="4928020"/>
                    <a:ext cx="2376344" cy="358371"/>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（五）绩效目标完成情况</a:t>
                    </a:r>
                    <a:endParaRPr lang="zh-CN" altLang="en-US" sz="900" dirty="0">
                      <a:solidFill>
                        <a:schemeClr val="tx1"/>
                      </a:solidFill>
                      <a:latin typeface="Times New Roman" panose="02020603050405020304" charset="0"/>
                      <a:ea typeface="楷体" panose="02010609060101010101" pitchFamily="49" charset="-122"/>
                    </a:endParaRPr>
                  </a:p>
                </p:txBody>
              </p:sp>
            </p:grpSp>
            <p:sp>
              <p:nvSpPr>
                <p:cNvPr id="155" name="圆角矩形 154"/>
                <p:cNvSpPr/>
                <p:nvPr/>
              </p:nvSpPr>
              <p:spPr>
                <a:xfrm>
                  <a:off x="571472" y="5357826"/>
                  <a:ext cx="2376264" cy="35719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（六）当年预算执行及绩效管理中存在的问题、原因及改进措施</a:t>
                  </a:r>
                  <a:endParaRPr lang="zh-CN" altLang="en-US" sz="900" dirty="0">
                    <a:solidFill>
                      <a:schemeClr val="tx1"/>
                    </a:solidFill>
                    <a:latin typeface="Times New Roman" panose="02020603050405020304" charset="0"/>
                    <a:ea typeface="楷体" panose="02010609060101010101" pitchFamily="49" charset="-122"/>
                  </a:endParaRPr>
                </a:p>
              </p:txBody>
            </p:sp>
          </p:grpSp>
          <p:grpSp>
            <p:nvGrpSpPr>
              <p:cNvPr id="11" name="组合 10"/>
              <p:cNvGrpSpPr/>
              <p:nvPr/>
            </p:nvGrpSpPr>
            <p:grpSpPr>
              <a:xfrm>
                <a:off x="1316" y="1406"/>
                <a:ext cx="16645" cy="6379"/>
                <a:chOff x="1316" y="1406"/>
                <a:chExt cx="16645" cy="6379"/>
              </a:xfrm>
            </p:grpSpPr>
            <p:sp>
              <p:nvSpPr>
                <p:cNvPr id="12" name="对角圆角矩形 11"/>
                <p:cNvSpPr/>
                <p:nvPr/>
              </p:nvSpPr>
              <p:spPr>
                <a:xfrm>
                  <a:off x="5798" y="1406"/>
                  <a:ext cx="12163" cy="576"/>
                </a:xfrm>
                <a:prstGeom prst="round2DiagRect">
                  <a:avLst>
                    <a:gd name="adj1" fmla="val 0"/>
                    <a:gd name="adj2" fmla="val 16670"/>
                  </a:avLst>
                </a:prstGeom>
                <a:solidFill>
                  <a:srgbClr val="31668F"/>
                </a:solidFill>
              </p:spPr>
              <p:style>
                <a:lnRef idx="0">
                  <a:schemeClr val="accent1"/>
                </a:lnRef>
                <a:fillRef idx="3">
                  <a:schemeClr val="accent1"/>
                </a:fillRef>
                <a:effectRef idx="3">
                  <a:schemeClr val="accent1"/>
                </a:effectRef>
                <a:fontRef idx="minor">
                  <a:schemeClr val="lt1"/>
                </a:fontRef>
              </p:style>
              <p:txBody>
                <a:bodyPr/>
                <a:lstStyle/>
                <a:p>
                  <a:pPr eaLnBrk="1" fontAlgn="auto" hangingPunct="1">
                    <a:spcBef>
                      <a:spcPts val="0"/>
                    </a:spcBef>
                    <a:spcAft>
                      <a:spcPts val="0"/>
                    </a:spcAft>
                    <a:defRPr/>
                  </a:pPr>
                  <a:endParaRPr lang="zh-CN" altLang="en-US" sz="100" kern="0">
                    <a:solidFill>
                      <a:schemeClr val="tx1"/>
                    </a:solidFill>
                    <a:latin typeface="方正楷体_GBK" panose="02000000000000000000" charset="-122"/>
                    <a:ea typeface="方正楷体_GBK" panose="02000000000000000000" charset="-122"/>
                  </a:endParaRPr>
                </a:p>
              </p:txBody>
            </p:sp>
            <p:sp>
              <p:nvSpPr>
                <p:cNvPr id="13" name="圆角矩形 12"/>
                <p:cNvSpPr/>
                <p:nvPr/>
              </p:nvSpPr>
              <p:spPr>
                <a:xfrm>
                  <a:off x="5798" y="2087"/>
                  <a:ext cx="12162" cy="5698"/>
                </a:xfrm>
                <a:prstGeom prst="roundRect">
                  <a:avLst>
                    <a:gd name="adj" fmla="val 0"/>
                  </a:avLst>
                </a:prstGeom>
                <a:noFill/>
                <a:ln w="12700" cmpd="sng">
                  <a:solidFill>
                    <a:srgbClr val="BFBFB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0" algn="just" fontAlgn="auto">
                    <a:lnSpc>
                      <a:spcPct val="100000"/>
                    </a:lnSpc>
                  </a:pP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当年收入支出预算执行基本情况，与上年度对比情况，包括增减绝对值与幅度，</a:t>
                  </a:r>
                  <a:r>
                    <a:rPr lang="zh-CN" altLang="zh-CN" sz="1400" dirty="0">
                      <a:solidFill>
                        <a:srgbClr val="FF0000"/>
                      </a:solidFill>
                      <a:latin typeface="Times New Roman" panose="02020603050405020304" charset="0"/>
                      <a:ea typeface="楷体" panose="02010609060101010101" pitchFamily="49" charset="-122"/>
                      <a:cs typeface="方正楷体_GBK" panose="02000000000000000000" charset="-122"/>
                      <a:sym typeface="+mn-ea"/>
                    </a:rPr>
                    <a:t>增减变动主要原因</a:t>
                  </a:r>
                  <a:r>
                    <a:rPr lang="en-US"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可用柱形图或折线图</a:t>
                  </a:r>
                  <a:r>
                    <a:rPr lang="en-US"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en-US" altLang="zh-CN" sz="1400" b="1" dirty="0">
                      <a:solidFill>
                        <a:schemeClr val="tx1"/>
                      </a:solidFill>
                      <a:latin typeface="Times New Roman" panose="02020603050405020304" charset="0"/>
                      <a:ea typeface="楷体" panose="02010609060101010101" pitchFamily="49" charset="-122"/>
                      <a:cs typeface="方正楷体_GBK" panose="02000000000000000000" charset="-122"/>
                      <a:sym typeface="+mn-ea"/>
                    </a:rPr>
                    <a:t>1</a:t>
                  </a:r>
                  <a:r>
                    <a:rPr lang="zh-CN" altLang="zh-CN" sz="1400" b="1" dirty="0">
                      <a:solidFill>
                        <a:schemeClr val="tx1"/>
                      </a:solidFill>
                      <a:latin typeface="Times New Roman" panose="02020603050405020304" charset="0"/>
                      <a:ea typeface="楷体" panose="02010609060101010101" pitchFamily="49" charset="-122"/>
                      <a:cs typeface="方正楷体_GBK" panose="02000000000000000000" charset="-122"/>
                      <a:sym typeface="+mn-ea"/>
                    </a:rPr>
                    <a:t>．收入支出与预算对比分析。</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en-US"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1</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）预、决算差异情况，可分收入支出功能科目、分单位、分收入支出具体项目逐项对比（可列表）。</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en-US"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2</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zh-CN" altLang="zh-CN" sz="1400" dirty="0">
                      <a:solidFill>
                        <a:srgbClr val="FF0000"/>
                      </a:solidFill>
                      <a:latin typeface="Times New Roman" panose="02020603050405020304" charset="0"/>
                      <a:ea typeface="楷体" panose="02010609060101010101" pitchFamily="49" charset="-122"/>
                      <a:cs typeface="方正楷体_GBK" panose="02000000000000000000" charset="-122"/>
                      <a:sym typeface="+mn-ea"/>
                    </a:rPr>
                    <a:t>差异原因分析。</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差异较大的应分析到具体收入支出功能科目和具体单位。</a:t>
                  </a:r>
                  <a:endParaRPr lang="en-US"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en-US" altLang="zh-CN" sz="1400" b="1" dirty="0">
                      <a:solidFill>
                        <a:schemeClr val="tx1"/>
                      </a:solidFill>
                      <a:latin typeface="Times New Roman" panose="02020603050405020304" charset="0"/>
                      <a:ea typeface="楷体" panose="02010609060101010101" pitchFamily="49" charset="-122"/>
                      <a:cs typeface="方正楷体_GBK" panose="02000000000000000000" charset="-122"/>
                      <a:sym typeface="+mn-ea"/>
                    </a:rPr>
                    <a:t>2</a:t>
                  </a:r>
                  <a:r>
                    <a:rPr lang="zh-CN" altLang="zh-CN" sz="1400" b="1" dirty="0">
                      <a:solidFill>
                        <a:schemeClr val="tx1"/>
                      </a:solidFill>
                      <a:latin typeface="Times New Roman" panose="02020603050405020304" charset="0"/>
                      <a:ea typeface="楷体" panose="02010609060101010101" pitchFamily="49" charset="-122"/>
                      <a:cs typeface="方正楷体_GBK" panose="02000000000000000000" charset="-122"/>
                      <a:sym typeface="+mn-ea"/>
                    </a:rPr>
                    <a:t>．收入支出结构分析。</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en-US"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1</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）各项收入占总收入的比重，各项支出占总支出的比重（可分别制作饼状图）。</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en-US"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2</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）收入支出按部门所属单位分布情况（可列表）。</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endParaRPr>
                </a:p>
                <a:p>
                  <a:pPr indent="0" algn="just" fontAlgn="auto">
                    <a:lnSpc>
                      <a:spcPct val="100000"/>
                    </a:lnSpc>
                  </a:pP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en-US"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3</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）收入支出与上年度对比情况及原因分析（可用柱形图或折线图）</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en-US" altLang="zh-CN" sz="1400" b="1" dirty="0">
                      <a:solidFill>
                        <a:schemeClr val="tx1"/>
                      </a:solidFill>
                      <a:latin typeface="Times New Roman" panose="02020603050405020304" charset="0"/>
                      <a:ea typeface="楷体" panose="02010609060101010101" pitchFamily="49" charset="-122"/>
                      <a:cs typeface="方正楷体_GBK" panose="02000000000000000000" charset="-122"/>
                      <a:sym typeface="+mn-ea"/>
                    </a:rPr>
                    <a:t>3</a:t>
                  </a:r>
                  <a:r>
                    <a:rPr lang="zh-CN" altLang="zh-CN" sz="1400" b="1" dirty="0">
                      <a:solidFill>
                        <a:schemeClr val="tx1"/>
                      </a:solidFill>
                      <a:latin typeface="Times New Roman" panose="02020603050405020304" charset="0"/>
                      <a:ea typeface="楷体" panose="02010609060101010101" pitchFamily="49" charset="-122"/>
                      <a:cs typeface="方正楷体_GBK" panose="02000000000000000000" charset="-122"/>
                      <a:sym typeface="+mn-ea"/>
                    </a:rPr>
                    <a:t>．支出按经济分类科目分析。</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en-US"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1</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）“三公”经费支出情况：可进行上下年对比、预决算对比，以及相关的公务用车购置及保有量、因公出国（境）团组数及人数和公务接待批次及人数等情况与分析。动用上年结转用于三公经费的情况及原因。</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en-US"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2</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）会议费支出情况：可进行上下年对比、预决算对比，人均支出情况分析（可做表、柱图、折线图）。</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en-US"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3</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）培训费支出情况：可进行上下年对比、预决算对比，人均支出情况分析（可做表、柱图、折线图）。</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en-US"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4</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）其他对部门影响较大的支出情况。</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r>
                    <a:rPr lang="en-US"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5</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）重点经济分类支出中存在的问题及改进措施。</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en-US" altLang="zh-CN" sz="1400" b="1" dirty="0">
                      <a:solidFill>
                        <a:schemeClr val="tx1"/>
                      </a:solidFill>
                      <a:latin typeface="Times New Roman" panose="02020603050405020304" charset="0"/>
                      <a:ea typeface="楷体" panose="02010609060101010101" pitchFamily="49" charset="-122"/>
                      <a:cs typeface="方正楷体_GBK" panose="02000000000000000000" charset="-122"/>
                      <a:sym typeface="+mn-ea"/>
                    </a:rPr>
                    <a:t>4．财政拨款收入、支出分析。</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根据报表项目分析财政拨款收入、支出情况，支出要按照基本支出和项目支出分析具体构成及特点。</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endParaRPr>
                </a:p>
                <a:p>
                  <a:pPr indent="0" algn="just" fontAlgn="auto">
                    <a:lnSpc>
                      <a:spcPct val="100000"/>
                    </a:lnSpc>
                  </a:pPr>
                  <a:r>
                    <a:rPr lang="en-US" altLang="zh-CN" sz="1400" b="1" dirty="0">
                      <a:solidFill>
                        <a:schemeClr val="tx1"/>
                      </a:solidFill>
                      <a:latin typeface="Times New Roman" panose="02020603050405020304" charset="0"/>
                      <a:ea typeface="楷体" panose="02010609060101010101" pitchFamily="49" charset="-122"/>
                      <a:cs typeface="方正楷体_GBK" panose="02000000000000000000" charset="-122"/>
                      <a:sym typeface="+mn-ea"/>
                    </a:rPr>
                    <a:t>5. 非财政拨款收入分析。</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根据报表项目分析非财政拨款收入情况，按照事业收入、经营收入和其他收入等分析具体构成和特点，</a:t>
                  </a:r>
                  <a:r>
                    <a:rPr lang="zh-CN" altLang="zh-CN" sz="1400" dirty="0">
                      <a:solidFill>
                        <a:srgbClr val="FF0000"/>
                      </a:solidFill>
                      <a:latin typeface="Times New Roman" panose="02020603050405020304" charset="0"/>
                      <a:ea typeface="楷体" panose="02010609060101010101" pitchFamily="49" charset="-122"/>
                      <a:cs typeface="方正楷体_GBK" panose="02000000000000000000" charset="-122"/>
                      <a:sym typeface="+mn-ea"/>
                    </a:rPr>
                    <a:t>结合业务数据分析非财政拨款收入的增减变动情况及原因</a:t>
                  </a:r>
                  <a:r>
                    <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a:t>
                  </a:r>
                  <a:endParaRPr lang="zh-CN"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ea"/>
                  </a:endParaRPr>
                </a:p>
              </p:txBody>
            </p:sp>
            <p:sp>
              <p:nvSpPr>
                <p:cNvPr id="14" name="矩形 13"/>
                <p:cNvSpPr/>
                <p:nvPr/>
              </p:nvSpPr>
              <p:spPr>
                <a:xfrm>
                  <a:off x="1316" y="1434"/>
                  <a:ext cx="4197" cy="6350"/>
                </a:xfrm>
                <a:prstGeom prst="rect">
                  <a:avLst/>
                </a:prstGeom>
                <a:no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solidFill>
                      <a:schemeClr val="tx1"/>
                    </a:solidFill>
                    <a:latin typeface="方正楷体_GBK" panose="02000000000000000000" charset="-122"/>
                    <a:ea typeface="方正楷体_GBK" panose="02000000000000000000" charset="-122"/>
                  </a:endParaRPr>
                </a:p>
              </p:txBody>
            </p:sp>
          </p:grpSp>
        </p:grpSp>
        <p:sp>
          <p:nvSpPr>
            <p:cNvPr id="15" name="矩形 14"/>
            <p:cNvSpPr/>
            <p:nvPr/>
          </p:nvSpPr>
          <p:spPr>
            <a:xfrm>
              <a:off x="8203" y="2091"/>
              <a:ext cx="11996" cy="629"/>
            </a:xfrm>
            <a:prstGeom prst="rect">
              <a:avLst/>
            </a:prstGeom>
          </p:spPr>
          <p:txBody>
            <a:bodyPr wrap="square">
              <a:spAutoFit/>
            </a:bodyPr>
            <a:lstStyle/>
            <a:p>
              <a:pPr algn="ctr"/>
              <a:r>
                <a:rPr lang="zh-CN" altLang="en-US" sz="2400" b="1" dirty="0">
                  <a:solidFill>
                    <a:schemeClr val="bg1"/>
                  </a:solidFill>
                  <a:latin typeface="Times New Roman" panose="02020603050405020304" charset="0"/>
                  <a:ea typeface="楷体" panose="02010609060101010101" pitchFamily="49" charset="-122"/>
                </a:rPr>
                <a:t>一、</a:t>
              </a:r>
              <a:r>
                <a:rPr lang="zh-CN" altLang="zh-CN" sz="2400" b="1" dirty="0">
                  <a:solidFill>
                    <a:schemeClr val="bg1"/>
                  </a:solidFill>
                  <a:latin typeface="Times New Roman" panose="02020603050405020304" charset="0"/>
                  <a:ea typeface="楷体" panose="02010609060101010101" pitchFamily="49" charset="-122"/>
                </a:rPr>
                <a:t>分析报告　　二、分析评价</a:t>
              </a:r>
              <a:endParaRPr lang="zh-CN" altLang="zh-CN" sz="2400" b="1" dirty="0">
                <a:solidFill>
                  <a:schemeClr val="bg1"/>
                </a:solidFill>
                <a:latin typeface="Times New Roman" panose="02020603050405020304" charset="0"/>
                <a:ea typeface="楷体" panose="02010609060101010101" pitchFamily="49" charset="-122"/>
              </a:endParaRPr>
            </a:p>
          </p:txBody>
        </p:sp>
      </p:grpSp>
      <p:grpSp>
        <p:nvGrpSpPr>
          <p:cNvPr id="6" name="组合 5"/>
          <p:cNvGrpSpPr/>
          <p:nvPr/>
        </p:nvGrpSpPr>
        <p:grpSpPr>
          <a:xfrm>
            <a:off x="1026795" y="3747135"/>
            <a:ext cx="2504640" cy="268605"/>
            <a:chOff x="3192" y="5182"/>
            <a:chExt cx="4899" cy="423"/>
          </a:xfrm>
        </p:grpSpPr>
        <p:sp>
          <p:nvSpPr>
            <p:cNvPr id="325" name="矩形 324"/>
            <p:cNvSpPr/>
            <p:nvPr/>
          </p:nvSpPr>
          <p:spPr>
            <a:xfrm>
              <a:off x="3192" y="5182"/>
              <a:ext cx="3585" cy="423"/>
            </a:xfrm>
            <a:prstGeom prst="rect">
              <a:avLst/>
            </a:prstGeom>
            <a:no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p>
          </p:txBody>
        </p:sp>
        <p:cxnSp>
          <p:nvCxnSpPr>
            <p:cNvPr id="3" name="直接箭头连接符 2"/>
            <p:cNvCxnSpPr>
              <a:stCxn id="325" idx="3"/>
            </p:cNvCxnSpPr>
            <p:nvPr/>
          </p:nvCxnSpPr>
          <p:spPr>
            <a:xfrm flipV="true">
              <a:off x="6777" y="5384"/>
              <a:ext cx="1314" cy="10"/>
            </a:xfrm>
            <a:prstGeom prst="straightConnector1">
              <a:avLst/>
            </a:prstGeom>
            <a:ln w="28575" cmpd="sng">
              <a:solidFill>
                <a:schemeClr val="accent1">
                  <a:shade val="50000"/>
                </a:schemeClr>
              </a:solidFill>
              <a:prstDash val="solid"/>
              <a:tailEnd type="arrow"/>
            </a:ln>
          </p:spPr>
          <p:style>
            <a:lnRef idx="1">
              <a:schemeClr val="accent1"/>
            </a:lnRef>
            <a:fillRef idx="0">
              <a:schemeClr val="accent1"/>
            </a:fillRef>
            <a:effectRef idx="0">
              <a:schemeClr val="accent1"/>
            </a:effectRef>
            <a:fontRef idx="minor">
              <a:schemeClr val="tx1"/>
            </a:fontRef>
          </p:style>
        </p:cxnSp>
      </p:grpSp>
      <p:cxnSp>
        <p:nvCxnSpPr>
          <p:cNvPr id="7" name="直接连接符 6"/>
          <p:cNvCxnSpPr/>
          <p:nvPr/>
        </p:nvCxnSpPr>
        <p:spPr>
          <a:xfrm>
            <a:off x="780566" y="4723081"/>
            <a:ext cx="185651" cy="282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8" name="直接连接符 7"/>
          <p:cNvCxnSpPr/>
          <p:nvPr/>
        </p:nvCxnSpPr>
        <p:spPr>
          <a:xfrm>
            <a:off x="793901" y="5203776"/>
            <a:ext cx="185651" cy="282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a:off x="780566" y="5684471"/>
            <a:ext cx="185651" cy="282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6" name="直接连接符 15"/>
          <p:cNvCxnSpPr>
            <a:endCxn id="114" idx="1"/>
          </p:cNvCxnSpPr>
          <p:nvPr/>
        </p:nvCxnSpPr>
        <p:spPr>
          <a:xfrm>
            <a:off x="581660" y="6189345"/>
            <a:ext cx="264795" cy="127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分析报告（部门汇总）</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17" name="组合 16"/>
          <p:cNvGrpSpPr/>
          <p:nvPr/>
        </p:nvGrpSpPr>
        <p:grpSpPr>
          <a:xfrm>
            <a:off x="1454785" y="956945"/>
            <a:ext cx="9525000" cy="4885690"/>
            <a:chOff x="2173" y="1999"/>
            <a:chExt cx="11353" cy="7515"/>
          </a:xfrm>
        </p:grpSpPr>
        <p:grpSp>
          <p:nvGrpSpPr>
            <p:cNvPr id="10" name="组合 9"/>
            <p:cNvGrpSpPr/>
            <p:nvPr/>
          </p:nvGrpSpPr>
          <p:grpSpPr>
            <a:xfrm>
              <a:off x="2173" y="1999"/>
              <a:ext cx="11353" cy="7515"/>
              <a:chOff x="1316" y="1406"/>
              <a:chExt cx="9758" cy="6378"/>
            </a:xfrm>
          </p:grpSpPr>
          <p:grpSp>
            <p:nvGrpSpPr>
              <p:cNvPr id="162" name="组合 161"/>
              <p:cNvGrpSpPr/>
              <p:nvPr/>
            </p:nvGrpSpPr>
            <p:grpSpPr>
              <a:xfrm>
                <a:off x="1415" y="1519"/>
                <a:ext cx="4023" cy="6098"/>
                <a:chOff x="142462" y="1285861"/>
                <a:chExt cx="2937970" cy="4950339"/>
              </a:xfrm>
            </p:grpSpPr>
            <p:grpSp>
              <p:nvGrpSpPr>
                <p:cNvPr id="96" name="组合 50"/>
                <p:cNvGrpSpPr/>
                <p:nvPr/>
              </p:nvGrpSpPr>
              <p:grpSpPr>
                <a:xfrm>
                  <a:off x="142462" y="1285861"/>
                  <a:ext cx="2937970" cy="4950339"/>
                  <a:chOff x="145088" y="1309075"/>
                  <a:chExt cx="2937970" cy="4950339"/>
                </a:xfrm>
              </p:grpSpPr>
              <p:grpSp>
                <p:nvGrpSpPr>
                  <p:cNvPr id="97" name="组合 55"/>
                  <p:cNvGrpSpPr/>
                  <p:nvPr/>
                </p:nvGrpSpPr>
                <p:grpSpPr>
                  <a:xfrm>
                    <a:off x="145088" y="1309075"/>
                    <a:ext cx="2937970" cy="4950339"/>
                    <a:chOff x="94852" y="1526428"/>
                    <a:chExt cx="2937970" cy="4742220"/>
                  </a:xfrm>
                </p:grpSpPr>
                <p:cxnSp>
                  <p:nvCxnSpPr>
                    <p:cNvPr id="101" name="直接连接符 100"/>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2" name="直接连接符 101"/>
                    <p:cNvCxnSpPr/>
                    <p:nvPr/>
                  </p:nvCxnSpPr>
                  <p:spPr>
                    <a:xfrm rot="5400000">
                      <a:off x="-812631" y="4496341"/>
                      <a:ext cx="2258343" cy="13986"/>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3" name="直接连接符 102"/>
                    <p:cNvCxnSpPr/>
                    <p:nvPr/>
                  </p:nvCxnSpPr>
                  <p:spPr>
                    <a:xfrm>
                      <a:off x="309546" y="4948159"/>
                      <a:ext cx="3" cy="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a:xfrm rot="5400000">
                      <a:off x="-1957802" y="3990071"/>
                      <a:ext cx="4106080" cy="5"/>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05" name="圆角矩形 104"/>
                    <p:cNvSpPr/>
                    <p:nvPr/>
                  </p:nvSpPr>
                  <p:spPr>
                    <a:xfrm>
                      <a:off x="95234" y="1526428"/>
                      <a:ext cx="2937588" cy="36004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rPr>
                        <a:t>分析报告撰写提纲（部门汇总版）</a:t>
                      </a:r>
                      <a:endParaRPr lang="zh-CN" altLang="en-US" sz="1050" b="1" dirty="0">
                        <a:solidFill>
                          <a:schemeClr val="tx1"/>
                        </a:solidFill>
                        <a:latin typeface="Times New Roman" panose="02020603050405020304" charset="0"/>
                        <a:ea typeface="楷体" panose="02010609060101010101" pitchFamily="49" charset="-122"/>
                      </a:endParaRPr>
                    </a:p>
                  </p:txBody>
                </p:sp>
                <p:sp>
                  <p:nvSpPr>
                    <p:cNvPr id="106" name="圆角矩形 105"/>
                    <p:cNvSpPr/>
                    <p:nvPr/>
                  </p:nvSpPr>
                  <p:spPr>
                    <a:xfrm>
                      <a:off x="172820" y="1969022"/>
                      <a:ext cx="2448272" cy="360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第一部分 单位情况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07" name="圆角矩形 106"/>
                    <p:cNvSpPr/>
                    <p:nvPr/>
                  </p:nvSpPr>
                  <p:spPr>
                    <a:xfrm>
                      <a:off x="489316" y="238121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（一）基本情况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8" name="圆角矩形 107"/>
                    <p:cNvSpPr/>
                    <p:nvPr/>
                  </p:nvSpPr>
                  <p:spPr>
                    <a:xfrm>
                      <a:off x="489316" y="268540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（二）当年取得的主要事业成效</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9" name="圆角矩形 108"/>
                    <p:cNvSpPr/>
                    <p:nvPr/>
                  </p:nvSpPr>
                  <p:spPr>
                    <a:xfrm>
                      <a:off x="172820" y="2989592"/>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第二部分 收入支出预算执行情况分析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10" name="圆角矩形 109"/>
                    <p:cNvSpPr/>
                    <p:nvPr/>
                  </p:nvSpPr>
                  <p:spPr>
                    <a:xfrm>
                      <a:off x="523862" y="3511031"/>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（一）收入支出预算安排情况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1" name="圆角矩形 110"/>
                    <p:cNvSpPr/>
                    <p:nvPr/>
                  </p:nvSpPr>
                  <p:spPr>
                    <a:xfrm>
                      <a:off x="523862" y="3853205"/>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（二）收入支出预算执行情况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2" name="圆角矩形 111"/>
                    <p:cNvSpPr/>
                    <p:nvPr/>
                  </p:nvSpPr>
                  <p:spPr>
                    <a:xfrm>
                      <a:off x="523862" y="4195378"/>
                      <a:ext cx="2341718"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（三）年末结转和结余情况</a:t>
                      </a:r>
                      <a:endParaRPr lang="zh-CN" altLang="zh-CN" sz="900" dirty="0">
                        <a:solidFill>
                          <a:schemeClr val="tx1"/>
                        </a:solidFill>
                        <a:latin typeface="Times New Roman" panose="02020603050405020304" charset="0"/>
                        <a:ea typeface="楷体" panose="02010609060101010101" pitchFamily="49" charset="-122"/>
                      </a:endParaRPr>
                    </a:p>
                  </p:txBody>
                </p:sp>
                <p:sp>
                  <p:nvSpPr>
                    <p:cNvPr id="113" name="圆角矩形 112"/>
                    <p:cNvSpPr/>
                    <p:nvPr/>
                  </p:nvSpPr>
                  <p:spPr>
                    <a:xfrm>
                      <a:off x="523862" y="4511964"/>
                      <a:ext cx="2376264" cy="342173"/>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（四）</a:t>
                      </a:r>
                      <a:r>
                        <a:rPr lang="zh-CN" altLang="en-US" sz="900" dirty="0">
                          <a:solidFill>
                            <a:schemeClr val="tx1"/>
                          </a:solidFill>
                          <a:latin typeface="Times New Roman" panose="02020603050405020304" charset="0"/>
                          <a:ea typeface="楷体" panose="02010609060101010101" pitchFamily="49" charset="-122"/>
                        </a:rPr>
                        <a:t>与预算支出相关的其他指标分析</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4" name="圆角矩形 113"/>
                    <p:cNvSpPr/>
                    <p:nvPr/>
                  </p:nvSpPr>
                  <p:spPr>
                    <a:xfrm>
                      <a:off x="380986" y="5837810"/>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第三部分 本年度部门决算等财务工作开展情况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cxnSp>
                  <p:nvCxnSpPr>
                    <p:cNvPr id="117" name="直接连接符 116"/>
                    <p:cNvCxnSpPr>
                      <a:endCxn id="10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8" name="直接连接符 117"/>
                    <p:cNvCxnSpPr>
                      <a:endCxn id="10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9" name="直接连接符 118"/>
                    <p:cNvCxnSpPr>
                      <a:endCxn id="107" idx="1"/>
                    </p:cNvCxnSpPr>
                    <p:nvPr/>
                  </p:nvCxnSpPr>
                  <p:spPr>
                    <a:xfrm flipV="true">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0" name="直接连接符 119"/>
                    <p:cNvCxnSpPr>
                      <a:endCxn id="108" idx="1"/>
                    </p:cNvCxnSpPr>
                    <p:nvPr/>
                  </p:nvCxnSpPr>
                  <p:spPr>
                    <a:xfrm>
                      <a:off x="323528" y="276016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1" name="直接连接符 120"/>
                    <p:cNvCxnSpPr>
                      <a:endCxn id="110" idx="1"/>
                    </p:cNvCxnSpPr>
                    <p:nvPr/>
                  </p:nvCxnSpPr>
                  <p:spPr>
                    <a:xfrm>
                      <a:off x="361476" y="362133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2" name="直接连接符 121"/>
                    <p:cNvCxnSpPr>
                      <a:endCxn id="111" idx="1"/>
                    </p:cNvCxnSpPr>
                    <p:nvPr/>
                  </p:nvCxnSpPr>
                  <p:spPr>
                    <a:xfrm>
                      <a:off x="358074" y="397259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3" name="直接连接符 122"/>
                    <p:cNvCxnSpPr>
                      <a:endCxn id="112" idx="1"/>
                    </p:cNvCxnSpPr>
                    <p:nvPr/>
                  </p:nvCxnSpPr>
                  <p:spPr>
                    <a:xfrm>
                      <a:off x="323528" y="4318829"/>
                      <a:ext cx="200334" cy="254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grpSp>
              <p:sp>
                <p:nvSpPr>
                  <p:cNvPr id="99" name="圆角矩形 98"/>
                  <p:cNvSpPr/>
                  <p:nvPr/>
                </p:nvSpPr>
                <p:spPr>
                  <a:xfrm>
                    <a:off x="574085" y="4856171"/>
                    <a:ext cx="2376351" cy="345894"/>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（五）绩效目标完成情况</a:t>
                    </a:r>
                    <a:endParaRPr lang="zh-CN" altLang="en-US" sz="900" dirty="0">
                      <a:solidFill>
                        <a:schemeClr val="tx1"/>
                      </a:solidFill>
                      <a:latin typeface="Times New Roman" panose="02020603050405020304" charset="0"/>
                      <a:ea typeface="楷体" panose="02010609060101010101" pitchFamily="49" charset="-122"/>
                    </a:endParaRPr>
                  </a:p>
                </p:txBody>
              </p:sp>
            </p:grpSp>
            <p:sp>
              <p:nvSpPr>
                <p:cNvPr id="155" name="圆角矩形 154"/>
                <p:cNvSpPr/>
                <p:nvPr/>
              </p:nvSpPr>
              <p:spPr>
                <a:xfrm>
                  <a:off x="571472" y="5273035"/>
                  <a:ext cx="2376264" cy="35719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（六）当年预算执行及绩效管理中存在的问题、原因及改进措施</a:t>
                  </a:r>
                  <a:endParaRPr lang="zh-CN" altLang="en-US" sz="900" dirty="0">
                    <a:solidFill>
                      <a:schemeClr val="tx1"/>
                    </a:solidFill>
                    <a:latin typeface="Times New Roman" panose="02020603050405020304" charset="0"/>
                    <a:ea typeface="楷体" panose="02010609060101010101" pitchFamily="49" charset="-122"/>
                  </a:endParaRPr>
                </a:p>
              </p:txBody>
            </p:sp>
          </p:grpSp>
          <p:grpSp>
            <p:nvGrpSpPr>
              <p:cNvPr id="11" name="组合 10"/>
              <p:cNvGrpSpPr/>
              <p:nvPr/>
            </p:nvGrpSpPr>
            <p:grpSpPr>
              <a:xfrm>
                <a:off x="1316" y="1406"/>
                <a:ext cx="9758" cy="6378"/>
                <a:chOff x="1316" y="1406"/>
                <a:chExt cx="9758" cy="6378"/>
              </a:xfrm>
            </p:grpSpPr>
            <p:sp>
              <p:nvSpPr>
                <p:cNvPr id="12" name="对角圆角矩形 11"/>
                <p:cNvSpPr/>
                <p:nvPr/>
              </p:nvSpPr>
              <p:spPr>
                <a:xfrm>
                  <a:off x="5798" y="1406"/>
                  <a:ext cx="5276" cy="1025"/>
                </a:xfrm>
                <a:prstGeom prst="round2DiagRect">
                  <a:avLst>
                    <a:gd name="adj1" fmla="val 0"/>
                    <a:gd name="adj2" fmla="val 16670"/>
                  </a:avLst>
                </a:prstGeom>
                <a:solidFill>
                  <a:srgbClr val="31668F"/>
                </a:solidFill>
              </p:spPr>
              <p:style>
                <a:lnRef idx="0">
                  <a:schemeClr val="accent1"/>
                </a:lnRef>
                <a:fillRef idx="3">
                  <a:schemeClr val="accent1"/>
                </a:fillRef>
                <a:effectRef idx="3">
                  <a:schemeClr val="accent1"/>
                </a:effectRef>
                <a:fontRef idx="minor">
                  <a:schemeClr val="lt1"/>
                </a:fontRef>
              </p:style>
              <p:txBody>
                <a:bodyPr/>
                <a:lstStyle/>
                <a:p>
                  <a:pPr eaLnBrk="1" fontAlgn="auto" hangingPunct="1">
                    <a:spcBef>
                      <a:spcPts val="0"/>
                    </a:spcBef>
                    <a:spcAft>
                      <a:spcPts val="0"/>
                    </a:spcAft>
                    <a:defRPr/>
                  </a:pPr>
                  <a:endParaRPr lang="zh-CN" altLang="en-US" sz="100" kern="0">
                    <a:solidFill>
                      <a:schemeClr val="tx1"/>
                    </a:solidFill>
                    <a:latin typeface="方正楷体_GBK" panose="02000000000000000000" charset="-122"/>
                    <a:ea typeface="方正楷体_GBK" panose="02000000000000000000" charset="-122"/>
                  </a:endParaRPr>
                </a:p>
              </p:txBody>
            </p:sp>
            <p:sp>
              <p:nvSpPr>
                <p:cNvPr id="14" name="矩形 13"/>
                <p:cNvSpPr/>
                <p:nvPr/>
              </p:nvSpPr>
              <p:spPr>
                <a:xfrm>
                  <a:off x="1316" y="1434"/>
                  <a:ext cx="4197" cy="6350"/>
                </a:xfrm>
                <a:prstGeom prst="rect">
                  <a:avLst/>
                </a:prstGeom>
                <a:no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solidFill>
                      <a:schemeClr val="tx1"/>
                    </a:solidFill>
                    <a:latin typeface="方正楷体_GBK" panose="02000000000000000000" charset="-122"/>
                    <a:ea typeface="方正楷体_GBK" panose="02000000000000000000" charset="-122"/>
                  </a:endParaRPr>
                </a:p>
              </p:txBody>
            </p:sp>
          </p:grpSp>
        </p:grpSp>
        <p:sp>
          <p:nvSpPr>
            <p:cNvPr id="15" name="矩形 14"/>
            <p:cNvSpPr/>
            <p:nvPr/>
          </p:nvSpPr>
          <p:spPr>
            <a:xfrm>
              <a:off x="7561" y="2248"/>
              <a:ext cx="5618" cy="708"/>
            </a:xfrm>
            <a:prstGeom prst="rect">
              <a:avLst/>
            </a:prstGeom>
          </p:spPr>
          <p:txBody>
            <a:bodyPr wrap="square">
              <a:spAutoFit/>
            </a:bodyPr>
            <a:lstStyle/>
            <a:p>
              <a:r>
                <a:rPr lang="zh-CN" altLang="en-US" sz="2400" b="1" dirty="0">
                  <a:solidFill>
                    <a:schemeClr val="bg1"/>
                  </a:solidFill>
                  <a:latin typeface="Times New Roman" panose="02020603050405020304" charset="0"/>
                  <a:ea typeface="楷体" panose="02010609060101010101" pitchFamily="49" charset="-122"/>
                </a:rPr>
                <a:t>一、</a:t>
              </a:r>
              <a:r>
                <a:rPr lang="zh-CN" altLang="zh-CN" sz="2400" b="1" dirty="0">
                  <a:solidFill>
                    <a:schemeClr val="bg1"/>
                  </a:solidFill>
                  <a:latin typeface="Times New Roman" panose="02020603050405020304" charset="0"/>
                  <a:ea typeface="楷体" panose="02010609060101010101" pitchFamily="49" charset="-122"/>
                </a:rPr>
                <a:t>分析报告　　二、分析评价</a:t>
              </a:r>
              <a:endParaRPr lang="zh-CN" altLang="zh-CN" sz="2400" b="1" dirty="0">
                <a:solidFill>
                  <a:schemeClr val="bg1"/>
                </a:solidFill>
                <a:latin typeface="Times New Roman" panose="02020603050405020304" charset="0"/>
                <a:ea typeface="楷体" panose="02010609060101010101" pitchFamily="49" charset="-122"/>
              </a:endParaRPr>
            </a:p>
          </p:txBody>
        </p:sp>
      </p:grpSp>
      <p:sp>
        <p:nvSpPr>
          <p:cNvPr id="325" name="矩形 324"/>
          <p:cNvSpPr/>
          <p:nvPr/>
        </p:nvSpPr>
        <p:spPr>
          <a:xfrm>
            <a:off x="2026920" y="3974465"/>
            <a:ext cx="2276475" cy="671830"/>
          </a:xfrm>
          <a:prstGeom prst="rect">
            <a:avLst/>
          </a:prstGeom>
          <a:no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p>
        </p:txBody>
      </p:sp>
      <p:sp>
        <p:nvSpPr>
          <p:cNvPr id="3" name="圆角矩形 2"/>
          <p:cNvSpPr/>
          <p:nvPr/>
        </p:nvSpPr>
        <p:spPr>
          <a:xfrm>
            <a:off x="5829935" y="4577080"/>
            <a:ext cx="5149850" cy="1264920"/>
          </a:xfrm>
          <a:prstGeom prst="roundRect">
            <a:avLst>
              <a:gd name="adj" fmla="val 0"/>
            </a:avLst>
          </a:prstGeom>
          <a:noFill/>
          <a:ln w="12700" cmpd="sng">
            <a:solidFill>
              <a:srgbClr val="BFBFB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0" algn="just" fontAlgn="auto">
              <a:lnSpc>
                <a:spcPct val="150000"/>
              </a:lnSpc>
              <a:buSzPct val="70000"/>
              <a:buFont typeface="Wingdings" panose="05000000000000000000" charset="0"/>
              <a:buNone/>
            </a:pPr>
            <a:r>
              <a:rPr dirty="0">
                <a:solidFill>
                  <a:schemeClr val="tx1"/>
                </a:solidFill>
                <a:latin typeface="Times New Roman" panose="02020603050405020304" charset="0"/>
                <a:ea typeface="楷体" panose="02010609060101010101" pitchFamily="49" charset="-122"/>
                <a:sym typeface="+mn-ea"/>
              </a:rPr>
              <a:t>对资产、负债信息进行分析，主要分析与上年度对比情况，包括增减绝对值与幅度，增减变动主要原因。</a:t>
            </a:r>
            <a:endPar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endParaRPr>
          </a:p>
        </p:txBody>
      </p:sp>
      <p:grpSp>
        <p:nvGrpSpPr>
          <p:cNvPr id="6" name="组合 5"/>
          <p:cNvGrpSpPr/>
          <p:nvPr/>
        </p:nvGrpSpPr>
        <p:grpSpPr>
          <a:xfrm>
            <a:off x="4292010" y="3232785"/>
            <a:ext cx="1443026" cy="1551940"/>
            <a:chOff x="5313" y="3428"/>
            <a:chExt cx="507" cy="2444"/>
          </a:xfrm>
        </p:grpSpPr>
        <p:cxnSp>
          <p:nvCxnSpPr>
            <p:cNvPr id="7" name="肘形连接符 6"/>
            <p:cNvCxnSpPr/>
            <p:nvPr/>
          </p:nvCxnSpPr>
          <p:spPr>
            <a:xfrm>
              <a:off x="5313" y="5307"/>
              <a:ext cx="507" cy="565"/>
            </a:xfrm>
            <a:prstGeom prst="bentConnector3">
              <a:avLst>
                <a:gd name="adj1" fmla="val 50099"/>
              </a:avLst>
            </a:prstGeom>
            <a:ln>
              <a:solidFill>
                <a:srgbClr val="1C5684"/>
              </a:solidFill>
              <a:tailEnd type="triangle"/>
            </a:ln>
          </p:spPr>
          <p:style>
            <a:lnRef idx="3">
              <a:schemeClr val="accent4"/>
            </a:lnRef>
            <a:fillRef idx="0">
              <a:schemeClr val="accent4"/>
            </a:fillRef>
            <a:effectRef idx="2">
              <a:schemeClr val="accent4"/>
            </a:effectRef>
            <a:fontRef idx="minor">
              <a:schemeClr val="tx1"/>
            </a:fontRef>
          </p:style>
        </p:cxnSp>
        <p:cxnSp>
          <p:nvCxnSpPr>
            <p:cNvPr id="8" name="肘形连接符 7"/>
            <p:cNvCxnSpPr/>
            <p:nvPr/>
          </p:nvCxnSpPr>
          <p:spPr>
            <a:xfrm flipV="true">
              <a:off x="5317" y="3428"/>
              <a:ext cx="499" cy="1879"/>
            </a:xfrm>
            <a:prstGeom prst="bentConnector3">
              <a:avLst>
                <a:gd name="adj1" fmla="val 50100"/>
              </a:avLst>
            </a:prstGeom>
            <a:ln>
              <a:solidFill>
                <a:srgbClr val="1C5684"/>
              </a:solidFill>
              <a:tailEnd type="triangle"/>
            </a:ln>
          </p:spPr>
          <p:style>
            <a:lnRef idx="3">
              <a:schemeClr val="accent4"/>
            </a:lnRef>
            <a:fillRef idx="0">
              <a:schemeClr val="accent4"/>
            </a:fillRef>
            <a:effectRef idx="2">
              <a:schemeClr val="accent4"/>
            </a:effectRef>
            <a:fontRef idx="minor">
              <a:schemeClr val="tx1"/>
            </a:fontRef>
          </p:style>
        </p:cxnSp>
      </p:grpSp>
      <p:cxnSp>
        <p:nvCxnSpPr>
          <p:cNvPr id="9" name="直接连接符 8"/>
          <p:cNvCxnSpPr/>
          <p:nvPr/>
        </p:nvCxnSpPr>
        <p:spPr>
          <a:xfrm>
            <a:off x="1751663" y="447607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6" name="直接连接符 15"/>
          <p:cNvCxnSpPr/>
          <p:nvPr/>
        </p:nvCxnSpPr>
        <p:spPr>
          <a:xfrm>
            <a:off x="1770713" y="487612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a:off x="1740868" y="540952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a:off x="1464945" y="5813425"/>
            <a:ext cx="361950" cy="635"/>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5" name="圆角矩形 4"/>
          <p:cNvSpPr/>
          <p:nvPr/>
        </p:nvSpPr>
        <p:spPr>
          <a:xfrm>
            <a:off x="5829765" y="1741515"/>
            <a:ext cx="5150020" cy="2835048"/>
          </a:xfrm>
          <a:prstGeom prst="roundRect">
            <a:avLst>
              <a:gd name="adj" fmla="val 0"/>
            </a:avLst>
          </a:prstGeom>
          <a:noFill/>
          <a:ln w="12700" cmpd="sng">
            <a:solidFill>
              <a:srgbClr val="BFBFB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just" fontAlgn="auto">
              <a:lnSpc>
                <a:spcPct val="150000"/>
              </a:lnSpc>
              <a:buSzPct val="70000"/>
              <a:buFont typeface="Wingdings" panose="05000000000000000000" charset="0"/>
              <a:buChar char="u"/>
            </a:pPr>
            <a:r>
              <a:rPr lang="zh-CN" altLang="zh-CN" dirty="0">
                <a:solidFill>
                  <a:schemeClr val="tx1"/>
                </a:solidFill>
                <a:latin typeface="Times New Roman" panose="02020603050405020304" charset="0"/>
                <a:ea typeface="楷体" panose="02010609060101010101" pitchFamily="49" charset="-122"/>
                <a:cs typeface="方正楷体_GBK" panose="02000000000000000000" charset="-122"/>
                <a:sym typeface="+mn-ea"/>
              </a:rPr>
              <a:t>根据报表项目分财政拨款结转结余和非财政拨款结转结余分析年末结转结余总体情况。重点按照资金来源、资金性质，</a:t>
            </a:r>
            <a:r>
              <a:rPr lang="zh-CN" altLang="zh-CN" dirty="0">
                <a:solidFill>
                  <a:srgbClr val="FF0000"/>
                </a:solidFill>
                <a:latin typeface="Times New Roman" panose="02020603050405020304" charset="0"/>
                <a:ea typeface="楷体" panose="02010609060101010101" pitchFamily="49" charset="-122"/>
                <a:cs typeface="方正楷体_GBK" panose="02000000000000000000" charset="-122"/>
                <a:sym typeface="+mn-ea"/>
              </a:rPr>
              <a:t>分别分析基本支出结转、项目支出结转和项目支出结余的具体构成、特点和原因，特别是项目经费结转和结余的具体构成、特点和原因。</a:t>
            </a:r>
            <a:endParaRPr lang="zh-CN" altLang="zh-CN" dirty="0">
              <a:solidFill>
                <a:srgbClr val="FF0000"/>
              </a:solidFill>
              <a:latin typeface="Times New Roman" panose="02020603050405020304" charset="0"/>
              <a:ea typeface="楷体" panose="02010609060101010101" pitchFamily="49" charset="-122"/>
              <a:cs typeface="方正楷体_GBK" panose="02000000000000000000" charset="-122"/>
              <a:sym typeface="+mn-ea"/>
            </a:endParaRPr>
          </a:p>
          <a:p>
            <a:pPr marL="285750" indent="-285750" algn="just" fontAlgn="auto">
              <a:lnSpc>
                <a:spcPct val="150000"/>
              </a:lnSpc>
              <a:buSzPct val="70000"/>
              <a:buFont typeface="Wingdings" panose="05000000000000000000" charset="0"/>
              <a:buChar char="u"/>
            </a:pPr>
            <a:r>
              <a:rPr lang="zh-CN" altLang="zh-CN" dirty="0">
                <a:solidFill>
                  <a:schemeClr val="tx1"/>
                </a:solidFill>
                <a:latin typeface="Times New Roman" panose="02020603050405020304" charset="0"/>
                <a:ea typeface="楷体" panose="02010609060101010101" pitchFamily="49" charset="-122"/>
                <a:cs typeface="方正楷体_GBK" panose="02000000000000000000" charset="-122"/>
                <a:sym typeface="+mn-ea"/>
              </a:rPr>
              <a:t>消化结转和结余的对策。</a:t>
            </a:r>
            <a:endPar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endParaRPr>
          </a:p>
        </p:txBody>
      </p:sp>
    </p:spTree>
  </p:cSld>
  <p:clrMapOvr>
    <a:masterClrMapping/>
  </p:clrMapOvr>
  <p:transition spd="slow"/>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分析报告（部门汇总）</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17" name="组合 16"/>
          <p:cNvGrpSpPr/>
          <p:nvPr/>
        </p:nvGrpSpPr>
        <p:grpSpPr>
          <a:xfrm>
            <a:off x="1379855" y="1269365"/>
            <a:ext cx="9525000" cy="4886456"/>
            <a:chOff x="2173" y="1999"/>
            <a:chExt cx="11353" cy="7516"/>
          </a:xfrm>
        </p:grpSpPr>
        <p:grpSp>
          <p:nvGrpSpPr>
            <p:cNvPr id="10" name="组合 9"/>
            <p:cNvGrpSpPr/>
            <p:nvPr/>
          </p:nvGrpSpPr>
          <p:grpSpPr>
            <a:xfrm>
              <a:off x="2173" y="1999"/>
              <a:ext cx="11353" cy="7516"/>
              <a:chOff x="1316" y="1406"/>
              <a:chExt cx="9758" cy="6379"/>
            </a:xfrm>
          </p:grpSpPr>
          <p:grpSp>
            <p:nvGrpSpPr>
              <p:cNvPr id="162" name="组合 161"/>
              <p:cNvGrpSpPr/>
              <p:nvPr/>
            </p:nvGrpSpPr>
            <p:grpSpPr>
              <a:xfrm>
                <a:off x="1415" y="1519"/>
                <a:ext cx="4023" cy="6098"/>
                <a:chOff x="142462" y="1285861"/>
                <a:chExt cx="2937970" cy="4950339"/>
              </a:xfrm>
            </p:grpSpPr>
            <p:grpSp>
              <p:nvGrpSpPr>
                <p:cNvPr id="96" name="组合 50"/>
                <p:cNvGrpSpPr/>
                <p:nvPr/>
              </p:nvGrpSpPr>
              <p:grpSpPr>
                <a:xfrm>
                  <a:off x="142462" y="1285861"/>
                  <a:ext cx="2937970" cy="4950339"/>
                  <a:chOff x="145088" y="1309075"/>
                  <a:chExt cx="2937970" cy="4950339"/>
                </a:xfrm>
              </p:grpSpPr>
              <p:grpSp>
                <p:nvGrpSpPr>
                  <p:cNvPr id="97" name="组合 55"/>
                  <p:cNvGrpSpPr/>
                  <p:nvPr/>
                </p:nvGrpSpPr>
                <p:grpSpPr>
                  <a:xfrm>
                    <a:off x="145088" y="1309075"/>
                    <a:ext cx="2937970" cy="4950339"/>
                    <a:chOff x="94852" y="1526428"/>
                    <a:chExt cx="2937970" cy="4742220"/>
                  </a:xfrm>
                </p:grpSpPr>
                <p:cxnSp>
                  <p:nvCxnSpPr>
                    <p:cNvPr id="101" name="直接连接符 100"/>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2" name="直接连接符 101"/>
                    <p:cNvCxnSpPr/>
                    <p:nvPr/>
                  </p:nvCxnSpPr>
                  <p:spPr>
                    <a:xfrm rot="5400000">
                      <a:off x="-812631" y="4496341"/>
                      <a:ext cx="2258343" cy="13986"/>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3" name="直接连接符 102"/>
                    <p:cNvCxnSpPr/>
                    <p:nvPr/>
                  </p:nvCxnSpPr>
                  <p:spPr>
                    <a:xfrm>
                      <a:off x="309546" y="4948159"/>
                      <a:ext cx="3" cy="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a:xfrm rot="5400000">
                      <a:off x="-1957802" y="3990071"/>
                      <a:ext cx="4106080" cy="5"/>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05" name="圆角矩形 104"/>
                    <p:cNvSpPr/>
                    <p:nvPr/>
                  </p:nvSpPr>
                  <p:spPr>
                    <a:xfrm>
                      <a:off x="95234" y="1526428"/>
                      <a:ext cx="2937588" cy="36004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rPr>
                        <a:t>分析报告撰写提纲（部门汇总版）</a:t>
                      </a:r>
                      <a:endParaRPr lang="zh-CN" altLang="en-US" sz="1050" b="1" dirty="0">
                        <a:solidFill>
                          <a:schemeClr val="tx1"/>
                        </a:solidFill>
                        <a:latin typeface="Times New Roman" panose="02020603050405020304" charset="0"/>
                        <a:ea typeface="楷体" panose="02010609060101010101" pitchFamily="49" charset="-122"/>
                      </a:endParaRPr>
                    </a:p>
                  </p:txBody>
                </p:sp>
                <p:sp>
                  <p:nvSpPr>
                    <p:cNvPr id="106" name="圆角矩形 105"/>
                    <p:cNvSpPr/>
                    <p:nvPr/>
                  </p:nvSpPr>
                  <p:spPr>
                    <a:xfrm>
                      <a:off x="172820" y="1969022"/>
                      <a:ext cx="2448272" cy="360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第一部分 单位情况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07" name="圆角矩形 106"/>
                    <p:cNvSpPr/>
                    <p:nvPr/>
                  </p:nvSpPr>
                  <p:spPr>
                    <a:xfrm>
                      <a:off x="489316" y="238121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（一）基本情况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8" name="圆角矩形 107"/>
                    <p:cNvSpPr/>
                    <p:nvPr/>
                  </p:nvSpPr>
                  <p:spPr>
                    <a:xfrm>
                      <a:off x="489316" y="268540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（二）当年取得的主要事业成效</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9" name="圆角矩形 108"/>
                    <p:cNvSpPr/>
                    <p:nvPr/>
                  </p:nvSpPr>
                  <p:spPr>
                    <a:xfrm>
                      <a:off x="172820" y="2989592"/>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第二部分 收入支出预算执行情况分析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10" name="圆角矩形 109"/>
                    <p:cNvSpPr/>
                    <p:nvPr/>
                  </p:nvSpPr>
                  <p:spPr>
                    <a:xfrm>
                      <a:off x="523862" y="3511031"/>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（一）收入支出预算安排情况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1" name="圆角矩形 110"/>
                    <p:cNvSpPr/>
                    <p:nvPr/>
                  </p:nvSpPr>
                  <p:spPr>
                    <a:xfrm>
                      <a:off x="523862" y="3853205"/>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（二）收入支出预算执行情况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2" name="圆角矩形 111"/>
                    <p:cNvSpPr/>
                    <p:nvPr/>
                  </p:nvSpPr>
                  <p:spPr>
                    <a:xfrm>
                      <a:off x="523862" y="4195378"/>
                      <a:ext cx="2341718"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（三）年末结转和结余情况</a:t>
                      </a:r>
                      <a:endParaRPr lang="zh-CN" altLang="zh-CN" sz="900" dirty="0">
                        <a:solidFill>
                          <a:schemeClr val="tx1"/>
                        </a:solidFill>
                        <a:latin typeface="Times New Roman" panose="02020603050405020304" charset="0"/>
                        <a:ea typeface="楷体" panose="02010609060101010101" pitchFamily="49" charset="-122"/>
                      </a:endParaRPr>
                    </a:p>
                  </p:txBody>
                </p:sp>
                <p:sp>
                  <p:nvSpPr>
                    <p:cNvPr id="113" name="圆角矩形 112"/>
                    <p:cNvSpPr/>
                    <p:nvPr/>
                  </p:nvSpPr>
                  <p:spPr>
                    <a:xfrm>
                      <a:off x="523862" y="4558380"/>
                      <a:ext cx="2376264" cy="342173"/>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（四）</a:t>
                      </a:r>
                      <a:r>
                        <a:rPr lang="zh-CN" altLang="en-US" sz="900" dirty="0">
                          <a:solidFill>
                            <a:schemeClr val="tx1"/>
                          </a:solidFill>
                          <a:latin typeface="Times New Roman" panose="02020603050405020304" charset="0"/>
                          <a:ea typeface="楷体" panose="02010609060101010101" pitchFamily="49" charset="-122"/>
                        </a:rPr>
                        <a:t>与预算支出相关的其他指标分析</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4" name="圆角矩形 113"/>
                    <p:cNvSpPr/>
                    <p:nvPr/>
                  </p:nvSpPr>
                  <p:spPr>
                    <a:xfrm>
                      <a:off x="380986" y="5837810"/>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第三部分 本年度部门决算等财务工作开展情况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cxnSp>
                  <p:nvCxnSpPr>
                    <p:cNvPr id="117" name="直接连接符 116"/>
                    <p:cNvCxnSpPr>
                      <a:endCxn id="10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8" name="直接连接符 117"/>
                    <p:cNvCxnSpPr>
                      <a:endCxn id="10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9" name="直接连接符 118"/>
                    <p:cNvCxnSpPr>
                      <a:endCxn id="107" idx="1"/>
                    </p:cNvCxnSpPr>
                    <p:nvPr/>
                  </p:nvCxnSpPr>
                  <p:spPr>
                    <a:xfrm flipV="true">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0" name="直接连接符 119"/>
                    <p:cNvCxnSpPr>
                      <a:endCxn id="108" idx="1"/>
                    </p:cNvCxnSpPr>
                    <p:nvPr/>
                  </p:nvCxnSpPr>
                  <p:spPr>
                    <a:xfrm>
                      <a:off x="323528" y="276016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1" name="直接连接符 120"/>
                    <p:cNvCxnSpPr>
                      <a:endCxn id="110" idx="1"/>
                    </p:cNvCxnSpPr>
                    <p:nvPr/>
                  </p:nvCxnSpPr>
                  <p:spPr>
                    <a:xfrm>
                      <a:off x="361476" y="362133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2" name="直接连接符 121"/>
                    <p:cNvCxnSpPr>
                      <a:endCxn id="111" idx="1"/>
                    </p:cNvCxnSpPr>
                    <p:nvPr/>
                  </p:nvCxnSpPr>
                  <p:spPr>
                    <a:xfrm>
                      <a:off x="358074" y="397259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3" name="直接连接符 122"/>
                    <p:cNvCxnSpPr>
                      <a:endCxn id="112" idx="1"/>
                    </p:cNvCxnSpPr>
                    <p:nvPr/>
                  </p:nvCxnSpPr>
                  <p:spPr>
                    <a:xfrm>
                      <a:off x="323528" y="4318829"/>
                      <a:ext cx="200334" cy="254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grpSp>
              <p:sp>
                <p:nvSpPr>
                  <p:cNvPr id="99" name="圆角矩形 98"/>
                  <p:cNvSpPr/>
                  <p:nvPr/>
                </p:nvSpPr>
                <p:spPr>
                  <a:xfrm>
                    <a:off x="574085" y="4925484"/>
                    <a:ext cx="2376351" cy="361372"/>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（五）绩效目标完成情况</a:t>
                    </a:r>
                    <a:endParaRPr lang="zh-CN" altLang="en-US" sz="900" dirty="0">
                      <a:solidFill>
                        <a:schemeClr val="tx1"/>
                      </a:solidFill>
                      <a:latin typeface="Times New Roman" panose="02020603050405020304" charset="0"/>
                      <a:ea typeface="楷体" panose="02010609060101010101" pitchFamily="49" charset="-122"/>
                    </a:endParaRPr>
                  </a:p>
                </p:txBody>
              </p:sp>
            </p:grpSp>
            <p:sp>
              <p:nvSpPr>
                <p:cNvPr id="155" name="圆角矩形 154"/>
                <p:cNvSpPr/>
                <p:nvPr/>
              </p:nvSpPr>
              <p:spPr>
                <a:xfrm>
                  <a:off x="571472" y="5357826"/>
                  <a:ext cx="2376264" cy="35719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（六）当年预算执行及绩效管理中存在的问题、原因及改进措施</a:t>
                  </a:r>
                  <a:endParaRPr lang="zh-CN" altLang="en-US" sz="900" dirty="0">
                    <a:solidFill>
                      <a:schemeClr val="tx1"/>
                    </a:solidFill>
                    <a:latin typeface="Times New Roman" panose="02020603050405020304" charset="0"/>
                    <a:ea typeface="楷体" panose="02010609060101010101" pitchFamily="49" charset="-122"/>
                  </a:endParaRPr>
                </a:p>
              </p:txBody>
            </p:sp>
          </p:grpSp>
          <p:grpSp>
            <p:nvGrpSpPr>
              <p:cNvPr id="11" name="组合 10"/>
              <p:cNvGrpSpPr/>
              <p:nvPr/>
            </p:nvGrpSpPr>
            <p:grpSpPr>
              <a:xfrm>
                <a:off x="1316" y="1406"/>
                <a:ext cx="9758" cy="6379"/>
                <a:chOff x="1316" y="1406"/>
                <a:chExt cx="9758" cy="6379"/>
              </a:xfrm>
            </p:grpSpPr>
            <p:sp>
              <p:nvSpPr>
                <p:cNvPr id="12" name="对角圆角矩形 11"/>
                <p:cNvSpPr/>
                <p:nvPr/>
              </p:nvSpPr>
              <p:spPr>
                <a:xfrm>
                  <a:off x="5798" y="1406"/>
                  <a:ext cx="5276" cy="1025"/>
                </a:xfrm>
                <a:prstGeom prst="round2DiagRect">
                  <a:avLst>
                    <a:gd name="adj1" fmla="val 0"/>
                    <a:gd name="adj2" fmla="val 16670"/>
                  </a:avLst>
                </a:prstGeom>
                <a:solidFill>
                  <a:srgbClr val="31668F"/>
                </a:solidFill>
              </p:spPr>
              <p:style>
                <a:lnRef idx="0">
                  <a:schemeClr val="accent1"/>
                </a:lnRef>
                <a:fillRef idx="3">
                  <a:schemeClr val="accent1"/>
                </a:fillRef>
                <a:effectRef idx="3">
                  <a:schemeClr val="accent1"/>
                </a:effectRef>
                <a:fontRef idx="minor">
                  <a:schemeClr val="lt1"/>
                </a:fontRef>
              </p:style>
              <p:txBody>
                <a:bodyPr/>
                <a:lstStyle/>
                <a:p>
                  <a:pPr eaLnBrk="1" fontAlgn="auto" hangingPunct="1">
                    <a:spcBef>
                      <a:spcPts val="0"/>
                    </a:spcBef>
                    <a:spcAft>
                      <a:spcPts val="0"/>
                    </a:spcAft>
                    <a:defRPr/>
                  </a:pPr>
                  <a:endParaRPr lang="zh-CN" altLang="en-US" sz="100" kern="0">
                    <a:solidFill>
                      <a:schemeClr val="tx1"/>
                    </a:solidFill>
                    <a:latin typeface="方正楷体_GBK" panose="02000000000000000000" charset="-122"/>
                    <a:ea typeface="方正楷体_GBK" panose="02000000000000000000" charset="-122"/>
                  </a:endParaRPr>
                </a:p>
              </p:txBody>
            </p:sp>
            <p:sp>
              <p:nvSpPr>
                <p:cNvPr id="13" name="圆角矩形 12"/>
                <p:cNvSpPr/>
                <p:nvPr/>
              </p:nvSpPr>
              <p:spPr>
                <a:xfrm>
                  <a:off x="5798" y="2618"/>
                  <a:ext cx="5276" cy="5167"/>
                </a:xfrm>
                <a:prstGeom prst="roundRect">
                  <a:avLst>
                    <a:gd name="adj" fmla="val 0"/>
                  </a:avLst>
                </a:prstGeom>
                <a:noFill/>
                <a:ln w="12700" cmpd="sng">
                  <a:solidFill>
                    <a:srgbClr val="BFBFB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0" algn="just" fontAlgn="auto">
                    <a:lnSpc>
                      <a:spcPct val="150000"/>
                    </a:lnSpc>
                  </a:pPr>
                  <a:endParaRPr lang="zh-CN" altLang="en-US" sz="2000" b="1" dirty="0">
                    <a:solidFill>
                      <a:schemeClr val="tx1"/>
                    </a:solidFill>
                    <a:latin typeface="Times New Roman" panose="02020603050405020304" charset="0"/>
                    <a:ea typeface="楷体" panose="02010609060101010101" pitchFamily="49" charset="-122"/>
                    <a:sym typeface="+mn-ea"/>
                  </a:endParaRPr>
                </a:p>
                <a:p>
                  <a:pPr indent="0" algn="just" fontAlgn="auto">
                    <a:lnSpc>
                      <a:spcPct val="150000"/>
                    </a:lnSpc>
                  </a:pPr>
                  <a:endParaRPr lang="zh-CN" altLang="en-US" sz="2000" b="1" dirty="0">
                    <a:solidFill>
                      <a:schemeClr val="tx1"/>
                    </a:solidFill>
                    <a:latin typeface="Times New Roman" panose="02020603050405020304" charset="0"/>
                    <a:ea typeface="楷体" panose="02010609060101010101" pitchFamily="49" charset="-122"/>
                    <a:sym typeface="+mn-ea"/>
                  </a:endParaRPr>
                </a:p>
                <a:p>
                  <a:pPr indent="0" algn="just" fontAlgn="auto">
                    <a:lnSpc>
                      <a:spcPct val="150000"/>
                    </a:lnSpc>
                  </a:pPr>
                  <a:r>
                    <a:rPr lang="zh-CN" altLang="en-US" b="1" dirty="0">
                      <a:solidFill>
                        <a:schemeClr val="tx1"/>
                      </a:solidFill>
                      <a:latin typeface="Times New Roman" panose="02020603050405020304" charset="0"/>
                      <a:ea typeface="楷体" panose="02010609060101010101" pitchFamily="49" charset="-122"/>
                      <a:sym typeface="+mn-ea"/>
                    </a:rPr>
                    <a:t>（五）绩效目标完成情况</a:t>
                  </a:r>
                  <a:endParaRPr lang="zh-CN" altLang="en-US" b="1" dirty="0">
                    <a:solidFill>
                      <a:schemeClr val="tx1"/>
                    </a:solidFill>
                    <a:latin typeface="Times New Roman" panose="02020603050405020304" charset="0"/>
                    <a:ea typeface="楷体" panose="02010609060101010101" pitchFamily="49" charset="-122"/>
                    <a:sym typeface="+mn-ea"/>
                  </a:endParaRPr>
                </a:p>
                <a:p>
                  <a:pPr marL="0" indent="457200" algn="just" fontAlgn="auto">
                    <a:lnSpc>
                      <a:spcPct val="150000"/>
                    </a:lnSpc>
                    <a:buClrTx/>
                    <a:buSzTx/>
                    <a:buFontTx/>
                  </a:pPr>
                  <a:r>
                    <a:rPr dirty="0">
                      <a:solidFill>
                        <a:schemeClr val="tx1"/>
                      </a:solidFill>
                      <a:latin typeface="Times New Roman" panose="02020603050405020304" charset="0"/>
                      <a:ea typeface="楷体" panose="02010609060101010101" pitchFamily="49" charset="-122"/>
                      <a:cs typeface="方正楷体_GBK" panose="02000000000000000000" charset="-122"/>
                      <a:sym typeface="+mn-ea"/>
                    </a:rPr>
                    <a:t>1.概述一级项目和二级项目绩效目标完成情况。</a:t>
                  </a:r>
                  <a:endParaRPr dirty="0">
                    <a:solidFill>
                      <a:schemeClr val="tx1"/>
                    </a:solidFill>
                    <a:latin typeface="Times New Roman" panose="02020603050405020304" charset="0"/>
                    <a:ea typeface="楷体" panose="02010609060101010101" pitchFamily="49" charset="-122"/>
                    <a:cs typeface="方正楷体_GBK" panose="02000000000000000000" charset="-122"/>
                  </a:endParaRPr>
                </a:p>
                <a:p>
                  <a:pPr marL="0" indent="457200" algn="just" fontAlgn="auto">
                    <a:lnSpc>
                      <a:spcPct val="150000"/>
                    </a:lnSpc>
                    <a:buClrTx/>
                    <a:buSzTx/>
                    <a:buFontTx/>
                  </a:pPr>
                  <a:r>
                    <a:rPr dirty="0">
                      <a:solidFill>
                        <a:schemeClr val="tx1"/>
                      </a:solidFill>
                      <a:latin typeface="Times New Roman" panose="02020603050405020304" charset="0"/>
                      <a:ea typeface="楷体" panose="02010609060101010101" pitchFamily="49" charset="-122"/>
                      <a:cs typeface="方正楷体_GBK" panose="02000000000000000000" charset="-122"/>
                      <a:sym typeface="+mn-ea"/>
                    </a:rPr>
                    <a:t>2.概述下属单位整体支出绩效目标实现情况（如有）。</a:t>
                  </a:r>
                  <a:endParaRPr dirty="0">
                    <a:solidFill>
                      <a:schemeClr val="tx1"/>
                    </a:solidFill>
                    <a:latin typeface="Times New Roman" panose="02020603050405020304" charset="0"/>
                    <a:ea typeface="楷体" panose="02010609060101010101" pitchFamily="49" charset="-122"/>
                    <a:cs typeface="方正楷体_GBK" panose="02000000000000000000" charset="-122"/>
                  </a:endParaRPr>
                </a:p>
                <a:p>
                  <a:pPr marL="0" indent="457200" algn="just" fontAlgn="auto">
                    <a:lnSpc>
                      <a:spcPct val="150000"/>
                    </a:lnSpc>
                    <a:buClrTx/>
                    <a:buSzTx/>
                    <a:buFontTx/>
                  </a:pPr>
                  <a:r>
                    <a:rPr dirty="0">
                      <a:solidFill>
                        <a:schemeClr val="tx1"/>
                      </a:solidFill>
                      <a:latin typeface="Times New Roman" panose="02020603050405020304" charset="0"/>
                      <a:ea typeface="楷体" panose="02010609060101010101" pitchFamily="49" charset="-122"/>
                      <a:cs typeface="方正楷体_GBK" panose="02000000000000000000" charset="-122"/>
                      <a:sym typeface="+mn-ea"/>
                    </a:rPr>
                    <a:t>3.概述以部门为主体开展的重点项目绩效评价情况：绩效评价结果，发现的问题及改进措施等。（如有）。</a:t>
                  </a:r>
                  <a:endParaRPr sz="2000" dirty="0">
                    <a:solidFill>
                      <a:srgbClr val="114F95"/>
                    </a:solidFill>
                    <a:latin typeface="Times New Roman" panose="02020603050405020304" charset="0"/>
                    <a:ea typeface="楷体" panose="02010609060101010101" pitchFamily="49" charset="-122"/>
                  </a:endParaRPr>
                </a:p>
                <a:p>
                  <a:pPr marL="0" indent="457200" algn="l" fontAlgn="auto">
                    <a:lnSpc>
                      <a:spcPct val="150000"/>
                    </a:lnSpc>
                    <a:buClrTx/>
                    <a:buSzTx/>
                    <a:buFontTx/>
                  </a:pPr>
                  <a:endParaRPr lang="zh-CN" altLang="en-US" sz="2000" dirty="0">
                    <a:solidFill>
                      <a:srgbClr val="114F95"/>
                    </a:solidFill>
                    <a:latin typeface="Times New Roman" panose="02020603050405020304" charset="0"/>
                    <a:ea typeface="楷体" panose="02010609060101010101" pitchFamily="49" charset="-122"/>
                  </a:endParaRPr>
                </a:p>
                <a:p>
                  <a:pPr indent="0" algn="just" fontAlgn="auto">
                    <a:lnSpc>
                      <a:spcPct val="150000"/>
                    </a:lnSpc>
                  </a:pPr>
                  <a:endPar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endParaRPr>
                </a:p>
              </p:txBody>
            </p:sp>
            <p:sp>
              <p:nvSpPr>
                <p:cNvPr id="14" name="矩形 13"/>
                <p:cNvSpPr/>
                <p:nvPr/>
              </p:nvSpPr>
              <p:spPr>
                <a:xfrm>
                  <a:off x="1316" y="1434"/>
                  <a:ext cx="4197" cy="6350"/>
                </a:xfrm>
                <a:prstGeom prst="rect">
                  <a:avLst/>
                </a:prstGeom>
                <a:no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solidFill>
                      <a:schemeClr val="tx1"/>
                    </a:solidFill>
                    <a:latin typeface="方正楷体_GBK" panose="02000000000000000000" charset="-122"/>
                    <a:ea typeface="方正楷体_GBK" panose="02000000000000000000" charset="-122"/>
                  </a:endParaRPr>
                </a:p>
              </p:txBody>
            </p:sp>
          </p:grpSp>
        </p:grpSp>
        <p:sp>
          <p:nvSpPr>
            <p:cNvPr id="15" name="矩形 14"/>
            <p:cNvSpPr/>
            <p:nvPr/>
          </p:nvSpPr>
          <p:spPr>
            <a:xfrm>
              <a:off x="7561" y="2248"/>
              <a:ext cx="5618" cy="708"/>
            </a:xfrm>
            <a:prstGeom prst="rect">
              <a:avLst/>
            </a:prstGeom>
          </p:spPr>
          <p:txBody>
            <a:bodyPr wrap="square">
              <a:spAutoFit/>
            </a:bodyPr>
            <a:lstStyle/>
            <a:p>
              <a:r>
                <a:rPr lang="zh-CN" altLang="en-US" sz="2400" b="1" dirty="0">
                  <a:solidFill>
                    <a:schemeClr val="bg1"/>
                  </a:solidFill>
                  <a:latin typeface="Times New Roman" panose="02020603050405020304" charset="0"/>
                  <a:ea typeface="楷体" panose="02010609060101010101" pitchFamily="49" charset="-122"/>
                </a:rPr>
                <a:t>一、</a:t>
              </a:r>
              <a:r>
                <a:rPr lang="zh-CN" altLang="zh-CN" sz="2400" b="1" dirty="0">
                  <a:solidFill>
                    <a:schemeClr val="bg1"/>
                  </a:solidFill>
                  <a:latin typeface="Times New Roman" panose="02020603050405020304" charset="0"/>
                  <a:ea typeface="楷体" panose="02010609060101010101" pitchFamily="49" charset="-122"/>
                </a:rPr>
                <a:t>分析报告　　二、分析评价</a:t>
              </a:r>
              <a:endParaRPr lang="zh-CN" altLang="zh-CN" sz="2400" b="1" dirty="0">
                <a:solidFill>
                  <a:schemeClr val="bg1"/>
                </a:solidFill>
                <a:latin typeface="Times New Roman" panose="02020603050405020304" charset="0"/>
                <a:ea typeface="楷体" panose="02010609060101010101" pitchFamily="49" charset="-122"/>
              </a:endParaRPr>
            </a:p>
          </p:txBody>
        </p:sp>
      </p:grpSp>
      <p:sp>
        <p:nvSpPr>
          <p:cNvPr id="325" name="矩形 324"/>
          <p:cNvSpPr/>
          <p:nvPr/>
        </p:nvSpPr>
        <p:spPr>
          <a:xfrm>
            <a:off x="2049780" y="4804410"/>
            <a:ext cx="2276475" cy="268605"/>
          </a:xfrm>
          <a:prstGeom prst="rect">
            <a:avLst/>
          </a:prstGeom>
          <a:no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p>
        </p:txBody>
      </p:sp>
      <p:cxnSp>
        <p:nvCxnSpPr>
          <p:cNvPr id="6" name="直接连接符 5"/>
          <p:cNvCxnSpPr/>
          <p:nvPr/>
        </p:nvCxnSpPr>
        <p:spPr>
          <a:xfrm>
            <a:off x="1758648" y="451036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nvCxnSpPr>
        <p:spPr>
          <a:xfrm>
            <a:off x="1763093" y="540063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a:off x="1735153" y="4937724"/>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6" name="直接连接符 15"/>
          <p:cNvCxnSpPr>
            <a:endCxn id="114" idx="1"/>
          </p:cNvCxnSpPr>
          <p:nvPr/>
        </p:nvCxnSpPr>
        <p:spPr>
          <a:xfrm>
            <a:off x="1481455" y="5813425"/>
            <a:ext cx="377190" cy="127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3" name="肘形连接符 2"/>
          <p:cNvCxnSpPr>
            <a:stCxn id="325" idx="3"/>
          </p:cNvCxnSpPr>
          <p:nvPr/>
        </p:nvCxnSpPr>
        <p:spPr>
          <a:xfrm flipV="true">
            <a:off x="4326255" y="3898900"/>
            <a:ext cx="1430020" cy="1040130"/>
          </a:xfrm>
          <a:prstGeom prst="bentConnector3">
            <a:avLst>
              <a:gd name="adj1" fmla="val 50000"/>
            </a:avLst>
          </a:prstGeom>
          <a:ln w="28575" cmpd="sng">
            <a:solidFill>
              <a:schemeClr val="accent1">
                <a:shade val="50000"/>
              </a:schemeClr>
            </a:solidFill>
            <a:prstDash val="solid"/>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分析报告（部门汇总）</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17" name="组合 16"/>
          <p:cNvGrpSpPr/>
          <p:nvPr/>
        </p:nvGrpSpPr>
        <p:grpSpPr>
          <a:xfrm>
            <a:off x="1379855" y="1269365"/>
            <a:ext cx="9525000" cy="4886456"/>
            <a:chOff x="2173" y="1999"/>
            <a:chExt cx="11353" cy="7516"/>
          </a:xfrm>
        </p:grpSpPr>
        <p:grpSp>
          <p:nvGrpSpPr>
            <p:cNvPr id="10" name="组合 9"/>
            <p:cNvGrpSpPr/>
            <p:nvPr/>
          </p:nvGrpSpPr>
          <p:grpSpPr>
            <a:xfrm>
              <a:off x="2173" y="1999"/>
              <a:ext cx="11353" cy="7516"/>
              <a:chOff x="1316" y="1406"/>
              <a:chExt cx="9758" cy="6379"/>
            </a:xfrm>
          </p:grpSpPr>
          <p:grpSp>
            <p:nvGrpSpPr>
              <p:cNvPr id="162" name="组合 161"/>
              <p:cNvGrpSpPr/>
              <p:nvPr/>
            </p:nvGrpSpPr>
            <p:grpSpPr>
              <a:xfrm>
                <a:off x="1415" y="1519"/>
                <a:ext cx="4023" cy="6098"/>
                <a:chOff x="142462" y="1285861"/>
                <a:chExt cx="2937970" cy="4950339"/>
              </a:xfrm>
            </p:grpSpPr>
            <p:grpSp>
              <p:nvGrpSpPr>
                <p:cNvPr id="96" name="组合 50"/>
                <p:cNvGrpSpPr/>
                <p:nvPr/>
              </p:nvGrpSpPr>
              <p:grpSpPr>
                <a:xfrm>
                  <a:off x="142462" y="1285861"/>
                  <a:ext cx="2937970" cy="4950339"/>
                  <a:chOff x="145088" y="1309075"/>
                  <a:chExt cx="2937970" cy="4950339"/>
                </a:xfrm>
              </p:grpSpPr>
              <p:grpSp>
                <p:nvGrpSpPr>
                  <p:cNvPr id="97" name="组合 55"/>
                  <p:cNvGrpSpPr/>
                  <p:nvPr/>
                </p:nvGrpSpPr>
                <p:grpSpPr>
                  <a:xfrm>
                    <a:off x="145088" y="1309075"/>
                    <a:ext cx="2937970" cy="4950339"/>
                    <a:chOff x="94852" y="1526428"/>
                    <a:chExt cx="2937970" cy="4742220"/>
                  </a:xfrm>
                </p:grpSpPr>
                <p:cxnSp>
                  <p:nvCxnSpPr>
                    <p:cNvPr id="101" name="直接连接符 100"/>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2" name="直接连接符 101"/>
                    <p:cNvCxnSpPr/>
                    <p:nvPr/>
                  </p:nvCxnSpPr>
                  <p:spPr>
                    <a:xfrm rot="5400000">
                      <a:off x="-812631" y="4496341"/>
                      <a:ext cx="2258343" cy="13986"/>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3" name="直接连接符 102"/>
                    <p:cNvCxnSpPr/>
                    <p:nvPr/>
                  </p:nvCxnSpPr>
                  <p:spPr>
                    <a:xfrm>
                      <a:off x="309546" y="4948159"/>
                      <a:ext cx="3" cy="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a:xfrm rot="5400000">
                      <a:off x="-1957802" y="3990071"/>
                      <a:ext cx="4106080" cy="5"/>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05" name="圆角矩形 104"/>
                    <p:cNvSpPr/>
                    <p:nvPr/>
                  </p:nvSpPr>
                  <p:spPr>
                    <a:xfrm>
                      <a:off x="95234" y="1526428"/>
                      <a:ext cx="2937588" cy="36004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rPr>
                        <a:t>分析报告撰写提纲（部门汇总版）</a:t>
                      </a:r>
                      <a:endParaRPr lang="zh-CN" altLang="en-US" sz="1050" b="1" dirty="0">
                        <a:solidFill>
                          <a:schemeClr val="tx1"/>
                        </a:solidFill>
                        <a:latin typeface="Times New Roman" panose="02020603050405020304" charset="0"/>
                        <a:ea typeface="楷体" panose="02010609060101010101" pitchFamily="49" charset="-122"/>
                      </a:endParaRPr>
                    </a:p>
                  </p:txBody>
                </p:sp>
                <p:sp>
                  <p:nvSpPr>
                    <p:cNvPr id="106" name="圆角矩形 105"/>
                    <p:cNvSpPr/>
                    <p:nvPr/>
                  </p:nvSpPr>
                  <p:spPr>
                    <a:xfrm>
                      <a:off x="172820" y="1969022"/>
                      <a:ext cx="2448272" cy="360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第一部分 单位情况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07" name="圆角矩形 106"/>
                    <p:cNvSpPr/>
                    <p:nvPr/>
                  </p:nvSpPr>
                  <p:spPr>
                    <a:xfrm>
                      <a:off x="489316" y="238121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（一）基本情况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8" name="圆角矩形 107"/>
                    <p:cNvSpPr/>
                    <p:nvPr/>
                  </p:nvSpPr>
                  <p:spPr>
                    <a:xfrm>
                      <a:off x="489316" y="268540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（二）当年取得的主要事业成效</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9" name="圆角矩形 108"/>
                    <p:cNvSpPr/>
                    <p:nvPr/>
                  </p:nvSpPr>
                  <p:spPr>
                    <a:xfrm>
                      <a:off x="172820" y="2989592"/>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第二部分 收入支出预算执行情况分析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10" name="圆角矩形 109"/>
                    <p:cNvSpPr/>
                    <p:nvPr/>
                  </p:nvSpPr>
                  <p:spPr>
                    <a:xfrm>
                      <a:off x="523862" y="3511031"/>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（一）收入支出预算安排情况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1" name="圆角矩形 110"/>
                    <p:cNvSpPr/>
                    <p:nvPr/>
                  </p:nvSpPr>
                  <p:spPr>
                    <a:xfrm>
                      <a:off x="523862" y="3853205"/>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（二）收入支出预算执行情况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2" name="圆角矩形 111"/>
                    <p:cNvSpPr/>
                    <p:nvPr/>
                  </p:nvSpPr>
                  <p:spPr>
                    <a:xfrm>
                      <a:off x="523862" y="4195378"/>
                      <a:ext cx="2341718"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（三）年末结转和结余情况</a:t>
                      </a:r>
                      <a:endParaRPr lang="zh-CN" altLang="zh-CN" sz="900" dirty="0">
                        <a:solidFill>
                          <a:schemeClr val="tx1"/>
                        </a:solidFill>
                        <a:latin typeface="Times New Roman" panose="02020603050405020304" charset="0"/>
                        <a:ea typeface="楷体" panose="02010609060101010101" pitchFamily="49" charset="-122"/>
                      </a:endParaRPr>
                    </a:p>
                  </p:txBody>
                </p:sp>
                <p:sp>
                  <p:nvSpPr>
                    <p:cNvPr id="113" name="圆角矩形 112"/>
                    <p:cNvSpPr/>
                    <p:nvPr/>
                  </p:nvSpPr>
                  <p:spPr>
                    <a:xfrm>
                      <a:off x="523862" y="4558380"/>
                      <a:ext cx="2376264" cy="342173"/>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（四）</a:t>
                      </a:r>
                      <a:r>
                        <a:rPr lang="zh-CN" altLang="en-US" sz="900" dirty="0">
                          <a:solidFill>
                            <a:schemeClr val="tx1"/>
                          </a:solidFill>
                          <a:latin typeface="Times New Roman" panose="02020603050405020304" charset="0"/>
                          <a:ea typeface="楷体" panose="02010609060101010101" pitchFamily="49" charset="-122"/>
                        </a:rPr>
                        <a:t>与预算支出相关的其他指标分析</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4" name="圆角矩形 113"/>
                    <p:cNvSpPr/>
                    <p:nvPr/>
                  </p:nvSpPr>
                  <p:spPr>
                    <a:xfrm>
                      <a:off x="380986" y="5837810"/>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第三部分 本年度部门决算等财务工作开展情况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cxnSp>
                  <p:nvCxnSpPr>
                    <p:cNvPr id="117" name="直接连接符 116"/>
                    <p:cNvCxnSpPr>
                      <a:endCxn id="10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8" name="直接连接符 117"/>
                    <p:cNvCxnSpPr>
                      <a:endCxn id="10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9" name="直接连接符 118"/>
                    <p:cNvCxnSpPr>
                      <a:endCxn id="107" idx="1"/>
                    </p:cNvCxnSpPr>
                    <p:nvPr/>
                  </p:nvCxnSpPr>
                  <p:spPr>
                    <a:xfrm flipV="true">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0" name="直接连接符 119"/>
                    <p:cNvCxnSpPr>
                      <a:endCxn id="108" idx="1"/>
                    </p:cNvCxnSpPr>
                    <p:nvPr/>
                  </p:nvCxnSpPr>
                  <p:spPr>
                    <a:xfrm>
                      <a:off x="323528" y="276016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1" name="直接连接符 120"/>
                    <p:cNvCxnSpPr>
                      <a:endCxn id="110" idx="1"/>
                    </p:cNvCxnSpPr>
                    <p:nvPr/>
                  </p:nvCxnSpPr>
                  <p:spPr>
                    <a:xfrm>
                      <a:off x="361476" y="362133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2" name="直接连接符 121"/>
                    <p:cNvCxnSpPr>
                      <a:endCxn id="111" idx="1"/>
                    </p:cNvCxnSpPr>
                    <p:nvPr/>
                  </p:nvCxnSpPr>
                  <p:spPr>
                    <a:xfrm>
                      <a:off x="358074" y="397259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3" name="直接连接符 122"/>
                    <p:cNvCxnSpPr>
                      <a:endCxn id="112" idx="1"/>
                    </p:cNvCxnSpPr>
                    <p:nvPr/>
                  </p:nvCxnSpPr>
                  <p:spPr>
                    <a:xfrm>
                      <a:off x="323528" y="4318829"/>
                      <a:ext cx="200334" cy="254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grpSp>
              <p:sp>
                <p:nvSpPr>
                  <p:cNvPr id="99" name="圆角矩形 98"/>
                  <p:cNvSpPr/>
                  <p:nvPr/>
                </p:nvSpPr>
                <p:spPr>
                  <a:xfrm>
                    <a:off x="574085" y="4925484"/>
                    <a:ext cx="2376351" cy="361372"/>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（五）绩效目标完成情况</a:t>
                    </a:r>
                    <a:endParaRPr lang="zh-CN" altLang="en-US" sz="900" dirty="0">
                      <a:solidFill>
                        <a:schemeClr val="tx1"/>
                      </a:solidFill>
                      <a:latin typeface="Times New Roman" panose="02020603050405020304" charset="0"/>
                      <a:ea typeface="楷体" panose="02010609060101010101" pitchFamily="49" charset="-122"/>
                    </a:endParaRPr>
                  </a:p>
                </p:txBody>
              </p:sp>
            </p:grpSp>
            <p:sp>
              <p:nvSpPr>
                <p:cNvPr id="155" name="圆角矩形 154"/>
                <p:cNvSpPr/>
                <p:nvPr/>
              </p:nvSpPr>
              <p:spPr>
                <a:xfrm>
                  <a:off x="571472" y="5357826"/>
                  <a:ext cx="2376264" cy="35719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（六）当年预算执行及绩效管理中存在的问题、原因及改进措施</a:t>
                  </a:r>
                  <a:endParaRPr lang="zh-CN" altLang="en-US" sz="900" dirty="0">
                    <a:solidFill>
                      <a:schemeClr val="tx1"/>
                    </a:solidFill>
                    <a:latin typeface="Times New Roman" panose="02020603050405020304" charset="0"/>
                    <a:ea typeface="楷体" panose="02010609060101010101" pitchFamily="49" charset="-122"/>
                  </a:endParaRPr>
                </a:p>
              </p:txBody>
            </p:sp>
          </p:grpSp>
          <p:grpSp>
            <p:nvGrpSpPr>
              <p:cNvPr id="11" name="组合 10"/>
              <p:cNvGrpSpPr/>
              <p:nvPr/>
            </p:nvGrpSpPr>
            <p:grpSpPr>
              <a:xfrm>
                <a:off x="1316" y="1406"/>
                <a:ext cx="9758" cy="6379"/>
                <a:chOff x="1316" y="1406"/>
                <a:chExt cx="9758" cy="6379"/>
              </a:xfrm>
            </p:grpSpPr>
            <p:sp>
              <p:nvSpPr>
                <p:cNvPr id="12" name="对角圆角矩形 11"/>
                <p:cNvSpPr/>
                <p:nvPr/>
              </p:nvSpPr>
              <p:spPr>
                <a:xfrm>
                  <a:off x="5798" y="1406"/>
                  <a:ext cx="5276" cy="1025"/>
                </a:xfrm>
                <a:prstGeom prst="round2DiagRect">
                  <a:avLst>
                    <a:gd name="adj1" fmla="val 0"/>
                    <a:gd name="adj2" fmla="val 16670"/>
                  </a:avLst>
                </a:prstGeom>
                <a:solidFill>
                  <a:srgbClr val="31668F"/>
                </a:solidFill>
              </p:spPr>
              <p:style>
                <a:lnRef idx="0">
                  <a:schemeClr val="accent1"/>
                </a:lnRef>
                <a:fillRef idx="3">
                  <a:schemeClr val="accent1"/>
                </a:fillRef>
                <a:effectRef idx="3">
                  <a:schemeClr val="accent1"/>
                </a:effectRef>
                <a:fontRef idx="minor">
                  <a:schemeClr val="lt1"/>
                </a:fontRef>
              </p:style>
              <p:txBody>
                <a:bodyPr/>
                <a:lstStyle/>
                <a:p>
                  <a:pPr eaLnBrk="1" fontAlgn="auto" hangingPunct="1">
                    <a:spcBef>
                      <a:spcPts val="0"/>
                    </a:spcBef>
                    <a:spcAft>
                      <a:spcPts val="0"/>
                    </a:spcAft>
                    <a:defRPr/>
                  </a:pPr>
                  <a:endParaRPr lang="zh-CN" altLang="en-US" sz="100" kern="0">
                    <a:solidFill>
                      <a:schemeClr val="tx1"/>
                    </a:solidFill>
                    <a:latin typeface="方正楷体_GBK" panose="02000000000000000000" charset="-122"/>
                    <a:ea typeface="方正楷体_GBK" panose="02000000000000000000" charset="-122"/>
                  </a:endParaRPr>
                </a:p>
              </p:txBody>
            </p:sp>
            <p:sp>
              <p:nvSpPr>
                <p:cNvPr id="13" name="圆角矩形 12"/>
                <p:cNvSpPr/>
                <p:nvPr/>
              </p:nvSpPr>
              <p:spPr>
                <a:xfrm>
                  <a:off x="5798" y="2618"/>
                  <a:ext cx="5276" cy="5167"/>
                </a:xfrm>
                <a:prstGeom prst="roundRect">
                  <a:avLst>
                    <a:gd name="adj" fmla="val 0"/>
                  </a:avLst>
                </a:prstGeom>
                <a:noFill/>
                <a:ln w="12700" cmpd="sng">
                  <a:solidFill>
                    <a:srgbClr val="BFBFB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0" algn="just" fontAlgn="auto">
                    <a:lnSpc>
                      <a:spcPct val="150000"/>
                    </a:lnSpc>
                  </a:pPr>
                  <a:r>
                    <a:rPr lang="zh-CN" altLang="zh-CN" sz="2000" dirty="0">
                      <a:solidFill>
                        <a:schemeClr val="tx1"/>
                      </a:solidFill>
                      <a:latin typeface="Times New Roman" panose="02020603050405020304" charset="0"/>
                      <a:ea typeface="楷体" panose="02010609060101010101" pitchFamily="49" charset="-122"/>
                      <a:sym typeface="+mn-ea"/>
                    </a:rPr>
                    <a:t>（一）本部门财务管理、</a:t>
                  </a:r>
                  <a:r>
                    <a:rPr lang="zh-CN" altLang="en-US" sz="2000" dirty="0">
                      <a:solidFill>
                        <a:schemeClr val="tx1"/>
                      </a:solidFill>
                      <a:latin typeface="Times New Roman" panose="02020603050405020304" charset="0"/>
                      <a:ea typeface="楷体" panose="02010609060101010101" pitchFamily="49" charset="-122"/>
                      <a:sym typeface="+mn-ea"/>
                    </a:rPr>
                    <a:t>绩效管理、</a:t>
                  </a:r>
                  <a:r>
                    <a:rPr lang="zh-CN" altLang="zh-CN" sz="2000" dirty="0">
                      <a:solidFill>
                        <a:schemeClr val="tx1"/>
                      </a:solidFill>
                      <a:latin typeface="Times New Roman" panose="02020603050405020304" charset="0"/>
                      <a:ea typeface="楷体" panose="02010609060101010101" pitchFamily="49" charset="-122"/>
                      <a:sym typeface="+mn-ea"/>
                    </a:rPr>
                    <a:t>决算组织、编报、审核情况。</a:t>
                  </a:r>
                  <a:endParaRPr lang="zh-CN" altLang="zh-CN" sz="2000" dirty="0">
                    <a:solidFill>
                      <a:schemeClr val="tx1"/>
                    </a:solidFill>
                    <a:latin typeface="Times New Roman" panose="02020603050405020304" charset="0"/>
                    <a:ea typeface="楷体" panose="02010609060101010101" pitchFamily="49" charset="-122"/>
                  </a:endParaRPr>
                </a:p>
                <a:p>
                  <a:pPr indent="0" algn="just" fontAlgn="auto">
                    <a:lnSpc>
                      <a:spcPct val="150000"/>
                    </a:lnSpc>
                  </a:pPr>
                  <a:r>
                    <a:rPr lang="zh-CN" altLang="zh-CN" sz="2000" dirty="0">
                      <a:solidFill>
                        <a:schemeClr val="tx1"/>
                      </a:solidFill>
                      <a:latin typeface="Times New Roman" panose="02020603050405020304" charset="0"/>
                      <a:ea typeface="楷体" panose="02010609060101010101" pitchFamily="49" charset="-122"/>
                      <a:sym typeface="+mn-ea"/>
                    </a:rPr>
                    <a:t>（二）</a:t>
                  </a:r>
                  <a:r>
                    <a:rPr lang="zh-CN" altLang="en-US" sz="2000" dirty="0">
                      <a:solidFill>
                        <a:schemeClr val="tx1"/>
                      </a:solidFill>
                      <a:latin typeface="Times New Roman" panose="02020603050405020304" charset="0"/>
                      <a:ea typeface="楷体" panose="02010609060101010101" pitchFamily="49" charset="-122"/>
                      <a:sym typeface="+mn-ea"/>
                    </a:rPr>
                    <a:t>本部门</a:t>
                  </a:r>
                  <a:r>
                    <a:rPr lang="zh-CN" altLang="zh-CN" sz="2000" dirty="0">
                      <a:solidFill>
                        <a:schemeClr val="tx1"/>
                      </a:solidFill>
                      <a:latin typeface="Times New Roman" panose="02020603050405020304" charset="0"/>
                      <a:ea typeface="楷体" panose="02010609060101010101" pitchFamily="49" charset="-122"/>
                      <a:sym typeface="+mn-ea"/>
                    </a:rPr>
                    <a:t>决算</a:t>
                  </a:r>
                  <a:r>
                    <a:rPr lang="zh-CN" altLang="en-US" sz="2000" dirty="0">
                      <a:solidFill>
                        <a:schemeClr val="tx1"/>
                      </a:solidFill>
                      <a:latin typeface="Times New Roman" panose="02020603050405020304" charset="0"/>
                      <a:ea typeface="楷体" panose="02010609060101010101" pitchFamily="49" charset="-122"/>
                      <a:sym typeface="+mn-ea"/>
                    </a:rPr>
                    <a:t>及绩效信息公开</a:t>
                  </a:r>
                  <a:r>
                    <a:rPr lang="zh-CN" altLang="zh-CN" sz="2000" dirty="0">
                      <a:solidFill>
                        <a:schemeClr val="tx1"/>
                      </a:solidFill>
                      <a:latin typeface="Times New Roman" panose="02020603050405020304" charset="0"/>
                      <a:ea typeface="楷体" panose="02010609060101010101" pitchFamily="49" charset="-122"/>
                      <a:sym typeface="+mn-ea"/>
                    </a:rPr>
                    <a:t>工作，主管部门对所属单位决算批复和组织公开决算工作开展情况。</a:t>
                  </a:r>
                  <a:endParaRPr lang="zh-CN" altLang="zh-CN" sz="2000" dirty="0">
                    <a:solidFill>
                      <a:schemeClr val="tx1"/>
                    </a:solidFill>
                    <a:latin typeface="Times New Roman" panose="02020603050405020304" charset="0"/>
                    <a:ea typeface="楷体" panose="02010609060101010101" pitchFamily="49" charset="-122"/>
                  </a:endParaRPr>
                </a:p>
                <a:p>
                  <a:pPr indent="0" algn="just" fontAlgn="auto">
                    <a:lnSpc>
                      <a:spcPct val="150000"/>
                    </a:lnSpc>
                  </a:pPr>
                  <a:r>
                    <a:rPr lang="zh-CN" altLang="zh-CN" sz="2000" dirty="0">
                      <a:solidFill>
                        <a:schemeClr val="tx1"/>
                      </a:solidFill>
                      <a:latin typeface="Times New Roman" panose="02020603050405020304" charset="0"/>
                      <a:ea typeface="楷体" panose="02010609060101010101" pitchFamily="49" charset="-122"/>
                      <a:sym typeface="+mn-ea"/>
                    </a:rPr>
                    <a:t>（三）对部门决算管理工作的意见建议</a:t>
                  </a:r>
                  <a:r>
                    <a:rPr lang="zh-CN" altLang="en-US" sz="2000" dirty="0">
                      <a:solidFill>
                        <a:schemeClr val="tx1"/>
                      </a:solidFill>
                      <a:latin typeface="Times New Roman" panose="02020603050405020304" charset="0"/>
                      <a:ea typeface="楷体" panose="02010609060101010101" pitchFamily="49" charset="-122"/>
                      <a:sym typeface="+mn-ea"/>
                    </a:rPr>
                    <a:t>。</a:t>
                  </a:r>
                  <a:endParaRPr lang="zh-CN" altLang="en-US" sz="2000" dirty="0">
                    <a:solidFill>
                      <a:srgbClr val="114F95"/>
                    </a:solidFill>
                    <a:latin typeface="Times New Roman" panose="02020603050405020304" charset="0"/>
                    <a:ea typeface="楷体" panose="02010609060101010101" pitchFamily="49" charset="-122"/>
                  </a:endParaRPr>
                </a:p>
                <a:p>
                  <a:pPr indent="0" algn="just" fontAlgn="auto">
                    <a:lnSpc>
                      <a:spcPct val="150000"/>
                    </a:lnSpc>
                  </a:pPr>
                  <a:endPar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endParaRPr>
                </a:p>
              </p:txBody>
            </p:sp>
            <p:sp>
              <p:nvSpPr>
                <p:cNvPr id="14" name="矩形 13"/>
                <p:cNvSpPr/>
                <p:nvPr/>
              </p:nvSpPr>
              <p:spPr>
                <a:xfrm>
                  <a:off x="1316" y="1434"/>
                  <a:ext cx="4197" cy="6350"/>
                </a:xfrm>
                <a:prstGeom prst="rect">
                  <a:avLst/>
                </a:prstGeom>
                <a:no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solidFill>
                      <a:schemeClr val="tx1"/>
                    </a:solidFill>
                    <a:latin typeface="方正楷体_GBK" panose="02000000000000000000" charset="-122"/>
                    <a:ea typeface="方正楷体_GBK" panose="02000000000000000000" charset="-122"/>
                  </a:endParaRPr>
                </a:p>
              </p:txBody>
            </p:sp>
          </p:grpSp>
        </p:grpSp>
        <p:sp>
          <p:nvSpPr>
            <p:cNvPr id="15" name="矩形 14"/>
            <p:cNvSpPr/>
            <p:nvPr/>
          </p:nvSpPr>
          <p:spPr>
            <a:xfrm>
              <a:off x="7561" y="2248"/>
              <a:ext cx="5618" cy="708"/>
            </a:xfrm>
            <a:prstGeom prst="rect">
              <a:avLst/>
            </a:prstGeom>
          </p:spPr>
          <p:txBody>
            <a:bodyPr wrap="square">
              <a:spAutoFit/>
            </a:bodyPr>
            <a:lstStyle/>
            <a:p>
              <a:r>
                <a:rPr lang="zh-CN" altLang="en-US" sz="2400" b="1" dirty="0">
                  <a:solidFill>
                    <a:schemeClr val="bg1"/>
                  </a:solidFill>
                  <a:latin typeface="Times New Roman" panose="02020603050405020304" charset="0"/>
                  <a:ea typeface="楷体" panose="02010609060101010101" pitchFamily="49" charset="-122"/>
                </a:rPr>
                <a:t>一、</a:t>
              </a:r>
              <a:r>
                <a:rPr lang="zh-CN" altLang="zh-CN" sz="2400" b="1" dirty="0">
                  <a:solidFill>
                    <a:schemeClr val="bg1"/>
                  </a:solidFill>
                  <a:latin typeface="Times New Roman" panose="02020603050405020304" charset="0"/>
                  <a:ea typeface="楷体" panose="02010609060101010101" pitchFamily="49" charset="-122"/>
                </a:rPr>
                <a:t>分析报告　　二、分析评价</a:t>
              </a:r>
              <a:endParaRPr lang="zh-CN" altLang="zh-CN" sz="2400" b="1" dirty="0">
                <a:solidFill>
                  <a:schemeClr val="bg1"/>
                </a:solidFill>
                <a:latin typeface="Times New Roman" panose="02020603050405020304" charset="0"/>
                <a:ea typeface="楷体" panose="02010609060101010101" pitchFamily="49" charset="-122"/>
              </a:endParaRPr>
            </a:p>
          </p:txBody>
        </p:sp>
      </p:grpSp>
      <p:sp>
        <p:nvSpPr>
          <p:cNvPr id="325" name="矩形 324"/>
          <p:cNvSpPr/>
          <p:nvPr/>
        </p:nvSpPr>
        <p:spPr>
          <a:xfrm>
            <a:off x="1858645" y="5602605"/>
            <a:ext cx="3159760" cy="424180"/>
          </a:xfrm>
          <a:prstGeom prst="rect">
            <a:avLst/>
          </a:prstGeom>
          <a:no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p>
        </p:txBody>
      </p:sp>
      <p:cxnSp>
        <p:nvCxnSpPr>
          <p:cNvPr id="6" name="直接连接符 5"/>
          <p:cNvCxnSpPr/>
          <p:nvPr/>
        </p:nvCxnSpPr>
        <p:spPr>
          <a:xfrm>
            <a:off x="1758648" y="451036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nvCxnSpPr>
        <p:spPr>
          <a:xfrm>
            <a:off x="1763093" y="540063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a:off x="1735153" y="4937724"/>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6" name="直接连接符 15"/>
          <p:cNvCxnSpPr>
            <a:endCxn id="114" idx="1"/>
          </p:cNvCxnSpPr>
          <p:nvPr/>
        </p:nvCxnSpPr>
        <p:spPr>
          <a:xfrm>
            <a:off x="1481455" y="5813425"/>
            <a:ext cx="377190" cy="127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 name="肘形连接符 4"/>
          <p:cNvCxnSpPr>
            <a:stCxn id="325" idx="3"/>
            <a:endCxn id="13" idx="1"/>
          </p:cNvCxnSpPr>
          <p:nvPr/>
        </p:nvCxnSpPr>
        <p:spPr>
          <a:xfrm flipV="true">
            <a:off x="5018405" y="4177030"/>
            <a:ext cx="736600" cy="1637665"/>
          </a:xfrm>
          <a:prstGeom prst="bentConnector3">
            <a:avLst>
              <a:gd name="adj1" fmla="val 50000"/>
            </a:avLst>
          </a:prstGeom>
          <a:ln w="28575" cmpd="sng">
            <a:solidFill>
              <a:schemeClr val="accent1">
                <a:shade val="50000"/>
              </a:schemeClr>
            </a:solidFill>
            <a:prstDash val="solid"/>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6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5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75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分析报告（财政汇总）</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17" name="组合 16"/>
          <p:cNvGrpSpPr/>
          <p:nvPr/>
        </p:nvGrpSpPr>
        <p:grpSpPr>
          <a:xfrm>
            <a:off x="1378585" y="1296035"/>
            <a:ext cx="9525000" cy="5452306"/>
            <a:chOff x="2173" y="1999"/>
            <a:chExt cx="11353" cy="8386"/>
          </a:xfrm>
        </p:grpSpPr>
        <p:grpSp>
          <p:nvGrpSpPr>
            <p:cNvPr id="10" name="组合 9"/>
            <p:cNvGrpSpPr/>
            <p:nvPr/>
          </p:nvGrpSpPr>
          <p:grpSpPr>
            <a:xfrm>
              <a:off x="2173" y="1999"/>
              <a:ext cx="11353" cy="8386"/>
              <a:chOff x="1316" y="1406"/>
              <a:chExt cx="9758" cy="7118"/>
            </a:xfrm>
          </p:grpSpPr>
          <p:grpSp>
            <p:nvGrpSpPr>
              <p:cNvPr id="96" name="组合 50"/>
              <p:cNvGrpSpPr/>
              <p:nvPr/>
            </p:nvGrpSpPr>
            <p:grpSpPr>
              <a:xfrm rot="0">
                <a:off x="1415" y="1519"/>
                <a:ext cx="4023" cy="7005"/>
                <a:chOff x="145088" y="1309075"/>
                <a:chExt cx="2937970" cy="5686547"/>
              </a:xfrm>
            </p:grpSpPr>
            <p:grpSp>
              <p:nvGrpSpPr>
                <p:cNvPr id="97" name="组合 55"/>
                <p:cNvGrpSpPr/>
                <p:nvPr/>
              </p:nvGrpSpPr>
              <p:grpSpPr>
                <a:xfrm>
                  <a:off x="145088" y="1309075"/>
                  <a:ext cx="2937970" cy="5686547"/>
                  <a:chOff x="94852" y="1526428"/>
                  <a:chExt cx="2937970" cy="5447476"/>
                </a:xfrm>
              </p:grpSpPr>
              <p:cxnSp>
                <p:nvCxnSpPr>
                  <p:cNvPr id="101" name="直接连接符 100"/>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2" name="直接连接符 101"/>
                  <p:cNvCxnSpPr/>
                  <p:nvPr/>
                </p:nvCxnSpPr>
                <p:spPr>
                  <a:xfrm>
                    <a:off x="323754" y="3373855"/>
                    <a:ext cx="9977" cy="1761245"/>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3" name="直接连接符 102"/>
                  <p:cNvCxnSpPr/>
                  <p:nvPr/>
                </p:nvCxnSpPr>
                <p:spPr>
                  <a:xfrm>
                    <a:off x="309546" y="4948159"/>
                    <a:ext cx="3" cy="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a:xfrm>
                    <a:off x="95240" y="1936869"/>
                    <a:ext cx="4276" cy="463892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05" name="圆角矩形 104"/>
                  <p:cNvSpPr/>
                  <p:nvPr/>
                </p:nvSpPr>
                <p:spPr>
                  <a:xfrm>
                    <a:off x="95234" y="1526428"/>
                    <a:ext cx="2937588" cy="36004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rPr>
                      <a:t>分析报告撰写提纲（财政汇总版）</a:t>
                    </a:r>
                    <a:endParaRPr lang="zh-CN" altLang="en-US" sz="1050" b="1" dirty="0">
                      <a:solidFill>
                        <a:schemeClr val="tx1"/>
                      </a:solidFill>
                      <a:latin typeface="Times New Roman" panose="02020603050405020304" charset="0"/>
                      <a:ea typeface="楷体" panose="02010609060101010101" pitchFamily="49" charset="-122"/>
                    </a:endParaRPr>
                  </a:p>
                </p:txBody>
              </p:sp>
              <p:sp>
                <p:nvSpPr>
                  <p:cNvPr id="106" name="圆角矩形 105"/>
                  <p:cNvSpPr/>
                  <p:nvPr/>
                </p:nvSpPr>
                <p:spPr>
                  <a:xfrm>
                    <a:off x="172820" y="1969022"/>
                    <a:ext cx="2448272" cy="360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第一部分 本地区经济社会发展分析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07" name="圆角矩形 106"/>
                  <p:cNvSpPr/>
                  <p:nvPr/>
                </p:nvSpPr>
                <p:spPr>
                  <a:xfrm>
                    <a:off x="489316" y="238121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（一）经济发展情况。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8" name="圆角矩形 107"/>
                  <p:cNvSpPr/>
                  <p:nvPr/>
                </p:nvSpPr>
                <p:spPr>
                  <a:xfrm>
                    <a:off x="487891" y="2634474"/>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（二）财政收支运行情况。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9" name="圆角矩形 108"/>
                  <p:cNvSpPr/>
                  <p:nvPr/>
                </p:nvSpPr>
                <p:spPr>
                  <a:xfrm>
                    <a:off x="172820" y="2989592"/>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第二部分</a:t>
                    </a:r>
                    <a:r>
                      <a:rPr lang="en-US" altLang="zh-CN" sz="1050" b="1" dirty="0">
                        <a:solidFill>
                          <a:schemeClr val="tx1"/>
                        </a:solidFill>
                        <a:latin typeface="Times New Roman" panose="02020603050405020304" charset="0"/>
                        <a:ea typeface="楷体" panose="02010609060101010101" pitchFamily="49" charset="-122"/>
                        <a:cs typeface="方正楷体_GBK" panose="02000000000000000000" charset="-122"/>
                      </a:rPr>
                      <a:t>  </a:t>
                    </a:r>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本地区部门收支余情况分析及预算绩效情况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10" name="圆角矩形 109"/>
                  <p:cNvSpPr/>
                  <p:nvPr/>
                </p:nvSpPr>
                <p:spPr>
                  <a:xfrm>
                    <a:off x="523862" y="3511031"/>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（一）部门收入、支出及结转结余情况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1" name="圆角矩形 110"/>
                  <p:cNvSpPr/>
                  <p:nvPr/>
                </p:nvSpPr>
                <p:spPr>
                  <a:xfrm>
                    <a:off x="523862" y="3853205"/>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（二）部门收入、支出预决算对比情况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2" name="圆角矩形 111"/>
                  <p:cNvSpPr/>
                  <p:nvPr/>
                </p:nvSpPr>
                <p:spPr>
                  <a:xfrm>
                    <a:off x="523862" y="4195378"/>
                    <a:ext cx="2341718"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（三）部门决算收入、支出和结转结余的特点和问题</a:t>
                    </a:r>
                    <a:endParaRPr lang="zh-CN" altLang="zh-CN" sz="900" dirty="0">
                      <a:solidFill>
                        <a:schemeClr val="tx1"/>
                      </a:solidFill>
                      <a:latin typeface="Times New Roman" panose="02020603050405020304" charset="0"/>
                      <a:ea typeface="楷体" panose="02010609060101010101" pitchFamily="49" charset="-122"/>
                    </a:endParaRPr>
                  </a:p>
                </p:txBody>
              </p:sp>
              <p:sp>
                <p:nvSpPr>
                  <p:cNvPr id="113" name="圆角矩形 112"/>
                  <p:cNvSpPr/>
                  <p:nvPr/>
                </p:nvSpPr>
                <p:spPr>
                  <a:xfrm>
                    <a:off x="523862" y="4558380"/>
                    <a:ext cx="2376264" cy="342173"/>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（四）针对本地区部门预算执行特点及存在问题提出对策建议。</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4" name="圆角矩形 113"/>
                  <p:cNvSpPr/>
                  <p:nvPr/>
                </p:nvSpPr>
                <p:spPr>
                  <a:xfrm>
                    <a:off x="380986" y="5837810"/>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第三部分 本地区与预算支出相关的其他信息分析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cxnSp>
                <p:nvCxnSpPr>
                  <p:cNvPr id="117" name="直接连接符 116"/>
                  <p:cNvCxnSpPr>
                    <a:endCxn id="10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8" name="直接连接符 117"/>
                  <p:cNvCxnSpPr>
                    <a:endCxn id="10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9" name="直接连接符 118"/>
                  <p:cNvCxnSpPr>
                    <a:endCxn id="107" idx="1"/>
                  </p:cNvCxnSpPr>
                  <p:nvPr/>
                </p:nvCxnSpPr>
                <p:spPr>
                  <a:xfrm flipV="true">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0" name="直接连接符 119"/>
                  <p:cNvCxnSpPr>
                    <a:endCxn id="108" idx="1"/>
                  </p:cNvCxnSpPr>
                  <p:nvPr/>
                </p:nvCxnSpPr>
                <p:spPr>
                  <a:xfrm>
                    <a:off x="343481" y="2760806"/>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1" name="直接连接符 120"/>
                  <p:cNvCxnSpPr>
                    <a:endCxn id="110" idx="1"/>
                  </p:cNvCxnSpPr>
                  <p:nvPr/>
                </p:nvCxnSpPr>
                <p:spPr>
                  <a:xfrm>
                    <a:off x="361476" y="362133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2" name="直接连接符 121"/>
                  <p:cNvCxnSpPr>
                    <a:endCxn id="111" idx="1"/>
                  </p:cNvCxnSpPr>
                  <p:nvPr/>
                </p:nvCxnSpPr>
                <p:spPr>
                  <a:xfrm>
                    <a:off x="358074" y="397259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3" name="直接连接符 122"/>
                  <p:cNvCxnSpPr>
                    <a:endCxn id="112" idx="1"/>
                  </p:cNvCxnSpPr>
                  <p:nvPr/>
                </p:nvCxnSpPr>
                <p:spPr>
                  <a:xfrm>
                    <a:off x="323528" y="4318829"/>
                    <a:ext cx="200334" cy="254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3" name="圆角矩形 2"/>
                  <p:cNvSpPr/>
                  <p:nvPr/>
                </p:nvSpPr>
                <p:spPr>
                  <a:xfrm>
                    <a:off x="94989" y="6543066"/>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第四部分 本地区部门决算管理工作</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grpSp>
            <p:sp>
              <p:nvSpPr>
                <p:cNvPr id="99" name="圆角矩形 98"/>
                <p:cNvSpPr/>
                <p:nvPr/>
              </p:nvSpPr>
              <p:spPr>
                <a:xfrm>
                  <a:off x="574085" y="4925484"/>
                  <a:ext cx="2376351" cy="361372"/>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（五）本地区预算绩效管理工作开展情况</a:t>
                  </a:r>
                  <a:endParaRPr lang="zh-CN" altLang="en-US" sz="900" dirty="0">
                    <a:solidFill>
                      <a:schemeClr val="tx1"/>
                    </a:solidFill>
                    <a:latin typeface="Times New Roman" panose="02020603050405020304" charset="0"/>
                    <a:ea typeface="楷体" panose="02010609060101010101" pitchFamily="49" charset="-122"/>
                  </a:endParaRPr>
                </a:p>
              </p:txBody>
            </p:sp>
          </p:grpSp>
          <p:grpSp>
            <p:nvGrpSpPr>
              <p:cNvPr id="11" name="组合 10"/>
              <p:cNvGrpSpPr/>
              <p:nvPr/>
            </p:nvGrpSpPr>
            <p:grpSpPr>
              <a:xfrm>
                <a:off x="1316" y="1406"/>
                <a:ext cx="9758" cy="7117"/>
                <a:chOff x="1316" y="1406"/>
                <a:chExt cx="9758" cy="7117"/>
              </a:xfrm>
            </p:grpSpPr>
            <p:sp>
              <p:nvSpPr>
                <p:cNvPr id="12" name="对角圆角矩形 11"/>
                <p:cNvSpPr/>
                <p:nvPr/>
              </p:nvSpPr>
              <p:spPr>
                <a:xfrm>
                  <a:off x="5798" y="1406"/>
                  <a:ext cx="5276" cy="1025"/>
                </a:xfrm>
                <a:prstGeom prst="round2DiagRect">
                  <a:avLst>
                    <a:gd name="adj1" fmla="val 0"/>
                    <a:gd name="adj2" fmla="val 16670"/>
                  </a:avLst>
                </a:prstGeom>
                <a:solidFill>
                  <a:srgbClr val="31668F"/>
                </a:solidFill>
              </p:spPr>
              <p:style>
                <a:lnRef idx="0">
                  <a:schemeClr val="accent1"/>
                </a:lnRef>
                <a:fillRef idx="3">
                  <a:schemeClr val="accent1"/>
                </a:fillRef>
                <a:effectRef idx="3">
                  <a:schemeClr val="accent1"/>
                </a:effectRef>
                <a:fontRef idx="minor">
                  <a:schemeClr val="lt1"/>
                </a:fontRef>
              </p:style>
              <p:txBody>
                <a:bodyPr/>
                <a:lstStyle/>
                <a:p>
                  <a:pPr eaLnBrk="1" fontAlgn="auto" hangingPunct="1">
                    <a:spcBef>
                      <a:spcPts val="0"/>
                    </a:spcBef>
                    <a:spcAft>
                      <a:spcPts val="0"/>
                    </a:spcAft>
                    <a:defRPr/>
                  </a:pPr>
                  <a:endParaRPr lang="zh-CN" altLang="en-US" sz="100" kern="0">
                    <a:solidFill>
                      <a:schemeClr val="tx1"/>
                    </a:solidFill>
                    <a:latin typeface="方正楷体_GBK" panose="02000000000000000000" charset="-122"/>
                    <a:ea typeface="方正楷体_GBK" panose="02000000000000000000" charset="-122"/>
                  </a:endParaRPr>
                </a:p>
              </p:txBody>
            </p:sp>
            <p:sp>
              <p:nvSpPr>
                <p:cNvPr id="14" name="矩形 13"/>
                <p:cNvSpPr/>
                <p:nvPr/>
              </p:nvSpPr>
              <p:spPr>
                <a:xfrm>
                  <a:off x="1316" y="1434"/>
                  <a:ext cx="4122" cy="7089"/>
                </a:xfrm>
                <a:prstGeom prst="rect">
                  <a:avLst/>
                </a:prstGeom>
                <a:no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solidFill>
                      <a:schemeClr val="tx1"/>
                    </a:solidFill>
                    <a:latin typeface="方正楷体_GBK" panose="02000000000000000000" charset="-122"/>
                    <a:ea typeface="方正楷体_GBK" panose="02000000000000000000" charset="-122"/>
                  </a:endParaRPr>
                </a:p>
              </p:txBody>
            </p:sp>
          </p:grpSp>
        </p:grpSp>
        <p:sp>
          <p:nvSpPr>
            <p:cNvPr id="15" name="矩形 14"/>
            <p:cNvSpPr/>
            <p:nvPr/>
          </p:nvSpPr>
          <p:spPr>
            <a:xfrm>
              <a:off x="7561" y="2248"/>
              <a:ext cx="5618" cy="708"/>
            </a:xfrm>
            <a:prstGeom prst="rect">
              <a:avLst/>
            </a:prstGeom>
          </p:spPr>
          <p:txBody>
            <a:bodyPr wrap="square">
              <a:spAutoFit/>
            </a:bodyPr>
            <a:lstStyle/>
            <a:p>
              <a:r>
                <a:rPr lang="zh-CN" altLang="en-US" sz="2400" b="1" dirty="0">
                  <a:solidFill>
                    <a:schemeClr val="bg1"/>
                  </a:solidFill>
                  <a:latin typeface="Times New Roman" panose="02020603050405020304" charset="0"/>
                  <a:ea typeface="楷体" panose="02010609060101010101" pitchFamily="49" charset="-122"/>
                </a:rPr>
                <a:t>一、</a:t>
              </a:r>
              <a:r>
                <a:rPr lang="zh-CN" altLang="zh-CN" sz="2400" b="1" dirty="0">
                  <a:solidFill>
                    <a:schemeClr val="bg1"/>
                  </a:solidFill>
                  <a:latin typeface="Times New Roman" panose="02020603050405020304" charset="0"/>
                  <a:ea typeface="楷体" panose="02010609060101010101" pitchFamily="49" charset="-122"/>
                </a:rPr>
                <a:t>分析报告　　二、分析评价</a:t>
              </a:r>
              <a:endParaRPr lang="zh-CN" altLang="zh-CN" sz="2400" b="1" dirty="0">
                <a:solidFill>
                  <a:schemeClr val="bg1"/>
                </a:solidFill>
                <a:latin typeface="Times New Roman" panose="02020603050405020304" charset="0"/>
                <a:ea typeface="楷体" panose="02010609060101010101" pitchFamily="49" charset="-122"/>
              </a:endParaRPr>
            </a:p>
          </p:txBody>
        </p:sp>
      </p:grpSp>
      <p:cxnSp>
        <p:nvCxnSpPr>
          <p:cNvPr id="6" name="直接连接符 5"/>
          <p:cNvCxnSpPr/>
          <p:nvPr/>
        </p:nvCxnSpPr>
        <p:spPr>
          <a:xfrm>
            <a:off x="1758648" y="451036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nvCxnSpPr>
        <p:spPr>
          <a:xfrm flipH="true">
            <a:off x="1675130" y="5400675"/>
            <a:ext cx="88265" cy="8763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a:off x="1735153" y="4937724"/>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6" name="直接连接符 15"/>
          <p:cNvCxnSpPr>
            <a:endCxn id="114" idx="1"/>
          </p:cNvCxnSpPr>
          <p:nvPr/>
        </p:nvCxnSpPr>
        <p:spPr>
          <a:xfrm>
            <a:off x="1480185" y="5840095"/>
            <a:ext cx="377190" cy="127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5" name="圆角矩形 4"/>
          <p:cNvSpPr/>
          <p:nvPr/>
        </p:nvSpPr>
        <p:spPr>
          <a:xfrm>
            <a:off x="5754835" y="2187624"/>
            <a:ext cx="5150020" cy="3958037"/>
          </a:xfrm>
          <a:prstGeom prst="roundRect">
            <a:avLst>
              <a:gd name="adj" fmla="val 0"/>
            </a:avLst>
          </a:prstGeom>
          <a:noFill/>
          <a:ln w="12700" cmpd="sng">
            <a:solidFill>
              <a:srgbClr val="BFBFB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p>
            <a:pPr marL="342900" indent="-342900">
              <a:lnSpc>
                <a:spcPct val="150000"/>
              </a:lnSpc>
              <a:buSzPct val="70000"/>
              <a:buFont typeface="Wingdings" panose="05000000000000000000" charset="0"/>
              <a:buChar char="u"/>
            </a:pPr>
            <a:r>
              <a:rPr lang="zh-CN" altLang="zh-CN" sz="2100" b="1" dirty="0">
                <a:solidFill>
                  <a:schemeClr val="tx1"/>
                </a:solidFill>
                <a:latin typeface="Times New Roman" panose="02020603050405020304" charset="0"/>
                <a:ea typeface="楷体" panose="02010609060101010101" pitchFamily="49" charset="-122"/>
                <a:cs typeface="方正楷体_GBK" panose="02000000000000000000" charset="-122"/>
              </a:rPr>
              <a:t>内容全面</a:t>
            </a:r>
            <a:r>
              <a:rPr lang="zh-CN" altLang="zh-CN" sz="2100" dirty="0">
                <a:solidFill>
                  <a:schemeClr val="tx1"/>
                </a:solidFill>
                <a:latin typeface="Times New Roman" panose="02020603050405020304" charset="0"/>
                <a:ea typeface="楷体" panose="02010609060101010101" pitchFamily="49" charset="-122"/>
                <a:cs typeface="方正楷体_GBK" panose="02000000000000000000" charset="-122"/>
              </a:rPr>
              <a:t>。</a:t>
            </a:r>
            <a:r>
              <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rPr>
              <a:t>按照规定体例</a:t>
            </a:r>
            <a:endPar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endParaRPr>
          </a:p>
          <a:p>
            <a:pPr marL="342900" indent="-342900">
              <a:lnSpc>
                <a:spcPct val="150000"/>
              </a:lnSpc>
              <a:buSzPct val="70000"/>
              <a:buFont typeface="Wingdings" panose="05000000000000000000" charset="0"/>
              <a:buChar char="u"/>
            </a:pPr>
            <a:r>
              <a:rPr lang="zh-CN" altLang="zh-CN" sz="2100" b="1" dirty="0">
                <a:solidFill>
                  <a:schemeClr val="tx1"/>
                </a:solidFill>
                <a:latin typeface="Times New Roman" panose="02020603050405020304" charset="0"/>
                <a:ea typeface="楷体" panose="02010609060101010101" pitchFamily="49" charset="-122"/>
                <a:cs typeface="方正楷体_GBK" panose="02000000000000000000" charset="-122"/>
              </a:rPr>
              <a:t>分析深入。</a:t>
            </a:r>
            <a:r>
              <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rPr>
              <a:t>内容</a:t>
            </a:r>
            <a:r>
              <a:rPr lang="en-US" altLang="zh-CN" sz="1800" dirty="0">
                <a:solidFill>
                  <a:schemeClr val="tx1"/>
                </a:solidFill>
                <a:latin typeface="Times New Roman" panose="02020603050405020304" charset="0"/>
                <a:ea typeface="楷体" panose="02010609060101010101" pitchFamily="49" charset="-122"/>
                <a:cs typeface="方正楷体_GBK" panose="02000000000000000000" charset="-122"/>
              </a:rPr>
              <a:t>/</a:t>
            </a:r>
            <a:r>
              <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rPr>
              <a:t>方法</a:t>
            </a:r>
            <a:r>
              <a:rPr lang="en-US" altLang="zh-CN" sz="1800" dirty="0">
                <a:solidFill>
                  <a:schemeClr val="tx1"/>
                </a:solidFill>
                <a:latin typeface="Times New Roman" panose="02020603050405020304" charset="0"/>
                <a:ea typeface="楷体" panose="02010609060101010101" pitchFamily="49" charset="-122"/>
                <a:cs typeface="方正楷体_GBK" panose="02000000000000000000" charset="-122"/>
              </a:rPr>
              <a:t>/</a:t>
            </a:r>
            <a:r>
              <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rPr>
              <a:t>形式</a:t>
            </a:r>
            <a:endPar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endParaRPr>
          </a:p>
          <a:p>
            <a:pPr marL="342900" indent="-342900">
              <a:lnSpc>
                <a:spcPct val="150000"/>
              </a:lnSpc>
              <a:buSzPct val="70000"/>
              <a:buFont typeface="Wingdings" panose="05000000000000000000" charset="0"/>
              <a:buChar char="u"/>
            </a:pPr>
            <a:r>
              <a:rPr lang="zh-CN" altLang="zh-CN" sz="2100" b="1" dirty="0">
                <a:solidFill>
                  <a:schemeClr val="tx1"/>
                </a:solidFill>
                <a:latin typeface="Times New Roman" panose="02020603050405020304" charset="0"/>
                <a:ea typeface="楷体" panose="02010609060101010101" pitchFamily="49" charset="-122"/>
                <a:cs typeface="方正楷体_GBK" panose="02000000000000000000" charset="-122"/>
              </a:rPr>
              <a:t>形式多样。</a:t>
            </a:r>
            <a:r>
              <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rPr>
              <a:t>图表</a:t>
            </a:r>
            <a:r>
              <a:rPr lang="en-US" altLang="zh-CN" sz="1800" dirty="0">
                <a:solidFill>
                  <a:schemeClr val="tx1"/>
                </a:solidFill>
                <a:latin typeface="Times New Roman" panose="02020603050405020304" charset="0"/>
                <a:ea typeface="楷体" panose="02010609060101010101" pitchFamily="49" charset="-122"/>
                <a:cs typeface="方正楷体_GBK" panose="02000000000000000000" charset="-122"/>
              </a:rPr>
              <a:t>+</a:t>
            </a:r>
            <a:r>
              <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rPr>
              <a:t>文字；特点突出</a:t>
            </a:r>
            <a:endPar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endParaRPr>
          </a:p>
          <a:p>
            <a:pPr marL="342900" indent="-342900">
              <a:lnSpc>
                <a:spcPct val="150000"/>
              </a:lnSpc>
              <a:buSzPct val="70000"/>
              <a:buFont typeface="Wingdings" panose="05000000000000000000" charset="0"/>
              <a:buChar char="u"/>
            </a:pPr>
            <a:r>
              <a:rPr lang="zh-CN" altLang="zh-CN" sz="2100" b="1" dirty="0">
                <a:solidFill>
                  <a:schemeClr val="tx1"/>
                </a:solidFill>
                <a:latin typeface="Times New Roman" panose="02020603050405020304" charset="0"/>
                <a:ea typeface="楷体" panose="02010609060101010101" pitchFamily="49" charset="-122"/>
                <a:cs typeface="方正楷体_GBK" panose="02000000000000000000" charset="-122"/>
              </a:rPr>
              <a:t>建议合理。</a:t>
            </a:r>
            <a:r>
              <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rPr>
              <a:t>针对情况和问题提出改进管理的合理建议</a:t>
            </a:r>
            <a:endParaRPr lang="zh-CN" altLang="zh-CN" sz="1800"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Tree>
  </p:cSld>
  <p:clrMapOvr>
    <a:masterClrMapping/>
  </p:clrMapOvr>
  <p:transition spd="slow"/>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分析报告（财政汇总）</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17" name="组合 16"/>
          <p:cNvGrpSpPr/>
          <p:nvPr/>
        </p:nvGrpSpPr>
        <p:grpSpPr>
          <a:xfrm>
            <a:off x="1379855" y="1269365"/>
            <a:ext cx="9525000" cy="5511530"/>
            <a:chOff x="2173" y="1999"/>
            <a:chExt cx="11353" cy="8477"/>
          </a:xfrm>
        </p:grpSpPr>
        <p:grpSp>
          <p:nvGrpSpPr>
            <p:cNvPr id="10" name="组合 9"/>
            <p:cNvGrpSpPr/>
            <p:nvPr/>
          </p:nvGrpSpPr>
          <p:grpSpPr>
            <a:xfrm>
              <a:off x="2173" y="1999"/>
              <a:ext cx="11353" cy="8477"/>
              <a:chOff x="1316" y="1406"/>
              <a:chExt cx="9758" cy="7195"/>
            </a:xfrm>
          </p:grpSpPr>
          <p:grpSp>
            <p:nvGrpSpPr>
              <p:cNvPr id="96" name="组合 50"/>
              <p:cNvGrpSpPr/>
              <p:nvPr/>
            </p:nvGrpSpPr>
            <p:grpSpPr>
              <a:xfrm rot="0">
                <a:off x="1415" y="1519"/>
                <a:ext cx="4023" cy="6819"/>
                <a:chOff x="145088" y="1309075"/>
                <a:chExt cx="2937970" cy="5535802"/>
              </a:xfrm>
            </p:grpSpPr>
            <p:grpSp>
              <p:nvGrpSpPr>
                <p:cNvPr id="97" name="组合 55"/>
                <p:cNvGrpSpPr/>
                <p:nvPr/>
              </p:nvGrpSpPr>
              <p:grpSpPr>
                <a:xfrm>
                  <a:off x="145088" y="1309075"/>
                  <a:ext cx="2937970" cy="5535802"/>
                  <a:chOff x="94852" y="1526428"/>
                  <a:chExt cx="2937970" cy="5303069"/>
                </a:xfrm>
              </p:grpSpPr>
              <p:cxnSp>
                <p:nvCxnSpPr>
                  <p:cNvPr id="101" name="直接连接符 100"/>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2" name="直接连接符 101"/>
                  <p:cNvCxnSpPr/>
                  <p:nvPr/>
                </p:nvCxnSpPr>
                <p:spPr>
                  <a:xfrm flipH="true">
                    <a:off x="314727" y="3373855"/>
                    <a:ext cx="9027" cy="1812818"/>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3" name="直接连接符 102"/>
                  <p:cNvCxnSpPr/>
                  <p:nvPr/>
                </p:nvCxnSpPr>
                <p:spPr>
                  <a:xfrm>
                    <a:off x="309546" y="4948159"/>
                    <a:ext cx="3" cy="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a:xfrm>
                    <a:off x="95240" y="1936869"/>
                    <a:ext cx="4276" cy="463892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05" name="圆角矩形 104"/>
                  <p:cNvSpPr/>
                  <p:nvPr/>
                </p:nvSpPr>
                <p:spPr>
                  <a:xfrm>
                    <a:off x="95234" y="1526428"/>
                    <a:ext cx="2937588" cy="36004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rPr>
                      <a:t>分析报告撰写提纲（财政汇总版）</a:t>
                    </a:r>
                    <a:endParaRPr lang="zh-CN" altLang="en-US" sz="1050" b="1" dirty="0">
                      <a:solidFill>
                        <a:schemeClr val="tx1"/>
                      </a:solidFill>
                      <a:latin typeface="Times New Roman" panose="02020603050405020304" charset="0"/>
                      <a:ea typeface="楷体" panose="02010609060101010101" pitchFamily="49" charset="-122"/>
                    </a:endParaRPr>
                  </a:p>
                </p:txBody>
              </p:sp>
              <p:sp>
                <p:nvSpPr>
                  <p:cNvPr id="106" name="圆角矩形 105"/>
                  <p:cNvSpPr/>
                  <p:nvPr/>
                </p:nvSpPr>
                <p:spPr>
                  <a:xfrm>
                    <a:off x="172820" y="1969022"/>
                    <a:ext cx="2448272" cy="360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第一部分 本地区经济社会发展分析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07" name="圆角矩形 106"/>
                  <p:cNvSpPr/>
                  <p:nvPr/>
                </p:nvSpPr>
                <p:spPr>
                  <a:xfrm>
                    <a:off x="489316" y="238121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（一）经济发展情况。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8" name="圆角矩形 107"/>
                  <p:cNvSpPr/>
                  <p:nvPr/>
                </p:nvSpPr>
                <p:spPr>
                  <a:xfrm>
                    <a:off x="487891" y="2634474"/>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（二）财政收支运行情况。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9" name="圆角矩形 108"/>
                  <p:cNvSpPr/>
                  <p:nvPr/>
                </p:nvSpPr>
                <p:spPr>
                  <a:xfrm>
                    <a:off x="172820" y="2989592"/>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第二部分</a:t>
                    </a:r>
                    <a:r>
                      <a:rPr lang="en-US" altLang="zh-CN" sz="1050" b="1" dirty="0">
                        <a:solidFill>
                          <a:schemeClr val="tx1"/>
                        </a:solidFill>
                        <a:latin typeface="Times New Roman" panose="02020603050405020304" charset="0"/>
                        <a:ea typeface="楷体" panose="02010609060101010101" pitchFamily="49" charset="-122"/>
                        <a:cs typeface="方正楷体_GBK" panose="02000000000000000000" charset="-122"/>
                      </a:rPr>
                      <a:t>  </a:t>
                    </a:r>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本地区部门收支余情况分析及预算绩效情况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10" name="圆角矩形 109"/>
                  <p:cNvSpPr/>
                  <p:nvPr/>
                </p:nvSpPr>
                <p:spPr>
                  <a:xfrm>
                    <a:off x="523862" y="3511031"/>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（一）部门收入、支出及结转结余情况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1" name="圆角矩形 110"/>
                  <p:cNvSpPr/>
                  <p:nvPr/>
                </p:nvSpPr>
                <p:spPr>
                  <a:xfrm>
                    <a:off x="523862" y="3853205"/>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（二）部门收入、支出预决算对比情况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2" name="圆角矩形 111"/>
                  <p:cNvSpPr/>
                  <p:nvPr/>
                </p:nvSpPr>
                <p:spPr>
                  <a:xfrm>
                    <a:off x="523862" y="4195378"/>
                    <a:ext cx="2341718"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（三）部门决算收入、支出和结转结余的特点和问题</a:t>
                    </a:r>
                    <a:endParaRPr lang="zh-CN" altLang="zh-CN" sz="900" dirty="0">
                      <a:solidFill>
                        <a:schemeClr val="tx1"/>
                      </a:solidFill>
                      <a:latin typeface="Times New Roman" panose="02020603050405020304" charset="0"/>
                      <a:ea typeface="楷体" panose="02010609060101010101" pitchFamily="49" charset="-122"/>
                    </a:endParaRPr>
                  </a:p>
                </p:txBody>
              </p:sp>
              <p:sp>
                <p:nvSpPr>
                  <p:cNvPr id="113" name="圆角矩形 112"/>
                  <p:cNvSpPr/>
                  <p:nvPr/>
                </p:nvSpPr>
                <p:spPr>
                  <a:xfrm>
                    <a:off x="523862" y="4558380"/>
                    <a:ext cx="2376264" cy="342173"/>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（四）针对本地区部门预算执行特点及存在问题提出对策建议。</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4" name="圆角矩形 113"/>
                  <p:cNvSpPr/>
                  <p:nvPr/>
                </p:nvSpPr>
                <p:spPr>
                  <a:xfrm>
                    <a:off x="380986" y="5837810"/>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第三部分 本地区与预算支出相关的其他信息分析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cxnSp>
                <p:nvCxnSpPr>
                  <p:cNvPr id="117" name="直接连接符 116"/>
                  <p:cNvCxnSpPr>
                    <a:endCxn id="10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8" name="直接连接符 117"/>
                  <p:cNvCxnSpPr>
                    <a:endCxn id="10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9" name="直接连接符 118"/>
                  <p:cNvCxnSpPr>
                    <a:endCxn id="107" idx="1"/>
                  </p:cNvCxnSpPr>
                  <p:nvPr/>
                </p:nvCxnSpPr>
                <p:spPr>
                  <a:xfrm flipV="true">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0" name="直接连接符 119"/>
                  <p:cNvCxnSpPr>
                    <a:endCxn id="108" idx="1"/>
                  </p:cNvCxnSpPr>
                  <p:nvPr/>
                </p:nvCxnSpPr>
                <p:spPr>
                  <a:xfrm>
                    <a:off x="343481" y="2760806"/>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1" name="直接连接符 120"/>
                  <p:cNvCxnSpPr>
                    <a:endCxn id="110" idx="1"/>
                  </p:cNvCxnSpPr>
                  <p:nvPr/>
                </p:nvCxnSpPr>
                <p:spPr>
                  <a:xfrm>
                    <a:off x="361476" y="362133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2" name="直接连接符 121"/>
                  <p:cNvCxnSpPr>
                    <a:endCxn id="111" idx="1"/>
                  </p:cNvCxnSpPr>
                  <p:nvPr/>
                </p:nvCxnSpPr>
                <p:spPr>
                  <a:xfrm>
                    <a:off x="358074" y="397259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3" name="直接连接符 122"/>
                  <p:cNvCxnSpPr>
                    <a:endCxn id="112" idx="1"/>
                  </p:cNvCxnSpPr>
                  <p:nvPr/>
                </p:nvCxnSpPr>
                <p:spPr>
                  <a:xfrm>
                    <a:off x="323528" y="4318829"/>
                    <a:ext cx="200334" cy="254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3" name="圆角矩形 2"/>
                  <p:cNvSpPr/>
                  <p:nvPr/>
                </p:nvSpPr>
                <p:spPr>
                  <a:xfrm>
                    <a:off x="94989" y="6398659"/>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第四部分 本地区部门决算管理工作</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grpSp>
            <p:sp>
              <p:nvSpPr>
                <p:cNvPr id="99" name="圆角矩形 98"/>
                <p:cNvSpPr/>
                <p:nvPr/>
              </p:nvSpPr>
              <p:spPr>
                <a:xfrm>
                  <a:off x="574085" y="4925484"/>
                  <a:ext cx="2376351" cy="361372"/>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（五）本地区预算绩效管理工作开展情况</a:t>
                  </a:r>
                  <a:endParaRPr lang="zh-CN" altLang="en-US" sz="900" dirty="0">
                    <a:solidFill>
                      <a:schemeClr val="tx1"/>
                    </a:solidFill>
                    <a:latin typeface="Times New Roman" panose="02020603050405020304" charset="0"/>
                    <a:ea typeface="楷体" panose="02010609060101010101" pitchFamily="49" charset="-122"/>
                  </a:endParaRPr>
                </a:p>
              </p:txBody>
            </p:sp>
          </p:grpSp>
          <p:grpSp>
            <p:nvGrpSpPr>
              <p:cNvPr id="11" name="组合 10"/>
              <p:cNvGrpSpPr/>
              <p:nvPr/>
            </p:nvGrpSpPr>
            <p:grpSpPr>
              <a:xfrm>
                <a:off x="1316" y="1406"/>
                <a:ext cx="9758" cy="7195"/>
                <a:chOff x="1316" y="1406"/>
                <a:chExt cx="9758" cy="7195"/>
              </a:xfrm>
            </p:grpSpPr>
            <p:sp>
              <p:nvSpPr>
                <p:cNvPr id="12" name="对角圆角矩形 11"/>
                <p:cNvSpPr/>
                <p:nvPr/>
              </p:nvSpPr>
              <p:spPr>
                <a:xfrm>
                  <a:off x="5798" y="1406"/>
                  <a:ext cx="5276" cy="1025"/>
                </a:xfrm>
                <a:prstGeom prst="round2DiagRect">
                  <a:avLst>
                    <a:gd name="adj1" fmla="val 0"/>
                    <a:gd name="adj2" fmla="val 16670"/>
                  </a:avLst>
                </a:prstGeom>
                <a:solidFill>
                  <a:srgbClr val="31668F"/>
                </a:solidFill>
              </p:spPr>
              <p:style>
                <a:lnRef idx="0">
                  <a:schemeClr val="accent1"/>
                </a:lnRef>
                <a:fillRef idx="3">
                  <a:schemeClr val="accent1"/>
                </a:fillRef>
                <a:effectRef idx="3">
                  <a:schemeClr val="accent1"/>
                </a:effectRef>
                <a:fontRef idx="minor">
                  <a:schemeClr val="lt1"/>
                </a:fontRef>
              </p:style>
              <p:txBody>
                <a:bodyPr/>
                <a:lstStyle/>
                <a:p>
                  <a:pPr eaLnBrk="1" fontAlgn="auto" hangingPunct="1">
                    <a:spcBef>
                      <a:spcPts val="0"/>
                    </a:spcBef>
                    <a:spcAft>
                      <a:spcPts val="0"/>
                    </a:spcAft>
                    <a:defRPr/>
                  </a:pPr>
                  <a:endParaRPr lang="zh-CN" altLang="en-US" sz="100" kern="0">
                    <a:solidFill>
                      <a:schemeClr val="tx1"/>
                    </a:solidFill>
                    <a:latin typeface="方正楷体_GBK" panose="02000000000000000000" charset="-122"/>
                    <a:ea typeface="方正楷体_GBK" panose="02000000000000000000" charset="-122"/>
                  </a:endParaRPr>
                </a:p>
              </p:txBody>
            </p:sp>
            <p:sp>
              <p:nvSpPr>
                <p:cNvPr id="13" name="圆角矩形 12"/>
                <p:cNvSpPr/>
                <p:nvPr/>
              </p:nvSpPr>
              <p:spPr>
                <a:xfrm>
                  <a:off x="5798" y="2618"/>
                  <a:ext cx="5276" cy="5983"/>
                </a:xfrm>
                <a:prstGeom prst="roundRect">
                  <a:avLst>
                    <a:gd name="adj" fmla="val 0"/>
                  </a:avLst>
                </a:prstGeom>
                <a:noFill/>
                <a:ln w="12700" cmpd="sng">
                  <a:solidFill>
                    <a:srgbClr val="BFBFB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0" algn="just" fontAlgn="auto">
                    <a:lnSpc>
                      <a:spcPct val="150000"/>
                    </a:lnSpc>
                  </a:pPr>
                  <a:r>
                    <a:rPr lang="zh-CN" altLang="zh-CN" sz="2000" dirty="0">
                      <a:solidFill>
                        <a:schemeClr val="tx1"/>
                      </a:solidFill>
                      <a:latin typeface="Times New Roman" panose="02020603050405020304" charset="0"/>
                      <a:ea typeface="楷体" panose="02010609060101010101" pitchFamily="49" charset="-122"/>
                      <a:sym typeface="+mn-ea"/>
                    </a:rPr>
                    <a:t>（一）</a:t>
                  </a:r>
                  <a:r>
                    <a:rPr lang="zh-CN" altLang="en-US" sz="2000" dirty="0">
                      <a:solidFill>
                        <a:schemeClr val="tx1"/>
                      </a:solidFill>
                      <a:latin typeface="Times New Roman" panose="02020603050405020304" charset="0"/>
                      <a:ea typeface="楷体" panose="02010609060101010101" pitchFamily="49" charset="-122"/>
                      <a:sym typeface="+mn-ea"/>
                    </a:rPr>
                    <a:t>概述本地区当年主要经济指标完成情况及主要特点。</a:t>
                  </a:r>
                  <a:endParaRPr lang="zh-CN" altLang="en-US" sz="2000" dirty="0">
                    <a:solidFill>
                      <a:schemeClr val="tx1"/>
                    </a:solidFill>
                    <a:latin typeface="Times New Roman" panose="02020603050405020304" charset="0"/>
                    <a:ea typeface="楷体" panose="02010609060101010101" pitchFamily="49" charset="-122"/>
                  </a:endParaRPr>
                </a:p>
                <a:p>
                  <a:pPr indent="0" algn="just" fontAlgn="auto">
                    <a:lnSpc>
                      <a:spcPct val="150000"/>
                    </a:lnSpc>
                  </a:pPr>
                  <a:r>
                    <a:rPr lang="zh-CN" altLang="zh-CN" sz="2000" dirty="0">
                      <a:solidFill>
                        <a:schemeClr val="tx1"/>
                      </a:solidFill>
                      <a:latin typeface="Times New Roman" panose="02020603050405020304" charset="0"/>
                      <a:ea typeface="楷体" panose="02010609060101010101" pitchFamily="49" charset="-122"/>
                      <a:sym typeface="+mn-ea"/>
                    </a:rPr>
                    <a:t>（二）</a:t>
                  </a:r>
                  <a:r>
                    <a:rPr lang="zh-CN" altLang="en-US" sz="2000" dirty="0">
                      <a:solidFill>
                        <a:schemeClr val="tx1"/>
                      </a:solidFill>
                      <a:latin typeface="Times New Roman" panose="02020603050405020304" charset="0"/>
                      <a:ea typeface="楷体" panose="02010609060101010101" pitchFamily="49" charset="-122"/>
                      <a:sym typeface="+mn-ea"/>
                    </a:rPr>
                    <a:t>概述本地区当年财政收支情况及主要特点。</a:t>
                  </a:r>
                  <a:endParaRPr lang="zh-CN" altLang="en-US" sz="2000" dirty="0">
                    <a:solidFill>
                      <a:schemeClr val="tx1"/>
                    </a:solidFill>
                    <a:latin typeface="Times New Roman" panose="02020603050405020304" charset="0"/>
                    <a:ea typeface="楷体" panose="02010609060101010101" pitchFamily="49" charset="-122"/>
                  </a:endParaRPr>
                </a:p>
                <a:p>
                  <a:pPr indent="0" algn="just" fontAlgn="auto">
                    <a:lnSpc>
                      <a:spcPct val="150000"/>
                    </a:lnSpc>
                  </a:pPr>
                  <a:endParaRPr lang="zh-CN" altLang="en-US" sz="2000" dirty="0">
                    <a:solidFill>
                      <a:srgbClr val="114F95"/>
                    </a:solidFill>
                    <a:latin typeface="Times New Roman" panose="02020603050405020304" charset="0"/>
                    <a:ea typeface="楷体" panose="02010609060101010101" pitchFamily="49" charset="-122"/>
                  </a:endParaRPr>
                </a:p>
                <a:p>
                  <a:pPr indent="0" algn="just" fontAlgn="auto">
                    <a:lnSpc>
                      <a:spcPct val="150000"/>
                    </a:lnSpc>
                  </a:pPr>
                  <a:endPar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endParaRPr>
                </a:p>
              </p:txBody>
            </p:sp>
            <p:sp>
              <p:nvSpPr>
                <p:cNvPr id="14" name="矩形 13"/>
                <p:cNvSpPr/>
                <p:nvPr/>
              </p:nvSpPr>
              <p:spPr>
                <a:xfrm>
                  <a:off x="1316" y="1434"/>
                  <a:ext cx="4122" cy="7089"/>
                </a:xfrm>
                <a:prstGeom prst="rect">
                  <a:avLst/>
                </a:prstGeom>
                <a:no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solidFill>
                      <a:schemeClr val="tx1"/>
                    </a:solidFill>
                    <a:latin typeface="方正楷体_GBK" panose="02000000000000000000" charset="-122"/>
                    <a:ea typeface="方正楷体_GBK" panose="02000000000000000000" charset="-122"/>
                  </a:endParaRPr>
                </a:p>
              </p:txBody>
            </p:sp>
          </p:grpSp>
        </p:grpSp>
        <p:sp>
          <p:nvSpPr>
            <p:cNvPr id="15" name="矩形 14"/>
            <p:cNvSpPr/>
            <p:nvPr/>
          </p:nvSpPr>
          <p:spPr>
            <a:xfrm>
              <a:off x="7561" y="2248"/>
              <a:ext cx="5618" cy="708"/>
            </a:xfrm>
            <a:prstGeom prst="rect">
              <a:avLst/>
            </a:prstGeom>
          </p:spPr>
          <p:txBody>
            <a:bodyPr wrap="square">
              <a:spAutoFit/>
            </a:bodyPr>
            <a:lstStyle/>
            <a:p>
              <a:r>
                <a:rPr lang="zh-CN" altLang="en-US" sz="2400" b="1" dirty="0">
                  <a:solidFill>
                    <a:schemeClr val="bg1"/>
                  </a:solidFill>
                  <a:latin typeface="Times New Roman" panose="02020603050405020304" charset="0"/>
                  <a:ea typeface="楷体" panose="02010609060101010101" pitchFamily="49" charset="-122"/>
                </a:rPr>
                <a:t>一、</a:t>
              </a:r>
              <a:r>
                <a:rPr lang="zh-CN" altLang="zh-CN" sz="2400" b="1" dirty="0">
                  <a:solidFill>
                    <a:schemeClr val="bg1"/>
                  </a:solidFill>
                  <a:latin typeface="Times New Roman" panose="02020603050405020304" charset="0"/>
                  <a:ea typeface="楷体" panose="02010609060101010101" pitchFamily="49" charset="-122"/>
                </a:rPr>
                <a:t>分析报告　　二、分析评价</a:t>
              </a:r>
              <a:endParaRPr lang="zh-CN" altLang="zh-CN" sz="2400" b="1" dirty="0">
                <a:solidFill>
                  <a:schemeClr val="bg1"/>
                </a:solidFill>
                <a:latin typeface="Times New Roman" panose="02020603050405020304" charset="0"/>
                <a:ea typeface="楷体" panose="02010609060101010101" pitchFamily="49" charset="-122"/>
              </a:endParaRPr>
            </a:p>
          </p:txBody>
        </p:sp>
      </p:grpSp>
      <p:cxnSp>
        <p:nvCxnSpPr>
          <p:cNvPr id="6" name="直接连接符 5"/>
          <p:cNvCxnSpPr/>
          <p:nvPr/>
        </p:nvCxnSpPr>
        <p:spPr>
          <a:xfrm>
            <a:off x="1758648" y="451036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nvCxnSpPr>
        <p:spPr>
          <a:xfrm flipH="true">
            <a:off x="1746885" y="5400675"/>
            <a:ext cx="16510" cy="3937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a:off x="1735153" y="4937724"/>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6" name="直接连接符 15"/>
          <p:cNvCxnSpPr>
            <a:endCxn id="114" idx="1"/>
          </p:cNvCxnSpPr>
          <p:nvPr/>
        </p:nvCxnSpPr>
        <p:spPr>
          <a:xfrm>
            <a:off x="1481455" y="5813425"/>
            <a:ext cx="377190" cy="127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图片 30" descr="/home/Admin/Downloads/c227c570d983c7bb0b289a9b2b912725.jpegc227c570d983c7bb0b289a9b2b912725"/>
          <p:cNvPicPr>
            <a:picLocks noChangeAspect="true"/>
          </p:cNvPicPr>
          <p:nvPr/>
        </p:nvPicPr>
        <p:blipFill>
          <a:blip r:embed="rId1"/>
          <a:srcRect l="23692"/>
          <a:stretch>
            <a:fillRect/>
          </a:stretch>
        </p:blipFill>
        <p:spPr>
          <a:xfrm>
            <a:off x="-4445" y="-23495"/>
            <a:ext cx="8432800" cy="6877685"/>
          </a:xfrm>
          <a:prstGeom prst="rect">
            <a:avLst/>
          </a:prstGeom>
        </p:spPr>
      </p:pic>
      <p:sp>
        <p:nvSpPr>
          <p:cNvPr id="35" name="任意多边形 9"/>
          <p:cNvSpPr/>
          <p:nvPr/>
        </p:nvSpPr>
        <p:spPr>
          <a:xfrm flipH="true" flipV="true">
            <a:off x="1815127" y="-47160"/>
            <a:ext cx="10387330" cy="6901815"/>
          </a:xfrm>
          <a:custGeom>
            <a:avLst/>
            <a:gdLst>
              <a:gd name="adj" fmla="val 47509"/>
              <a:gd name="maxAdj" fmla="*/ 100000 w ss"/>
              <a:gd name="a" fmla="pin 0 adj maxAdj"/>
              <a:gd name="x1" fmla="*/ ss a 200000"/>
              <a:gd name="x2" fmla="*/ ss a 100000"/>
              <a:gd name="x6" fmla="+- r 0 x1"/>
              <a:gd name="x5" fmla="+- r 0 x2"/>
              <a:gd name="x3" fmla="*/ x5 1 2"/>
              <a:gd name="x4" fmla="+- r 0 x3"/>
              <a:gd name="il" fmla="*/ wd2 a maxAdj"/>
              <a:gd name="q1" fmla="*/ 5 a maxAdj"/>
              <a:gd name="q2" fmla="+/ 1 q1 12"/>
              <a:gd name="il-1" fmla="*/ q2 w 1"/>
              <a:gd name="it" fmla="*/ q2 h 1"/>
              <a:gd name="ir" fmla="+- r 0 il-1"/>
              <a:gd name="ib" fmla="+- b 0 it"/>
              <a:gd name="q3" fmla="*/ h hc x2"/>
              <a:gd name="y1" fmla="pin 0 q3 h"/>
              <a:gd name="y2" fmla="+- b 0 y1"/>
            </a:gdLst>
            <a:ahLst/>
            <a:cxnLst>
              <a:cxn ang="3">
                <a:pos x="hc" y="y2"/>
              </a:cxn>
              <a:cxn ang="3">
                <a:pos x="x4" y="t"/>
              </a:cxn>
              <a:cxn ang="0">
                <a:pos x="x6" y="vc"/>
              </a:cxn>
              <a:cxn ang="cd4">
                <a:pos x="x3" y="b"/>
              </a:cxn>
              <a:cxn ang="cd4">
                <a:pos x="hc" y="y1"/>
              </a:cxn>
              <a:cxn ang="cd2">
                <a:pos x="x1" y="vc"/>
              </a:cxn>
            </a:cxnLst>
            <a:rect l="l" t="t" r="r" b="b"/>
            <a:pathLst>
              <a:path w="14927" h="10869">
                <a:moveTo>
                  <a:pt x="5179" y="0"/>
                </a:moveTo>
                <a:lnTo>
                  <a:pt x="14927" y="0"/>
                </a:lnTo>
                <a:lnTo>
                  <a:pt x="9776" y="10842"/>
                </a:lnTo>
                <a:lnTo>
                  <a:pt x="6549" y="10842"/>
                </a:lnTo>
                <a:lnTo>
                  <a:pt x="6549" y="10869"/>
                </a:lnTo>
                <a:lnTo>
                  <a:pt x="0" y="10869"/>
                </a:lnTo>
                <a:lnTo>
                  <a:pt x="0" y="0"/>
                </a:lnTo>
                <a:lnTo>
                  <a:pt x="5179"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9" name="直角三角形 28"/>
          <p:cNvSpPr/>
          <p:nvPr/>
        </p:nvSpPr>
        <p:spPr>
          <a:xfrm flipH="true">
            <a:off x="10356215" y="3063875"/>
            <a:ext cx="1835785" cy="3837940"/>
          </a:xfrm>
          <a:prstGeom prst="rtTriangle">
            <a:avLst/>
          </a:prstGeom>
          <a:solidFill>
            <a:srgbClr val="1C5684"/>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30" name="平行四边形 29"/>
          <p:cNvSpPr/>
          <p:nvPr/>
        </p:nvSpPr>
        <p:spPr>
          <a:xfrm flipH="true" flipV="true">
            <a:off x="1776730" y="-23495"/>
            <a:ext cx="3823335" cy="6893560"/>
          </a:xfrm>
          <a:prstGeom prst="parallelogram">
            <a:avLst>
              <a:gd name="adj" fmla="val 93134"/>
            </a:avLst>
          </a:prstGeom>
          <a:solidFill>
            <a:srgbClr val="1C56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32" name="平行四边形 31"/>
          <p:cNvSpPr/>
          <p:nvPr/>
        </p:nvSpPr>
        <p:spPr>
          <a:xfrm flipH="true" flipV="true">
            <a:off x="2755265" y="4502150"/>
            <a:ext cx="879475" cy="1330325"/>
          </a:xfrm>
          <a:prstGeom prst="parallelogram">
            <a:avLst>
              <a:gd name="adj" fmla="val 78194"/>
            </a:avLst>
          </a:prstGeom>
          <a:solidFill>
            <a:srgbClr val="1C56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33" name="平行四边形 32"/>
          <p:cNvSpPr/>
          <p:nvPr/>
        </p:nvSpPr>
        <p:spPr>
          <a:xfrm flipH="true" flipV="true">
            <a:off x="11271885" y="3780155"/>
            <a:ext cx="711835" cy="1330325"/>
          </a:xfrm>
          <a:prstGeom prst="parallelogram">
            <a:avLst>
              <a:gd name="adj" fmla="val 9000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34" name="平行四边形 33"/>
          <p:cNvSpPr/>
          <p:nvPr/>
        </p:nvSpPr>
        <p:spPr>
          <a:xfrm flipH="true" flipV="true">
            <a:off x="3448050" y="3780155"/>
            <a:ext cx="711835" cy="1330325"/>
          </a:xfrm>
          <a:prstGeom prst="parallelogram">
            <a:avLst>
              <a:gd name="adj" fmla="val 90008"/>
            </a:avLst>
          </a:prstGeom>
          <a:solidFill>
            <a:srgbClr val="1C56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nvGrpSpPr>
          <p:cNvPr id="6" name="组合 5"/>
          <p:cNvGrpSpPr/>
          <p:nvPr/>
        </p:nvGrpSpPr>
        <p:grpSpPr>
          <a:xfrm>
            <a:off x="4659756" y="2750441"/>
            <a:ext cx="5121" cy="12833"/>
            <a:chOff x="3861296" y="3026891"/>
            <a:chExt cx="5121" cy="12833"/>
          </a:xfrm>
        </p:grpSpPr>
        <p:sp>
          <p:nvSpPr>
            <p:cNvPr id="9" name="任意多边形: 形状 8"/>
            <p:cNvSpPr/>
            <p:nvPr/>
          </p:nvSpPr>
          <p:spPr>
            <a:xfrm>
              <a:off x="3861296" y="3026891"/>
              <a:ext cx="5121" cy="12833"/>
            </a:xfrm>
            <a:custGeom>
              <a:avLst/>
              <a:gdLst>
                <a:gd name="connsiteX0" fmla="*/ 5121 w 5121"/>
                <a:gd name="connsiteY0" fmla="*/ 0 h 12833"/>
                <a:gd name="connsiteX1" fmla="*/ 0 w 5121"/>
                <a:gd name="connsiteY1" fmla="*/ 12833 h 12833"/>
                <a:gd name="connsiteX2" fmla="*/ 1509 w 5121"/>
                <a:gd name="connsiteY2" fmla="*/ 5357 h 12833"/>
                <a:gd name="connsiteX3" fmla="*/ 5121 w 5121"/>
                <a:gd name="connsiteY3" fmla="*/ 0 h 12833"/>
              </a:gdLst>
              <a:ahLst/>
              <a:cxnLst>
                <a:cxn ang="0">
                  <a:pos x="connsiteX0" y="connsiteY0"/>
                </a:cxn>
                <a:cxn ang="0">
                  <a:pos x="connsiteX1" y="connsiteY1"/>
                </a:cxn>
                <a:cxn ang="0">
                  <a:pos x="connsiteX2" y="connsiteY2"/>
                </a:cxn>
                <a:cxn ang="0">
                  <a:pos x="connsiteX3" y="connsiteY3"/>
                </a:cxn>
              </a:cxnLst>
              <a:rect l="l" t="t" r="r" b="b"/>
              <a:pathLst>
                <a:path w="5121" h="12833">
                  <a:moveTo>
                    <a:pt x="5121" y="0"/>
                  </a:moveTo>
                  <a:lnTo>
                    <a:pt x="0" y="12833"/>
                  </a:lnTo>
                  <a:lnTo>
                    <a:pt x="1509" y="5357"/>
                  </a:lnTo>
                  <a:lnTo>
                    <a:pt x="5121" y="0"/>
                  </a:lnTo>
                  <a:close/>
                </a:path>
              </a:pathLst>
            </a:custGeom>
            <a:solidFill>
              <a:srgbClr val="4472C4"/>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2263"/>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10" name="任意多边形: 形状 9"/>
            <p:cNvSpPr/>
            <p:nvPr/>
          </p:nvSpPr>
          <p:spPr>
            <a:xfrm>
              <a:off x="3863307" y="3031931"/>
              <a:ext cx="1099" cy="2752"/>
            </a:xfrm>
            <a:custGeom>
              <a:avLst/>
              <a:gdLst>
                <a:gd name="connsiteX0" fmla="*/ 1099 w 1099"/>
                <a:gd name="connsiteY0" fmla="*/ 0 h 2752"/>
                <a:gd name="connsiteX1" fmla="*/ 775 w 1099"/>
                <a:gd name="connsiteY1" fmla="*/ 1603 h 2752"/>
                <a:gd name="connsiteX2" fmla="*/ 0 w 1099"/>
                <a:gd name="connsiteY2" fmla="*/ 2752 h 2752"/>
                <a:gd name="connsiteX3" fmla="*/ 1099 w 1099"/>
                <a:gd name="connsiteY3" fmla="*/ 0 h 2752"/>
              </a:gdLst>
              <a:ahLst/>
              <a:cxnLst>
                <a:cxn ang="0">
                  <a:pos x="connsiteX0" y="connsiteY0"/>
                </a:cxn>
                <a:cxn ang="0">
                  <a:pos x="connsiteX1" y="connsiteY1"/>
                </a:cxn>
                <a:cxn ang="0">
                  <a:pos x="connsiteX2" y="connsiteY2"/>
                </a:cxn>
                <a:cxn ang="0">
                  <a:pos x="connsiteX3" y="connsiteY3"/>
                </a:cxn>
              </a:cxnLst>
              <a:rect l="l" t="t" r="r" b="b"/>
              <a:pathLst>
                <a:path w="1099" h="2752">
                  <a:moveTo>
                    <a:pt x="1099" y="0"/>
                  </a:moveTo>
                  <a:lnTo>
                    <a:pt x="775" y="1603"/>
                  </a:lnTo>
                  <a:lnTo>
                    <a:pt x="0" y="2752"/>
                  </a:lnTo>
                  <a:lnTo>
                    <a:pt x="1099" y="0"/>
                  </a:lnTo>
                  <a:close/>
                </a:path>
              </a:pathLst>
            </a:custGeom>
            <a:solidFill>
              <a:srgbClr val="4472C4"/>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2263"/>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sp>
        <p:nvSpPr>
          <p:cNvPr id="24" name="矩形 23"/>
          <p:cNvSpPr/>
          <p:nvPr/>
        </p:nvSpPr>
        <p:spPr>
          <a:xfrm>
            <a:off x="6567772" y="1867235"/>
            <a:ext cx="1903956" cy="686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200" dirty="0">
                <a:solidFill>
                  <a:srgbClr val="1C5684"/>
                </a:solidFill>
                <a:latin typeface="Times New Roman" panose="02020603050405020304" charset="0"/>
                <a:ea typeface="楷体" panose="02010609060101010101" pitchFamily="49" charset="-122"/>
                <a:cs typeface="+mn-ea"/>
                <a:sym typeface="Times New Roman" panose="02020603050405020304" charset="0"/>
              </a:rPr>
              <a:t>第二章</a:t>
            </a:r>
            <a:endParaRPr lang="zh-CN" altLang="en-US" sz="3200" dirty="0">
              <a:solidFill>
                <a:srgbClr val="1C5684"/>
              </a:solidFill>
              <a:latin typeface="Times New Roman" panose="02020603050405020304" charset="0"/>
              <a:ea typeface="楷体" panose="02010609060101010101" pitchFamily="49" charset="-122"/>
              <a:cs typeface="+mn-ea"/>
              <a:sym typeface="Times New Roman" panose="02020603050405020304" charset="0"/>
            </a:endParaRPr>
          </a:p>
        </p:txBody>
      </p:sp>
      <p:cxnSp>
        <p:nvCxnSpPr>
          <p:cNvPr id="46" name="直接连接符 45"/>
          <p:cNvCxnSpPr/>
          <p:nvPr/>
        </p:nvCxnSpPr>
        <p:spPr>
          <a:xfrm>
            <a:off x="5774931" y="2549603"/>
            <a:ext cx="3760864" cy="0"/>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2" name="文本框 1"/>
          <p:cNvSpPr txBox="true"/>
          <p:nvPr/>
        </p:nvSpPr>
        <p:spPr>
          <a:xfrm>
            <a:off x="4619724" y="2764087"/>
            <a:ext cx="5827236" cy="2277547"/>
          </a:xfrm>
          <a:prstGeom prst="rect">
            <a:avLst/>
          </a:prstGeom>
          <a:noFill/>
        </p:spPr>
        <p:txBody>
          <a:bodyPr wrap="none" rtlCol="0">
            <a:spAutoFit/>
          </a:bodyPr>
          <a:lstStyle/>
          <a:p>
            <a:pPr lvl="0" algn="ctr">
              <a:defRPr/>
            </a:pPr>
            <a:r>
              <a:rPr lang="en-US" altLang="zh-CN" sz="4400" dirty="0">
                <a:solidFill>
                  <a:srgbClr val="1C5684"/>
                </a:solidFill>
                <a:latin typeface="Times New Roman" panose="02020603050405020304" charset="0"/>
                <a:ea typeface="楷体" panose="02010609060101010101" pitchFamily="49" charset="-122"/>
                <a:cs typeface="方正小标宋_GBK" panose="02000000000000000000" charset="-122"/>
                <a:sym typeface="Times New Roman" panose="02020603050405020304" charset="0"/>
              </a:rPr>
              <a:t>2023</a:t>
            </a:r>
            <a:r>
              <a:rPr lang="zh-CN" altLang="en-US" sz="4400" dirty="0">
                <a:solidFill>
                  <a:srgbClr val="1C5684"/>
                </a:solidFill>
                <a:latin typeface="Times New Roman" panose="02020603050405020304" charset="0"/>
                <a:ea typeface="楷体" panose="02010609060101010101" pitchFamily="49" charset="-122"/>
                <a:cs typeface="方正小标宋_GBK" panose="02000000000000000000" charset="-122"/>
                <a:sym typeface="Times New Roman" panose="02020603050405020304" charset="0"/>
              </a:rPr>
              <a:t>年度部门决算报告</a:t>
            </a:r>
            <a:endParaRPr lang="zh-CN" altLang="en-US" sz="4400" dirty="0">
              <a:solidFill>
                <a:srgbClr val="1C5684"/>
              </a:solidFill>
              <a:latin typeface="Times New Roman" panose="02020603050405020304" charset="0"/>
              <a:ea typeface="楷体" panose="02010609060101010101" pitchFamily="49" charset="-122"/>
              <a:cs typeface="方正小标宋_GBK" panose="02000000000000000000" charset="-122"/>
              <a:sym typeface="Times New Roman" panose="02020603050405020304" charset="0"/>
            </a:endParaRPr>
          </a:p>
          <a:p>
            <a:pPr lvl="0" algn="ctr">
              <a:defRPr/>
            </a:pPr>
            <a:r>
              <a:rPr lang="zh-CN" altLang="en-US" sz="4400" dirty="0">
                <a:solidFill>
                  <a:srgbClr val="1C5684"/>
                </a:solidFill>
                <a:latin typeface="Times New Roman" panose="02020603050405020304" charset="0"/>
                <a:ea typeface="楷体" panose="02010609060101010101" pitchFamily="49" charset="-122"/>
                <a:cs typeface="方正小标宋_GBK" panose="02000000000000000000" charset="-122"/>
                <a:sym typeface="Times New Roman" panose="02020603050405020304" charset="0"/>
              </a:rPr>
              <a:t>主要变动内容</a:t>
            </a:r>
            <a:endParaRPr lang="zh-CN" altLang="en-US" sz="5400" dirty="0">
              <a:solidFill>
                <a:srgbClr val="1C5684"/>
              </a:solidFill>
              <a:latin typeface="Times New Roman" panose="02020603050405020304" charset="0"/>
              <a:ea typeface="楷体" panose="02010609060101010101" pitchFamily="49" charset="-122"/>
              <a:cs typeface="方正小标宋_GBK" panose="02000000000000000000" charset="-122"/>
              <a:sym typeface="Times New Roman" panose="02020603050405020304" charset="0"/>
            </a:endParaRPr>
          </a:p>
          <a:p>
            <a:pPr lvl="0" algn="ctr">
              <a:defRPr/>
            </a:pPr>
            <a:endParaRPr lang="zh-CN" altLang="en-US" sz="5400" b="1" kern="0" dirty="0">
              <a:solidFill>
                <a:srgbClr val="1C5684"/>
              </a:solidFill>
              <a:latin typeface="Times New Roman" panose="02020603050405020304" charset="0"/>
              <a:ea typeface="楷体" panose="02010609060101010101" pitchFamily="49" charset="-122"/>
              <a:cs typeface="方正小标宋_GBK" panose="02000000000000000000" charset="-122"/>
              <a:sym typeface="Times New Roman" panose="02020603050405020304" charset="0"/>
            </a:endParaRPr>
          </a:p>
        </p:txBody>
      </p:sp>
      <p:grpSp>
        <p:nvGrpSpPr>
          <p:cNvPr id="3" name="组合 2"/>
          <p:cNvGrpSpPr/>
          <p:nvPr/>
        </p:nvGrpSpPr>
        <p:grpSpPr>
          <a:xfrm>
            <a:off x="5696914" y="4806443"/>
            <a:ext cx="3672647" cy="556721"/>
            <a:chOff x="2924961" y="1867298"/>
            <a:chExt cx="3672647" cy="556721"/>
          </a:xfrm>
        </p:grpSpPr>
        <p:sp>
          <p:nvSpPr>
            <p:cNvPr id="4" name="平行四边形 3"/>
            <p:cNvSpPr/>
            <p:nvPr/>
          </p:nvSpPr>
          <p:spPr>
            <a:xfrm>
              <a:off x="2924961" y="1867298"/>
              <a:ext cx="3672647" cy="556721"/>
            </a:xfrm>
            <a:prstGeom prst="parallelogram">
              <a:avLst/>
            </a:prstGeom>
            <a:solidFill>
              <a:srgbClr val="1C56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5" name="文本框 4"/>
            <p:cNvSpPr txBox="true"/>
            <p:nvPr/>
          </p:nvSpPr>
          <p:spPr>
            <a:xfrm flipH="true">
              <a:off x="3467601" y="1969303"/>
              <a:ext cx="2207342" cy="369332"/>
            </a:xfrm>
            <a:prstGeom prst="rect">
              <a:avLst/>
            </a:prstGeom>
            <a:noFill/>
          </p:spPr>
          <p:txBody>
            <a:bodyPr wrap="square" rtlCol="0">
              <a:spAutoFit/>
            </a:bodyPr>
            <a:lstStyle/>
            <a:p>
              <a:endParaRPr lang="zh-CN" altLang="en-US" dirty="0">
                <a:solidFill>
                  <a:schemeClr val="bg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7" name="文本框 6"/>
            <p:cNvSpPr txBox="true"/>
            <p:nvPr/>
          </p:nvSpPr>
          <p:spPr>
            <a:xfrm flipH="true">
              <a:off x="3955541" y="2000458"/>
              <a:ext cx="1990278" cy="368300"/>
            </a:xfrm>
            <a:prstGeom prst="rect">
              <a:avLst/>
            </a:prstGeom>
            <a:noFill/>
          </p:spPr>
          <p:txBody>
            <a:bodyPr wrap="square" rtlCol="0">
              <a:spAutoFit/>
            </a:bodyPr>
            <a:lstStyle/>
            <a:p>
              <a:r>
                <a:rPr lang="zh-CN" altLang="en-US" dirty="0">
                  <a:solidFill>
                    <a:schemeClr val="bg1"/>
                  </a:solidFill>
                  <a:latin typeface="Times New Roman" panose="02020603050405020304" charset="0"/>
                  <a:ea typeface="楷体" panose="02010609060101010101" pitchFamily="49" charset="-122"/>
                  <a:cs typeface="+mn-ea"/>
                  <a:sym typeface="Times New Roman" panose="02020603050405020304" charset="0"/>
                </a:rPr>
                <a:t>部门决算管理</a:t>
              </a:r>
              <a:endParaRPr lang="zh-CN" altLang="en-US" dirty="0">
                <a:solidFill>
                  <a:schemeClr val="bg1"/>
                </a:solidFill>
                <a:latin typeface="Times New Roman" panose="02020603050405020304" charset="0"/>
                <a:ea typeface="楷体" panose="02010609060101010101" pitchFamily="49" charset="-122"/>
                <a:cs typeface="+mn-ea"/>
                <a:sym typeface="Times New Roman" panose="02020603050405020304" charset="0"/>
              </a:endParaRPr>
            </a:p>
          </p:txBody>
        </p:sp>
      </p:grpSp>
    </p:spTree>
  </p:cSld>
  <p:clrMapOvr>
    <a:masterClrMapping/>
  </p:clrMapOvr>
  <mc:AlternateContent xmlns:mc="http://schemas.openxmlformats.org/markup-compatibility/2006">
    <mc:Choice xmlns:p14="http://schemas.microsoft.com/office/powerpoint/2010/main" Requires="p14">
      <p:transition spd="slow" p14:dur="1400"/>
    </mc:Choice>
    <mc:Fallback>
      <p:transition spd="slow"/>
    </mc:Fallback>
  </mc:AlternateContent>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6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75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分析报告（财政汇总）</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17" name="组合 16"/>
          <p:cNvGrpSpPr/>
          <p:nvPr/>
        </p:nvGrpSpPr>
        <p:grpSpPr>
          <a:xfrm>
            <a:off x="1379855" y="1269365"/>
            <a:ext cx="9525000" cy="5511530"/>
            <a:chOff x="2173" y="1999"/>
            <a:chExt cx="11353" cy="8477"/>
          </a:xfrm>
        </p:grpSpPr>
        <p:grpSp>
          <p:nvGrpSpPr>
            <p:cNvPr id="10" name="组合 9"/>
            <p:cNvGrpSpPr/>
            <p:nvPr/>
          </p:nvGrpSpPr>
          <p:grpSpPr>
            <a:xfrm>
              <a:off x="2173" y="1999"/>
              <a:ext cx="11353" cy="8477"/>
              <a:chOff x="1316" y="1406"/>
              <a:chExt cx="9758" cy="7195"/>
            </a:xfrm>
          </p:grpSpPr>
          <p:grpSp>
            <p:nvGrpSpPr>
              <p:cNvPr id="96" name="组合 50"/>
              <p:cNvGrpSpPr/>
              <p:nvPr/>
            </p:nvGrpSpPr>
            <p:grpSpPr>
              <a:xfrm rot="0">
                <a:off x="1415" y="1519"/>
                <a:ext cx="4023" cy="6819"/>
                <a:chOff x="145088" y="1309075"/>
                <a:chExt cx="2937970" cy="5535802"/>
              </a:xfrm>
            </p:grpSpPr>
            <p:grpSp>
              <p:nvGrpSpPr>
                <p:cNvPr id="97" name="组合 55"/>
                <p:cNvGrpSpPr/>
                <p:nvPr/>
              </p:nvGrpSpPr>
              <p:grpSpPr>
                <a:xfrm>
                  <a:off x="145088" y="1309075"/>
                  <a:ext cx="2937970" cy="5535802"/>
                  <a:chOff x="94852" y="1526428"/>
                  <a:chExt cx="2937970" cy="5303069"/>
                </a:xfrm>
              </p:grpSpPr>
              <p:cxnSp>
                <p:nvCxnSpPr>
                  <p:cNvPr id="101" name="直接连接符 100"/>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2" name="直接连接符 101"/>
                  <p:cNvCxnSpPr/>
                  <p:nvPr/>
                </p:nvCxnSpPr>
                <p:spPr>
                  <a:xfrm flipH="true">
                    <a:off x="314727" y="3373855"/>
                    <a:ext cx="9027" cy="1812818"/>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3" name="直接连接符 102"/>
                  <p:cNvCxnSpPr/>
                  <p:nvPr/>
                </p:nvCxnSpPr>
                <p:spPr>
                  <a:xfrm>
                    <a:off x="309546" y="4948159"/>
                    <a:ext cx="3" cy="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a:xfrm>
                    <a:off x="95240" y="1936869"/>
                    <a:ext cx="4276" cy="463892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05" name="圆角矩形 104"/>
                  <p:cNvSpPr/>
                  <p:nvPr/>
                </p:nvSpPr>
                <p:spPr>
                  <a:xfrm>
                    <a:off x="95234" y="1526428"/>
                    <a:ext cx="2937588" cy="36004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rPr>
                      <a:t>分析报告撰写提纲（财政汇总版）</a:t>
                    </a:r>
                    <a:endParaRPr lang="zh-CN" altLang="en-US" sz="1050" b="1" dirty="0">
                      <a:solidFill>
                        <a:schemeClr val="tx1"/>
                      </a:solidFill>
                      <a:latin typeface="Times New Roman" panose="02020603050405020304" charset="0"/>
                      <a:ea typeface="楷体" panose="02010609060101010101" pitchFamily="49" charset="-122"/>
                    </a:endParaRPr>
                  </a:p>
                </p:txBody>
              </p:sp>
              <p:sp>
                <p:nvSpPr>
                  <p:cNvPr id="106" name="圆角矩形 105"/>
                  <p:cNvSpPr/>
                  <p:nvPr/>
                </p:nvSpPr>
                <p:spPr>
                  <a:xfrm>
                    <a:off x="172820" y="1969022"/>
                    <a:ext cx="2448272" cy="360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第一部分 本地区经济社会发展分析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07" name="圆角矩形 106"/>
                  <p:cNvSpPr/>
                  <p:nvPr/>
                </p:nvSpPr>
                <p:spPr>
                  <a:xfrm>
                    <a:off x="489316" y="238121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（一）经济发展情况。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8" name="圆角矩形 107"/>
                  <p:cNvSpPr/>
                  <p:nvPr/>
                </p:nvSpPr>
                <p:spPr>
                  <a:xfrm>
                    <a:off x="487891" y="2634474"/>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（二）财政收支运行情况。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9" name="圆角矩形 108"/>
                  <p:cNvSpPr/>
                  <p:nvPr/>
                </p:nvSpPr>
                <p:spPr>
                  <a:xfrm>
                    <a:off x="172820" y="2989592"/>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第二部分</a:t>
                    </a:r>
                    <a:r>
                      <a:rPr lang="en-US" altLang="zh-CN" sz="1050" b="1" dirty="0">
                        <a:solidFill>
                          <a:schemeClr val="tx1"/>
                        </a:solidFill>
                        <a:latin typeface="Times New Roman" panose="02020603050405020304" charset="0"/>
                        <a:ea typeface="楷体" panose="02010609060101010101" pitchFamily="49" charset="-122"/>
                        <a:cs typeface="方正楷体_GBK" panose="02000000000000000000" charset="-122"/>
                      </a:rPr>
                      <a:t>  </a:t>
                    </a:r>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本地区部门收支余情况分析及预算绩效情况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10" name="圆角矩形 109"/>
                  <p:cNvSpPr/>
                  <p:nvPr/>
                </p:nvSpPr>
                <p:spPr>
                  <a:xfrm>
                    <a:off x="523862" y="3511031"/>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（一）部门收入、支出及结转结余情况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1" name="圆角矩形 110"/>
                  <p:cNvSpPr/>
                  <p:nvPr/>
                </p:nvSpPr>
                <p:spPr>
                  <a:xfrm>
                    <a:off x="523862" y="3853205"/>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（二）部门收入、支出预决算对比情况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2" name="圆角矩形 111"/>
                  <p:cNvSpPr/>
                  <p:nvPr/>
                </p:nvSpPr>
                <p:spPr>
                  <a:xfrm>
                    <a:off x="523862" y="4195378"/>
                    <a:ext cx="2341718"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（三）部门决算收入、支出和结转结余的特点和问题</a:t>
                    </a:r>
                    <a:endParaRPr lang="zh-CN" altLang="zh-CN" sz="900" dirty="0">
                      <a:solidFill>
                        <a:schemeClr val="tx1"/>
                      </a:solidFill>
                      <a:latin typeface="Times New Roman" panose="02020603050405020304" charset="0"/>
                      <a:ea typeface="楷体" panose="02010609060101010101" pitchFamily="49" charset="-122"/>
                    </a:endParaRPr>
                  </a:p>
                </p:txBody>
              </p:sp>
              <p:sp>
                <p:nvSpPr>
                  <p:cNvPr id="113" name="圆角矩形 112"/>
                  <p:cNvSpPr/>
                  <p:nvPr/>
                </p:nvSpPr>
                <p:spPr>
                  <a:xfrm>
                    <a:off x="523862" y="4558380"/>
                    <a:ext cx="2376264" cy="342173"/>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（四）针对本地区部门预算执行特点及存在问题提出对策建议。</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4" name="圆角矩形 113"/>
                  <p:cNvSpPr/>
                  <p:nvPr/>
                </p:nvSpPr>
                <p:spPr>
                  <a:xfrm>
                    <a:off x="380986" y="5837810"/>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第三部分 本地区与预算支出相关的其他信息分析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cxnSp>
                <p:nvCxnSpPr>
                  <p:cNvPr id="117" name="直接连接符 116"/>
                  <p:cNvCxnSpPr>
                    <a:endCxn id="10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8" name="直接连接符 117"/>
                  <p:cNvCxnSpPr>
                    <a:endCxn id="10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9" name="直接连接符 118"/>
                  <p:cNvCxnSpPr>
                    <a:endCxn id="107" idx="1"/>
                  </p:cNvCxnSpPr>
                  <p:nvPr/>
                </p:nvCxnSpPr>
                <p:spPr>
                  <a:xfrm flipV="true">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0" name="直接连接符 119"/>
                  <p:cNvCxnSpPr>
                    <a:endCxn id="108" idx="1"/>
                  </p:cNvCxnSpPr>
                  <p:nvPr/>
                </p:nvCxnSpPr>
                <p:spPr>
                  <a:xfrm>
                    <a:off x="343481" y="2760806"/>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1" name="直接连接符 120"/>
                  <p:cNvCxnSpPr>
                    <a:endCxn id="110" idx="1"/>
                  </p:cNvCxnSpPr>
                  <p:nvPr/>
                </p:nvCxnSpPr>
                <p:spPr>
                  <a:xfrm>
                    <a:off x="361476" y="362133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2" name="直接连接符 121"/>
                  <p:cNvCxnSpPr>
                    <a:endCxn id="111" idx="1"/>
                  </p:cNvCxnSpPr>
                  <p:nvPr/>
                </p:nvCxnSpPr>
                <p:spPr>
                  <a:xfrm>
                    <a:off x="358074" y="397259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3" name="直接连接符 122"/>
                  <p:cNvCxnSpPr>
                    <a:endCxn id="112" idx="1"/>
                  </p:cNvCxnSpPr>
                  <p:nvPr/>
                </p:nvCxnSpPr>
                <p:spPr>
                  <a:xfrm>
                    <a:off x="323528" y="4318829"/>
                    <a:ext cx="200334" cy="254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3" name="圆角矩形 2"/>
                  <p:cNvSpPr/>
                  <p:nvPr/>
                </p:nvSpPr>
                <p:spPr>
                  <a:xfrm>
                    <a:off x="94989" y="6398659"/>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第四部分 本地区部门决算管理工作</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grpSp>
            <p:sp>
              <p:nvSpPr>
                <p:cNvPr id="99" name="圆角矩形 98"/>
                <p:cNvSpPr/>
                <p:nvPr/>
              </p:nvSpPr>
              <p:spPr>
                <a:xfrm>
                  <a:off x="574085" y="4925484"/>
                  <a:ext cx="2376351" cy="361372"/>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（五）本地区预算绩效管理工作开展情况</a:t>
                  </a:r>
                  <a:endParaRPr lang="zh-CN" altLang="en-US" sz="900" dirty="0">
                    <a:solidFill>
                      <a:schemeClr val="tx1"/>
                    </a:solidFill>
                    <a:latin typeface="Times New Roman" panose="02020603050405020304" charset="0"/>
                    <a:ea typeface="楷体" panose="02010609060101010101" pitchFamily="49" charset="-122"/>
                  </a:endParaRPr>
                </a:p>
              </p:txBody>
            </p:sp>
          </p:grpSp>
          <p:grpSp>
            <p:nvGrpSpPr>
              <p:cNvPr id="11" name="组合 10"/>
              <p:cNvGrpSpPr/>
              <p:nvPr/>
            </p:nvGrpSpPr>
            <p:grpSpPr>
              <a:xfrm>
                <a:off x="1316" y="1406"/>
                <a:ext cx="9758" cy="7195"/>
                <a:chOff x="1316" y="1406"/>
                <a:chExt cx="9758" cy="7195"/>
              </a:xfrm>
            </p:grpSpPr>
            <p:sp>
              <p:nvSpPr>
                <p:cNvPr id="12" name="对角圆角矩形 11"/>
                <p:cNvSpPr/>
                <p:nvPr/>
              </p:nvSpPr>
              <p:spPr>
                <a:xfrm>
                  <a:off x="5798" y="1406"/>
                  <a:ext cx="5276" cy="1025"/>
                </a:xfrm>
                <a:prstGeom prst="round2DiagRect">
                  <a:avLst>
                    <a:gd name="adj1" fmla="val 0"/>
                    <a:gd name="adj2" fmla="val 16670"/>
                  </a:avLst>
                </a:prstGeom>
                <a:solidFill>
                  <a:srgbClr val="31668F"/>
                </a:solidFill>
              </p:spPr>
              <p:style>
                <a:lnRef idx="0">
                  <a:schemeClr val="accent1"/>
                </a:lnRef>
                <a:fillRef idx="3">
                  <a:schemeClr val="accent1"/>
                </a:fillRef>
                <a:effectRef idx="3">
                  <a:schemeClr val="accent1"/>
                </a:effectRef>
                <a:fontRef idx="minor">
                  <a:schemeClr val="lt1"/>
                </a:fontRef>
              </p:style>
              <p:txBody>
                <a:bodyPr/>
                <a:lstStyle/>
                <a:p>
                  <a:pPr eaLnBrk="1" fontAlgn="auto" hangingPunct="1">
                    <a:spcBef>
                      <a:spcPts val="0"/>
                    </a:spcBef>
                    <a:spcAft>
                      <a:spcPts val="0"/>
                    </a:spcAft>
                    <a:defRPr/>
                  </a:pPr>
                  <a:endParaRPr lang="zh-CN" altLang="en-US" sz="100" kern="0">
                    <a:solidFill>
                      <a:schemeClr val="tx1"/>
                    </a:solidFill>
                    <a:latin typeface="方正楷体_GBK" panose="02000000000000000000" charset="-122"/>
                    <a:ea typeface="方正楷体_GBK" panose="02000000000000000000" charset="-122"/>
                  </a:endParaRPr>
                </a:p>
              </p:txBody>
            </p:sp>
            <p:sp>
              <p:nvSpPr>
                <p:cNvPr id="13" name="圆角矩形 12"/>
                <p:cNvSpPr/>
                <p:nvPr/>
              </p:nvSpPr>
              <p:spPr>
                <a:xfrm>
                  <a:off x="5798" y="2618"/>
                  <a:ext cx="5276" cy="5983"/>
                </a:xfrm>
                <a:prstGeom prst="roundRect">
                  <a:avLst>
                    <a:gd name="adj" fmla="val 0"/>
                  </a:avLst>
                </a:prstGeom>
                <a:noFill/>
                <a:ln w="12700" cmpd="sng">
                  <a:solidFill>
                    <a:srgbClr val="BFBFB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0" algn="just" fontAlgn="auto">
                    <a:lnSpc>
                      <a:spcPct val="150000"/>
                    </a:lnSpc>
                  </a:pPr>
                  <a:r>
                    <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分析本地区全年部门收入、支出和结转结余规模和结构，与上年决算对比情况，包括增减绝对值和幅度，可进行连续年度对比分析。</a:t>
                  </a:r>
                  <a:endPar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endParaRPr>
                </a:p>
                <a:p>
                  <a:pPr indent="0" algn="just" fontAlgn="auto">
                    <a:lnSpc>
                      <a:spcPct val="150000"/>
                    </a:lnSpc>
                  </a:pPr>
                  <a:r>
                    <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rPr>
                    <a:t>1．收入、支出和结转结余分资金来源、资金性质分析：可计算不同来源、性质收入（例如：财政拨款收入、事业收入、经营收入、其他收入，下同）、支出和结转结余（例如：财政拨款结转结余和非财政拨款结转结余，下同）占总额的比重，并进行上下年变动分析（可用饼图或柱图）。</a:t>
                  </a:r>
                  <a:endParaRPr lang="zh-CN"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mn-ea"/>
                  </a:endParaRPr>
                </a:p>
              </p:txBody>
            </p:sp>
            <p:sp>
              <p:nvSpPr>
                <p:cNvPr id="14" name="矩形 13"/>
                <p:cNvSpPr/>
                <p:nvPr/>
              </p:nvSpPr>
              <p:spPr>
                <a:xfrm>
                  <a:off x="1316" y="1434"/>
                  <a:ext cx="4122" cy="7089"/>
                </a:xfrm>
                <a:prstGeom prst="rect">
                  <a:avLst/>
                </a:prstGeom>
                <a:no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solidFill>
                      <a:schemeClr val="tx1"/>
                    </a:solidFill>
                    <a:latin typeface="方正楷体_GBK" panose="02000000000000000000" charset="-122"/>
                    <a:ea typeface="方正楷体_GBK" panose="02000000000000000000" charset="-122"/>
                  </a:endParaRPr>
                </a:p>
              </p:txBody>
            </p:sp>
          </p:grpSp>
        </p:grpSp>
        <p:sp>
          <p:nvSpPr>
            <p:cNvPr id="15" name="矩形 14"/>
            <p:cNvSpPr/>
            <p:nvPr/>
          </p:nvSpPr>
          <p:spPr>
            <a:xfrm>
              <a:off x="7561" y="2248"/>
              <a:ext cx="5618" cy="708"/>
            </a:xfrm>
            <a:prstGeom prst="rect">
              <a:avLst/>
            </a:prstGeom>
          </p:spPr>
          <p:txBody>
            <a:bodyPr wrap="square">
              <a:spAutoFit/>
            </a:bodyPr>
            <a:lstStyle/>
            <a:p>
              <a:r>
                <a:rPr lang="zh-CN" altLang="en-US" sz="2400" b="1" dirty="0">
                  <a:solidFill>
                    <a:schemeClr val="bg1"/>
                  </a:solidFill>
                  <a:latin typeface="Times New Roman" panose="02020603050405020304" charset="0"/>
                  <a:ea typeface="楷体" panose="02010609060101010101" pitchFamily="49" charset="-122"/>
                </a:rPr>
                <a:t>一、</a:t>
              </a:r>
              <a:r>
                <a:rPr lang="zh-CN" altLang="zh-CN" sz="2400" b="1" dirty="0">
                  <a:solidFill>
                    <a:schemeClr val="bg1"/>
                  </a:solidFill>
                  <a:latin typeface="Times New Roman" panose="02020603050405020304" charset="0"/>
                  <a:ea typeface="楷体" panose="02010609060101010101" pitchFamily="49" charset="-122"/>
                </a:rPr>
                <a:t>分析报告　　二、分析评价</a:t>
              </a:r>
              <a:endParaRPr lang="zh-CN" altLang="zh-CN" sz="2400" b="1" dirty="0">
                <a:solidFill>
                  <a:schemeClr val="bg1"/>
                </a:solidFill>
                <a:latin typeface="Times New Roman" panose="02020603050405020304" charset="0"/>
                <a:ea typeface="楷体" panose="02010609060101010101" pitchFamily="49" charset="-122"/>
              </a:endParaRPr>
            </a:p>
          </p:txBody>
        </p:sp>
      </p:grpSp>
      <p:cxnSp>
        <p:nvCxnSpPr>
          <p:cNvPr id="6" name="直接连接符 5"/>
          <p:cNvCxnSpPr/>
          <p:nvPr/>
        </p:nvCxnSpPr>
        <p:spPr>
          <a:xfrm>
            <a:off x="1758648" y="451036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nvCxnSpPr>
        <p:spPr>
          <a:xfrm flipH="true">
            <a:off x="1746885" y="5400675"/>
            <a:ext cx="16510" cy="3937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a:off x="1735153" y="4937724"/>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6" name="直接连接符 15"/>
          <p:cNvCxnSpPr>
            <a:endCxn id="114" idx="1"/>
          </p:cNvCxnSpPr>
          <p:nvPr/>
        </p:nvCxnSpPr>
        <p:spPr>
          <a:xfrm>
            <a:off x="1481455" y="5813425"/>
            <a:ext cx="377190" cy="127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325" name="矩形 324"/>
          <p:cNvSpPr/>
          <p:nvPr/>
        </p:nvSpPr>
        <p:spPr>
          <a:xfrm>
            <a:off x="2078355" y="3270250"/>
            <a:ext cx="2276475" cy="288290"/>
          </a:xfrm>
          <a:prstGeom prst="rect">
            <a:avLst/>
          </a:prstGeom>
          <a:no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sz="100"/>
          </a:p>
        </p:txBody>
      </p:sp>
      <p:cxnSp>
        <p:nvCxnSpPr>
          <p:cNvPr id="5" name="直接箭头连接符 4"/>
          <p:cNvCxnSpPr>
            <a:stCxn id="325" idx="3"/>
          </p:cNvCxnSpPr>
          <p:nvPr/>
        </p:nvCxnSpPr>
        <p:spPr>
          <a:xfrm flipV="true">
            <a:off x="4354830" y="3405505"/>
            <a:ext cx="1394460" cy="8890"/>
          </a:xfrm>
          <a:prstGeom prst="straightConnector1">
            <a:avLst/>
          </a:prstGeom>
          <a:ln w="28575" cmpd="sng">
            <a:solidFill>
              <a:schemeClr val="accent1">
                <a:shade val="50000"/>
              </a:schemeClr>
            </a:solidFill>
            <a:prstDash val="solid"/>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6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75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分析报告（财政汇总）</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17" name="组合 16"/>
          <p:cNvGrpSpPr/>
          <p:nvPr/>
        </p:nvGrpSpPr>
        <p:grpSpPr>
          <a:xfrm>
            <a:off x="1500505" y="1190625"/>
            <a:ext cx="9525000" cy="5761253"/>
            <a:chOff x="2173" y="1999"/>
            <a:chExt cx="11353" cy="8861"/>
          </a:xfrm>
        </p:grpSpPr>
        <p:grpSp>
          <p:nvGrpSpPr>
            <p:cNvPr id="10" name="组合 9"/>
            <p:cNvGrpSpPr/>
            <p:nvPr/>
          </p:nvGrpSpPr>
          <p:grpSpPr>
            <a:xfrm>
              <a:off x="2173" y="1999"/>
              <a:ext cx="11353" cy="8861"/>
              <a:chOff x="1316" y="1406"/>
              <a:chExt cx="9758" cy="7521"/>
            </a:xfrm>
          </p:grpSpPr>
          <p:grpSp>
            <p:nvGrpSpPr>
              <p:cNvPr id="96" name="组合 50"/>
              <p:cNvGrpSpPr/>
              <p:nvPr/>
            </p:nvGrpSpPr>
            <p:grpSpPr>
              <a:xfrm rot="0">
                <a:off x="1415" y="1519"/>
                <a:ext cx="4023" cy="6819"/>
                <a:chOff x="145088" y="1309075"/>
                <a:chExt cx="2937970" cy="5535802"/>
              </a:xfrm>
            </p:grpSpPr>
            <p:grpSp>
              <p:nvGrpSpPr>
                <p:cNvPr id="97" name="组合 55"/>
                <p:cNvGrpSpPr/>
                <p:nvPr/>
              </p:nvGrpSpPr>
              <p:grpSpPr>
                <a:xfrm>
                  <a:off x="145088" y="1309075"/>
                  <a:ext cx="2937970" cy="5535802"/>
                  <a:chOff x="94852" y="1526428"/>
                  <a:chExt cx="2937970" cy="5303069"/>
                </a:xfrm>
              </p:grpSpPr>
              <p:cxnSp>
                <p:nvCxnSpPr>
                  <p:cNvPr id="101" name="直接连接符 100"/>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2" name="直接连接符 101"/>
                  <p:cNvCxnSpPr/>
                  <p:nvPr/>
                </p:nvCxnSpPr>
                <p:spPr>
                  <a:xfrm rot="5400000">
                    <a:off x="-812631" y="4496341"/>
                    <a:ext cx="2258343" cy="13986"/>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3" name="直接连接符 102"/>
                  <p:cNvCxnSpPr/>
                  <p:nvPr/>
                </p:nvCxnSpPr>
                <p:spPr>
                  <a:xfrm>
                    <a:off x="309546" y="4948159"/>
                    <a:ext cx="3" cy="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a:xfrm>
                    <a:off x="95240" y="1936869"/>
                    <a:ext cx="4276" cy="463892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05" name="圆角矩形 104"/>
                  <p:cNvSpPr/>
                  <p:nvPr/>
                </p:nvSpPr>
                <p:spPr>
                  <a:xfrm>
                    <a:off x="95234" y="1526428"/>
                    <a:ext cx="2937588" cy="36004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rPr>
                      <a:t>分析报告撰写提纲（财政汇总版）</a:t>
                    </a:r>
                    <a:endParaRPr lang="zh-CN" altLang="en-US" sz="1050" b="1" dirty="0">
                      <a:solidFill>
                        <a:schemeClr val="tx1"/>
                      </a:solidFill>
                      <a:latin typeface="Times New Roman" panose="02020603050405020304" charset="0"/>
                      <a:ea typeface="楷体" panose="02010609060101010101" pitchFamily="49" charset="-122"/>
                    </a:endParaRPr>
                  </a:p>
                </p:txBody>
              </p:sp>
              <p:sp>
                <p:nvSpPr>
                  <p:cNvPr id="106" name="圆角矩形 105"/>
                  <p:cNvSpPr/>
                  <p:nvPr/>
                </p:nvSpPr>
                <p:spPr>
                  <a:xfrm>
                    <a:off x="172820" y="1969022"/>
                    <a:ext cx="2448272" cy="360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第一部分 本地区经济社会发展分析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07" name="圆角矩形 106"/>
                  <p:cNvSpPr/>
                  <p:nvPr/>
                </p:nvSpPr>
                <p:spPr>
                  <a:xfrm>
                    <a:off x="489316" y="238121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（一）经济发展情况。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8" name="圆角矩形 107"/>
                  <p:cNvSpPr/>
                  <p:nvPr/>
                </p:nvSpPr>
                <p:spPr>
                  <a:xfrm>
                    <a:off x="487891" y="2634474"/>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（二）财政收支运行情况。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9" name="圆角矩形 108"/>
                  <p:cNvSpPr/>
                  <p:nvPr/>
                </p:nvSpPr>
                <p:spPr>
                  <a:xfrm>
                    <a:off x="172820" y="2989592"/>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第二部分</a:t>
                    </a:r>
                    <a:r>
                      <a:rPr lang="en-US" altLang="zh-CN" sz="1050" b="1" dirty="0">
                        <a:solidFill>
                          <a:schemeClr val="tx1"/>
                        </a:solidFill>
                        <a:latin typeface="Times New Roman" panose="02020603050405020304" charset="0"/>
                        <a:ea typeface="楷体" panose="02010609060101010101" pitchFamily="49" charset="-122"/>
                        <a:cs typeface="方正楷体_GBK" panose="02000000000000000000" charset="-122"/>
                      </a:rPr>
                      <a:t>  </a:t>
                    </a:r>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本地区部门收支余情况分析及预算绩效情况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10" name="圆角矩形 109"/>
                  <p:cNvSpPr/>
                  <p:nvPr/>
                </p:nvSpPr>
                <p:spPr>
                  <a:xfrm>
                    <a:off x="523862" y="3511031"/>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（一）部门收入、支出及结转结余情况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1" name="圆角矩形 110"/>
                  <p:cNvSpPr/>
                  <p:nvPr/>
                </p:nvSpPr>
                <p:spPr>
                  <a:xfrm>
                    <a:off x="523862" y="3853205"/>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（二）部门收入、支出预决算对比情况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2" name="圆角矩形 111"/>
                  <p:cNvSpPr/>
                  <p:nvPr/>
                </p:nvSpPr>
                <p:spPr>
                  <a:xfrm>
                    <a:off x="523862" y="4195378"/>
                    <a:ext cx="2341718"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（三）部门决算收入、支出和结转结余的特点和问题</a:t>
                    </a:r>
                    <a:endParaRPr lang="zh-CN" altLang="zh-CN" sz="900" dirty="0">
                      <a:solidFill>
                        <a:schemeClr val="tx1"/>
                      </a:solidFill>
                      <a:latin typeface="Times New Roman" panose="02020603050405020304" charset="0"/>
                      <a:ea typeface="楷体" panose="02010609060101010101" pitchFamily="49" charset="-122"/>
                    </a:endParaRPr>
                  </a:p>
                </p:txBody>
              </p:sp>
              <p:sp>
                <p:nvSpPr>
                  <p:cNvPr id="113" name="圆角矩形 112"/>
                  <p:cNvSpPr/>
                  <p:nvPr/>
                </p:nvSpPr>
                <p:spPr>
                  <a:xfrm>
                    <a:off x="523862" y="4558380"/>
                    <a:ext cx="2376264" cy="342173"/>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（四）针对本地区部门预算执行特点及存在问题提出对策建议。</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4" name="圆角矩形 113"/>
                  <p:cNvSpPr/>
                  <p:nvPr/>
                </p:nvSpPr>
                <p:spPr>
                  <a:xfrm>
                    <a:off x="380986" y="5837810"/>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第三部分 本地区与预算支出相关的其他信息分析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cxnSp>
                <p:nvCxnSpPr>
                  <p:cNvPr id="117" name="直接连接符 116"/>
                  <p:cNvCxnSpPr>
                    <a:endCxn id="10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8" name="直接连接符 117"/>
                  <p:cNvCxnSpPr>
                    <a:endCxn id="10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9" name="直接连接符 118"/>
                  <p:cNvCxnSpPr>
                    <a:endCxn id="107" idx="1"/>
                  </p:cNvCxnSpPr>
                  <p:nvPr/>
                </p:nvCxnSpPr>
                <p:spPr>
                  <a:xfrm flipV="true">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0" name="直接连接符 119"/>
                  <p:cNvCxnSpPr>
                    <a:endCxn id="108" idx="1"/>
                  </p:cNvCxnSpPr>
                  <p:nvPr/>
                </p:nvCxnSpPr>
                <p:spPr>
                  <a:xfrm>
                    <a:off x="343481" y="2760806"/>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1" name="直接连接符 120"/>
                  <p:cNvCxnSpPr>
                    <a:endCxn id="110" idx="1"/>
                  </p:cNvCxnSpPr>
                  <p:nvPr/>
                </p:nvCxnSpPr>
                <p:spPr>
                  <a:xfrm>
                    <a:off x="361476" y="362133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2" name="直接连接符 121"/>
                  <p:cNvCxnSpPr>
                    <a:endCxn id="111" idx="1"/>
                  </p:cNvCxnSpPr>
                  <p:nvPr/>
                </p:nvCxnSpPr>
                <p:spPr>
                  <a:xfrm>
                    <a:off x="358074" y="397259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3" name="直接连接符 122"/>
                  <p:cNvCxnSpPr>
                    <a:endCxn id="112" idx="1"/>
                  </p:cNvCxnSpPr>
                  <p:nvPr/>
                </p:nvCxnSpPr>
                <p:spPr>
                  <a:xfrm>
                    <a:off x="323528" y="4318829"/>
                    <a:ext cx="200334" cy="254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3" name="圆角矩形 2"/>
                  <p:cNvSpPr/>
                  <p:nvPr/>
                </p:nvSpPr>
                <p:spPr>
                  <a:xfrm>
                    <a:off x="94989" y="6398659"/>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第四部分 本地区部门决算管理工作</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grpSp>
            <p:sp>
              <p:nvSpPr>
                <p:cNvPr id="99" name="圆角矩形 98"/>
                <p:cNvSpPr/>
                <p:nvPr/>
              </p:nvSpPr>
              <p:spPr>
                <a:xfrm>
                  <a:off x="574085" y="4925484"/>
                  <a:ext cx="2376351" cy="361372"/>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（五）本地区预算绩效管理工作开展情况</a:t>
                  </a:r>
                  <a:endParaRPr lang="zh-CN" altLang="en-US" sz="900" dirty="0">
                    <a:solidFill>
                      <a:schemeClr val="tx1"/>
                    </a:solidFill>
                    <a:latin typeface="Times New Roman" panose="02020603050405020304" charset="0"/>
                    <a:ea typeface="楷体" panose="02010609060101010101" pitchFamily="49" charset="-122"/>
                  </a:endParaRPr>
                </a:p>
              </p:txBody>
            </p:sp>
          </p:grpSp>
          <p:grpSp>
            <p:nvGrpSpPr>
              <p:cNvPr id="11" name="组合 10"/>
              <p:cNvGrpSpPr/>
              <p:nvPr/>
            </p:nvGrpSpPr>
            <p:grpSpPr>
              <a:xfrm>
                <a:off x="1316" y="1406"/>
                <a:ext cx="9758" cy="7521"/>
                <a:chOff x="1316" y="1406"/>
                <a:chExt cx="9758" cy="7521"/>
              </a:xfrm>
            </p:grpSpPr>
            <p:sp>
              <p:nvSpPr>
                <p:cNvPr id="12" name="对角圆角矩形 11"/>
                <p:cNvSpPr/>
                <p:nvPr/>
              </p:nvSpPr>
              <p:spPr>
                <a:xfrm>
                  <a:off x="5798" y="1406"/>
                  <a:ext cx="5276" cy="1025"/>
                </a:xfrm>
                <a:prstGeom prst="round2DiagRect">
                  <a:avLst>
                    <a:gd name="adj1" fmla="val 0"/>
                    <a:gd name="adj2" fmla="val 16670"/>
                  </a:avLst>
                </a:prstGeom>
                <a:solidFill>
                  <a:srgbClr val="31668F"/>
                </a:solidFill>
              </p:spPr>
              <p:style>
                <a:lnRef idx="0">
                  <a:schemeClr val="accent1"/>
                </a:lnRef>
                <a:fillRef idx="3">
                  <a:schemeClr val="accent1"/>
                </a:fillRef>
                <a:effectRef idx="3">
                  <a:schemeClr val="accent1"/>
                </a:effectRef>
                <a:fontRef idx="minor">
                  <a:schemeClr val="lt1"/>
                </a:fontRef>
              </p:style>
              <p:txBody>
                <a:bodyPr/>
                <a:lstStyle/>
                <a:p>
                  <a:pPr eaLnBrk="1" fontAlgn="auto" hangingPunct="1">
                    <a:spcBef>
                      <a:spcPts val="0"/>
                    </a:spcBef>
                    <a:spcAft>
                      <a:spcPts val="0"/>
                    </a:spcAft>
                    <a:defRPr/>
                  </a:pPr>
                  <a:endParaRPr lang="zh-CN" altLang="en-US" sz="100" kern="0">
                    <a:solidFill>
                      <a:schemeClr val="tx1"/>
                    </a:solidFill>
                    <a:latin typeface="方正楷体_GBK" panose="02000000000000000000" charset="-122"/>
                    <a:ea typeface="方正楷体_GBK" panose="02000000000000000000" charset="-122"/>
                  </a:endParaRPr>
                </a:p>
              </p:txBody>
            </p:sp>
            <p:sp>
              <p:nvSpPr>
                <p:cNvPr id="13" name="圆角矩形 12"/>
                <p:cNvSpPr/>
                <p:nvPr/>
              </p:nvSpPr>
              <p:spPr>
                <a:xfrm>
                  <a:off x="5798" y="2431"/>
                  <a:ext cx="5276" cy="6496"/>
                </a:xfrm>
                <a:prstGeom prst="roundRect">
                  <a:avLst>
                    <a:gd name="adj" fmla="val 0"/>
                  </a:avLst>
                </a:prstGeom>
                <a:noFill/>
                <a:ln w="12700" cmpd="sng">
                  <a:solidFill>
                    <a:srgbClr val="BFBFB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0" algn="just" fontAlgn="auto">
                    <a:lnSpc>
                      <a:spcPct val="150000"/>
                    </a:lnSpc>
                  </a:pPr>
                  <a:r>
                    <a:rPr lang="zh-CN" sz="2000" dirty="0">
                      <a:solidFill>
                        <a:schemeClr val="tx1"/>
                      </a:solidFill>
                      <a:latin typeface="Times New Roman" panose="02020603050405020304" charset="0"/>
                      <a:ea typeface="楷体" panose="02010609060101010101" pitchFamily="49" charset="-122"/>
                      <a:sym typeface="+mn-ea"/>
                    </a:rPr>
                    <a:t>2．收入、支出和结转结余分预算管理级次分析。比较不同预算管理级次间规模的差距（可用饼图）。</a:t>
                  </a:r>
                  <a:endParaRPr lang="zh-CN" sz="2000" dirty="0">
                    <a:solidFill>
                      <a:schemeClr val="tx1"/>
                    </a:solidFill>
                    <a:latin typeface="Times New Roman" panose="02020603050405020304" charset="0"/>
                    <a:ea typeface="楷体" panose="02010609060101010101" pitchFamily="49" charset="-122"/>
                    <a:sym typeface="+mn-ea"/>
                  </a:endParaRPr>
                </a:p>
                <a:p>
                  <a:pPr indent="0" algn="just" fontAlgn="auto">
                    <a:lnSpc>
                      <a:spcPct val="150000"/>
                    </a:lnSpc>
                  </a:pPr>
                  <a:r>
                    <a:rPr lang="zh-CN" sz="2000" dirty="0">
                      <a:solidFill>
                        <a:schemeClr val="tx1"/>
                      </a:solidFill>
                      <a:latin typeface="Times New Roman" panose="02020603050405020304" charset="0"/>
                      <a:ea typeface="楷体" panose="02010609060101010101" pitchFamily="49" charset="-122"/>
                      <a:sym typeface="+mn-ea"/>
                    </a:rPr>
                    <a:t>3．收入、支出和结转结余分功能分类科目及经济分类科目分析。</a:t>
                  </a:r>
                  <a:endParaRPr lang="zh-CN" sz="2000" dirty="0">
                    <a:solidFill>
                      <a:schemeClr val="tx1"/>
                    </a:solidFill>
                    <a:latin typeface="Times New Roman" panose="02020603050405020304" charset="0"/>
                    <a:ea typeface="楷体" panose="02010609060101010101" pitchFamily="49" charset="-122"/>
                    <a:sym typeface="+mn-ea"/>
                  </a:endParaRPr>
                </a:p>
                <a:p>
                  <a:pPr indent="0" algn="just" fontAlgn="auto">
                    <a:lnSpc>
                      <a:spcPct val="150000"/>
                    </a:lnSpc>
                  </a:pPr>
                  <a:r>
                    <a:rPr lang="zh-CN" sz="2000" dirty="0">
                      <a:solidFill>
                        <a:schemeClr val="tx1"/>
                      </a:solidFill>
                      <a:latin typeface="Times New Roman" panose="02020603050405020304" charset="0"/>
                      <a:ea typeface="楷体" panose="02010609060101010101" pitchFamily="49" charset="-122"/>
                      <a:sym typeface="+mn-ea"/>
                    </a:rPr>
                    <a:t>4．本地区“三公”经费、会议费、培训费等重点经济分类支出分析，进行上下年对比，人均支出情况分析等。</a:t>
                  </a:r>
                  <a:endParaRPr lang="zh-CN" sz="2000" dirty="0">
                    <a:solidFill>
                      <a:schemeClr val="tx1"/>
                    </a:solidFill>
                    <a:latin typeface="Times New Roman" panose="02020603050405020304" charset="0"/>
                    <a:ea typeface="楷体" panose="02010609060101010101" pitchFamily="49" charset="-122"/>
                    <a:sym typeface="+mn-ea"/>
                  </a:endParaRPr>
                </a:p>
              </p:txBody>
            </p:sp>
            <p:sp>
              <p:nvSpPr>
                <p:cNvPr id="14" name="矩形 13"/>
                <p:cNvSpPr/>
                <p:nvPr/>
              </p:nvSpPr>
              <p:spPr>
                <a:xfrm>
                  <a:off x="1316" y="1434"/>
                  <a:ext cx="4122" cy="7089"/>
                </a:xfrm>
                <a:prstGeom prst="rect">
                  <a:avLst/>
                </a:prstGeom>
                <a:no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solidFill>
                      <a:schemeClr val="tx1"/>
                    </a:solidFill>
                    <a:latin typeface="方正楷体_GBK" panose="02000000000000000000" charset="-122"/>
                    <a:ea typeface="方正楷体_GBK" panose="02000000000000000000" charset="-122"/>
                  </a:endParaRPr>
                </a:p>
              </p:txBody>
            </p:sp>
          </p:grpSp>
        </p:grpSp>
        <p:sp>
          <p:nvSpPr>
            <p:cNvPr id="15" name="矩形 14"/>
            <p:cNvSpPr/>
            <p:nvPr/>
          </p:nvSpPr>
          <p:spPr>
            <a:xfrm>
              <a:off x="7561" y="2248"/>
              <a:ext cx="5618" cy="708"/>
            </a:xfrm>
            <a:prstGeom prst="rect">
              <a:avLst/>
            </a:prstGeom>
          </p:spPr>
          <p:txBody>
            <a:bodyPr wrap="square">
              <a:spAutoFit/>
            </a:bodyPr>
            <a:lstStyle/>
            <a:p>
              <a:r>
                <a:rPr lang="zh-CN" altLang="en-US" sz="2400" b="1" dirty="0">
                  <a:solidFill>
                    <a:schemeClr val="bg1"/>
                  </a:solidFill>
                  <a:latin typeface="Times New Roman" panose="02020603050405020304" charset="0"/>
                  <a:ea typeface="楷体" panose="02010609060101010101" pitchFamily="49" charset="-122"/>
                </a:rPr>
                <a:t>一、</a:t>
              </a:r>
              <a:r>
                <a:rPr lang="zh-CN" altLang="zh-CN" sz="2400" b="1" dirty="0">
                  <a:solidFill>
                    <a:schemeClr val="bg1"/>
                  </a:solidFill>
                  <a:latin typeface="Times New Roman" panose="02020603050405020304" charset="0"/>
                  <a:ea typeface="楷体" panose="02010609060101010101" pitchFamily="49" charset="-122"/>
                </a:rPr>
                <a:t>分析报告　　二、分析评价</a:t>
              </a:r>
              <a:endParaRPr lang="zh-CN" altLang="zh-CN" sz="2400" b="1" dirty="0">
                <a:solidFill>
                  <a:schemeClr val="bg1"/>
                </a:solidFill>
                <a:latin typeface="Times New Roman" panose="02020603050405020304" charset="0"/>
                <a:ea typeface="楷体" panose="02010609060101010101" pitchFamily="49" charset="-122"/>
              </a:endParaRPr>
            </a:p>
          </p:txBody>
        </p:sp>
      </p:grpSp>
      <p:cxnSp>
        <p:nvCxnSpPr>
          <p:cNvPr id="6" name="直接连接符 5"/>
          <p:cNvCxnSpPr/>
          <p:nvPr/>
        </p:nvCxnSpPr>
        <p:spPr>
          <a:xfrm>
            <a:off x="1758648" y="451036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nvCxnSpPr>
        <p:spPr>
          <a:xfrm flipV="true">
            <a:off x="1878330" y="4892040"/>
            <a:ext cx="24130" cy="95885"/>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a:off x="1735153" y="4937724"/>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6" name="直接连接符 15"/>
          <p:cNvCxnSpPr>
            <a:endCxn id="114" idx="1"/>
          </p:cNvCxnSpPr>
          <p:nvPr/>
        </p:nvCxnSpPr>
        <p:spPr>
          <a:xfrm>
            <a:off x="1602105" y="5734685"/>
            <a:ext cx="377190" cy="127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325" name="矩形 324"/>
          <p:cNvSpPr/>
          <p:nvPr/>
        </p:nvSpPr>
        <p:spPr>
          <a:xfrm>
            <a:off x="2078355" y="3270250"/>
            <a:ext cx="2276475" cy="288290"/>
          </a:xfrm>
          <a:prstGeom prst="rect">
            <a:avLst/>
          </a:prstGeom>
          <a:no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sz="100"/>
          </a:p>
        </p:txBody>
      </p:sp>
      <p:cxnSp>
        <p:nvCxnSpPr>
          <p:cNvPr id="5" name="直接箭头连接符 4"/>
          <p:cNvCxnSpPr>
            <a:stCxn id="325" idx="3"/>
          </p:cNvCxnSpPr>
          <p:nvPr/>
        </p:nvCxnSpPr>
        <p:spPr>
          <a:xfrm flipV="true">
            <a:off x="4354830" y="3405505"/>
            <a:ext cx="1394460" cy="8890"/>
          </a:xfrm>
          <a:prstGeom prst="straightConnector1">
            <a:avLst/>
          </a:prstGeom>
          <a:ln w="28575" cmpd="sng">
            <a:solidFill>
              <a:schemeClr val="accent1">
                <a:shade val="50000"/>
              </a:schemeClr>
            </a:solidFill>
            <a:prstDash val="solid"/>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6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75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分析报告（财政汇总）</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17" name="组合 16"/>
          <p:cNvGrpSpPr/>
          <p:nvPr/>
        </p:nvGrpSpPr>
        <p:grpSpPr>
          <a:xfrm>
            <a:off x="1361440" y="1212850"/>
            <a:ext cx="9525000" cy="5761253"/>
            <a:chOff x="2173" y="1999"/>
            <a:chExt cx="11353" cy="8861"/>
          </a:xfrm>
        </p:grpSpPr>
        <p:grpSp>
          <p:nvGrpSpPr>
            <p:cNvPr id="10" name="组合 9"/>
            <p:cNvGrpSpPr/>
            <p:nvPr/>
          </p:nvGrpSpPr>
          <p:grpSpPr>
            <a:xfrm>
              <a:off x="2173" y="1999"/>
              <a:ext cx="11353" cy="8861"/>
              <a:chOff x="1316" y="1406"/>
              <a:chExt cx="9758" cy="7521"/>
            </a:xfrm>
          </p:grpSpPr>
          <p:grpSp>
            <p:nvGrpSpPr>
              <p:cNvPr id="96" name="组合 50"/>
              <p:cNvGrpSpPr/>
              <p:nvPr/>
            </p:nvGrpSpPr>
            <p:grpSpPr>
              <a:xfrm rot="0">
                <a:off x="1415" y="1519"/>
                <a:ext cx="4195" cy="6819"/>
                <a:chOff x="145088" y="1309075"/>
                <a:chExt cx="3063791" cy="5535802"/>
              </a:xfrm>
            </p:grpSpPr>
            <p:grpSp>
              <p:nvGrpSpPr>
                <p:cNvPr id="97" name="组合 55"/>
                <p:cNvGrpSpPr/>
                <p:nvPr/>
              </p:nvGrpSpPr>
              <p:grpSpPr>
                <a:xfrm>
                  <a:off x="145088" y="1309075"/>
                  <a:ext cx="3063791" cy="5535802"/>
                  <a:chOff x="94852" y="1526428"/>
                  <a:chExt cx="3063791" cy="5303069"/>
                </a:xfrm>
              </p:grpSpPr>
              <p:cxnSp>
                <p:nvCxnSpPr>
                  <p:cNvPr id="101" name="直接连接符 100"/>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2" name="直接连接符 101"/>
                  <p:cNvCxnSpPr/>
                  <p:nvPr/>
                </p:nvCxnSpPr>
                <p:spPr>
                  <a:xfrm rot="5400000">
                    <a:off x="-812631" y="4496341"/>
                    <a:ext cx="2258343" cy="13986"/>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3" name="直接连接符 102"/>
                  <p:cNvCxnSpPr/>
                  <p:nvPr/>
                </p:nvCxnSpPr>
                <p:spPr>
                  <a:xfrm>
                    <a:off x="309546" y="4948159"/>
                    <a:ext cx="3" cy="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a:xfrm>
                    <a:off x="95240" y="1936869"/>
                    <a:ext cx="4276" cy="463892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05" name="圆角矩形 104"/>
                  <p:cNvSpPr/>
                  <p:nvPr/>
                </p:nvSpPr>
                <p:spPr>
                  <a:xfrm>
                    <a:off x="95234" y="1526428"/>
                    <a:ext cx="2937588" cy="36004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rPr>
                      <a:t>分析报告撰写提纲（财政汇总版）</a:t>
                    </a:r>
                    <a:endParaRPr lang="zh-CN" altLang="en-US" sz="1050" b="1" dirty="0">
                      <a:solidFill>
                        <a:schemeClr val="tx1"/>
                      </a:solidFill>
                      <a:latin typeface="Times New Roman" panose="02020603050405020304" charset="0"/>
                      <a:ea typeface="楷体" panose="02010609060101010101" pitchFamily="49" charset="-122"/>
                    </a:endParaRPr>
                  </a:p>
                </p:txBody>
              </p:sp>
              <p:sp>
                <p:nvSpPr>
                  <p:cNvPr id="106" name="圆角矩形 105"/>
                  <p:cNvSpPr/>
                  <p:nvPr/>
                </p:nvSpPr>
                <p:spPr>
                  <a:xfrm>
                    <a:off x="172820" y="1969022"/>
                    <a:ext cx="2448272" cy="360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第一部分 本地区经济社会发展分析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07" name="圆角矩形 106"/>
                  <p:cNvSpPr/>
                  <p:nvPr/>
                </p:nvSpPr>
                <p:spPr>
                  <a:xfrm>
                    <a:off x="489316" y="238121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（一）经济发展情况。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8" name="圆角矩形 107"/>
                  <p:cNvSpPr/>
                  <p:nvPr/>
                </p:nvSpPr>
                <p:spPr>
                  <a:xfrm>
                    <a:off x="487891" y="2634474"/>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（二）财政收支运行情况。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9" name="圆角矩形 108"/>
                  <p:cNvSpPr/>
                  <p:nvPr/>
                </p:nvSpPr>
                <p:spPr>
                  <a:xfrm>
                    <a:off x="172820" y="2989592"/>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第二部分</a:t>
                    </a:r>
                    <a:r>
                      <a:rPr lang="en-US" altLang="zh-CN" sz="1050" b="1" dirty="0">
                        <a:solidFill>
                          <a:schemeClr val="tx1"/>
                        </a:solidFill>
                        <a:latin typeface="Times New Roman" panose="02020603050405020304" charset="0"/>
                        <a:ea typeface="楷体" panose="02010609060101010101" pitchFamily="49" charset="-122"/>
                        <a:cs typeface="方正楷体_GBK" panose="02000000000000000000" charset="-122"/>
                      </a:rPr>
                      <a:t>  </a:t>
                    </a:r>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本地区部门收支余情况分析及预算绩效情况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10" name="圆角矩形 109"/>
                  <p:cNvSpPr/>
                  <p:nvPr/>
                </p:nvSpPr>
                <p:spPr>
                  <a:xfrm>
                    <a:off x="523862" y="3511031"/>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（一）部门收入、支出及结转结余情况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1" name="圆角矩形 110"/>
                  <p:cNvSpPr/>
                  <p:nvPr/>
                </p:nvSpPr>
                <p:spPr>
                  <a:xfrm>
                    <a:off x="523849" y="3853050"/>
                    <a:ext cx="2634794" cy="46609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（二）部门收入、支出预决算对比情况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2" name="圆角矩形 111"/>
                  <p:cNvSpPr/>
                  <p:nvPr/>
                </p:nvSpPr>
                <p:spPr>
                  <a:xfrm>
                    <a:off x="523862" y="4195378"/>
                    <a:ext cx="2341718"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（三）部门决算收入、支出和结转结余的特点和问题</a:t>
                    </a:r>
                    <a:endParaRPr lang="zh-CN" altLang="zh-CN" sz="900" dirty="0">
                      <a:solidFill>
                        <a:schemeClr val="tx1"/>
                      </a:solidFill>
                      <a:latin typeface="Times New Roman" panose="02020603050405020304" charset="0"/>
                      <a:ea typeface="楷体" panose="02010609060101010101" pitchFamily="49" charset="-122"/>
                    </a:endParaRPr>
                  </a:p>
                </p:txBody>
              </p:sp>
              <p:sp>
                <p:nvSpPr>
                  <p:cNvPr id="113" name="圆角矩形 112"/>
                  <p:cNvSpPr/>
                  <p:nvPr/>
                </p:nvSpPr>
                <p:spPr>
                  <a:xfrm>
                    <a:off x="523862" y="4558380"/>
                    <a:ext cx="2376264" cy="342173"/>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（四）针对本地区部门预算执行特点及存在问题提出对策建议。</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4" name="圆角矩形 113"/>
                  <p:cNvSpPr/>
                  <p:nvPr/>
                </p:nvSpPr>
                <p:spPr>
                  <a:xfrm>
                    <a:off x="380986" y="5837810"/>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第三部分 本地区与预算支出相关的其他信息分析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cxnSp>
                <p:nvCxnSpPr>
                  <p:cNvPr id="117" name="直接连接符 116"/>
                  <p:cNvCxnSpPr>
                    <a:endCxn id="10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8" name="直接连接符 117"/>
                  <p:cNvCxnSpPr>
                    <a:endCxn id="10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9" name="直接连接符 118"/>
                  <p:cNvCxnSpPr>
                    <a:endCxn id="107" idx="1"/>
                  </p:cNvCxnSpPr>
                  <p:nvPr/>
                </p:nvCxnSpPr>
                <p:spPr>
                  <a:xfrm flipV="true">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0" name="直接连接符 119"/>
                  <p:cNvCxnSpPr>
                    <a:endCxn id="108" idx="1"/>
                  </p:cNvCxnSpPr>
                  <p:nvPr/>
                </p:nvCxnSpPr>
                <p:spPr>
                  <a:xfrm>
                    <a:off x="343481" y="2760806"/>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1" name="直接连接符 120"/>
                  <p:cNvCxnSpPr>
                    <a:endCxn id="110" idx="1"/>
                  </p:cNvCxnSpPr>
                  <p:nvPr/>
                </p:nvCxnSpPr>
                <p:spPr>
                  <a:xfrm>
                    <a:off x="361476" y="362133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2" name="直接连接符 121"/>
                  <p:cNvCxnSpPr>
                    <a:endCxn id="111" idx="1"/>
                  </p:cNvCxnSpPr>
                  <p:nvPr/>
                </p:nvCxnSpPr>
                <p:spPr>
                  <a:xfrm>
                    <a:off x="373808" y="4086054"/>
                    <a:ext cx="150167"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3" name="直接连接符 122"/>
                  <p:cNvCxnSpPr>
                    <a:endCxn id="112" idx="1"/>
                  </p:cNvCxnSpPr>
                  <p:nvPr/>
                </p:nvCxnSpPr>
                <p:spPr>
                  <a:xfrm>
                    <a:off x="323528" y="4318829"/>
                    <a:ext cx="200334" cy="254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3" name="圆角矩形 2"/>
                  <p:cNvSpPr/>
                  <p:nvPr/>
                </p:nvSpPr>
                <p:spPr>
                  <a:xfrm>
                    <a:off x="94989" y="6398659"/>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第四部分 本地区部门决算管理工作</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grpSp>
            <p:sp>
              <p:nvSpPr>
                <p:cNvPr id="99" name="圆角矩形 98"/>
                <p:cNvSpPr/>
                <p:nvPr/>
              </p:nvSpPr>
              <p:spPr>
                <a:xfrm>
                  <a:off x="574085" y="4925484"/>
                  <a:ext cx="2376351" cy="361372"/>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（五）本地区预算绩效管理工作开展情况</a:t>
                  </a:r>
                  <a:endParaRPr lang="zh-CN" altLang="en-US" sz="900" dirty="0">
                    <a:solidFill>
                      <a:schemeClr val="tx1"/>
                    </a:solidFill>
                    <a:latin typeface="Times New Roman" panose="02020603050405020304" charset="0"/>
                    <a:ea typeface="楷体" panose="02010609060101010101" pitchFamily="49" charset="-122"/>
                  </a:endParaRPr>
                </a:p>
              </p:txBody>
            </p:sp>
          </p:grpSp>
          <p:grpSp>
            <p:nvGrpSpPr>
              <p:cNvPr id="11" name="组合 10"/>
              <p:cNvGrpSpPr/>
              <p:nvPr/>
            </p:nvGrpSpPr>
            <p:grpSpPr>
              <a:xfrm>
                <a:off x="1316" y="1406"/>
                <a:ext cx="9758" cy="7521"/>
                <a:chOff x="1316" y="1406"/>
                <a:chExt cx="9758" cy="7521"/>
              </a:xfrm>
            </p:grpSpPr>
            <p:sp>
              <p:nvSpPr>
                <p:cNvPr id="12" name="对角圆角矩形 11"/>
                <p:cNvSpPr/>
                <p:nvPr/>
              </p:nvSpPr>
              <p:spPr>
                <a:xfrm>
                  <a:off x="5798" y="1406"/>
                  <a:ext cx="5276" cy="1025"/>
                </a:xfrm>
                <a:prstGeom prst="round2DiagRect">
                  <a:avLst>
                    <a:gd name="adj1" fmla="val 0"/>
                    <a:gd name="adj2" fmla="val 16670"/>
                  </a:avLst>
                </a:prstGeom>
                <a:solidFill>
                  <a:srgbClr val="31668F"/>
                </a:solidFill>
              </p:spPr>
              <p:style>
                <a:lnRef idx="0">
                  <a:schemeClr val="accent1"/>
                </a:lnRef>
                <a:fillRef idx="3">
                  <a:schemeClr val="accent1"/>
                </a:fillRef>
                <a:effectRef idx="3">
                  <a:schemeClr val="accent1"/>
                </a:effectRef>
                <a:fontRef idx="minor">
                  <a:schemeClr val="lt1"/>
                </a:fontRef>
              </p:style>
              <p:txBody>
                <a:bodyPr/>
                <a:lstStyle/>
                <a:p>
                  <a:pPr eaLnBrk="1" fontAlgn="auto" hangingPunct="1">
                    <a:spcBef>
                      <a:spcPts val="0"/>
                    </a:spcBef>
                    <a:spcAft>
                      <a:spcPts val="0"/>
                    </a:spcAft>
                    <a:defRPr/>
                  </a:pPr>
                  <a:endParaRPr lang="zh-CN" altLang="en-US" sz="100" kern="0">
                    <a:solidFill>
                      <a:schemeClr val="tx1"/>
                    </a:solidFill>
                    <a:latin typeface="方正楷体_GBK" panose="02000000000000000000" charset="-122"/>
                    <a:ea typeface="方正楷体_GBK" panose="02000000000000000000" charset="-122"/>
                  </a:endParaRPr>
                </a:p>
              </p:txBody>
            </p:sp>
            <p:sp>
              <p:nvSpPr>
                <p:cNvPr id="13" name="圆角矩形 12"/>
                <p:cNvSpPr/>
                <p:nvPr/>
              </p:nvSpPr>
              <p:spPr>
                <a:xfrm>
                  <a:off x="5798" y="2431"/>
                  <a:ext cx="5276" cy="6496"/>
                </a:xfrm>
                <a:prstGeom prst="roundRect">
                  <a:avLst>
                    <a:gd name="adj" fmla="val 0"/>
                  </a:avLst>
                </a:prstGeom>
                <a:noFill/>
                <a:ln w="12700" cmpd="sng">
                  <a:solidFill>
                    <a:srgbClr val="BFBFB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0" algn="just" fontAlgn="auto">
                    <a:lnSpc>
                      <a:spcPct val="150000"/>
                    </a:lnSpc>
                  </a:pPr>
                  <a:r>
                    <a:rPr lang="en-US" altLang="zh-CN" sz="2000" dirty="0">
                      <a:solidFill>
                        <a:schemeClr val="tx1"/>
                      </a:solidFill>
                      <a:latin typeface="Times New Roman" panose="02020603050405020304" charset="0"/>
                      <a:ea typeface="楷体" panose="02010609060101010101" pitchFamily="49" charset="-122"/>
                      <a:sym typeface="+mn-ea"/>
                    </a:rPr>
                    <a:t>    </a:t>
                  </a:r>
                  <a:r>
                    <a:rPr lang="zh-CN" sz="2000" dirty="0">
                      <a:solidFill>
                        <a:schemeClr val="tx1"/>
                      </a:solidFill>
                      <a:latin typeface="Times New Roman" panose="02020603050405020304" charset="0"/>
                      <a:ea typeface="楷体" panose="02010609060101010101" pitchFamily="49" charset="-122"/>
                      <a:sym typeface="+mn-ea"/>
                    </a:rPr>
                    <a:t>在介绍本地区全年部门预算安排情况的基础上，进行预、决算差异对比分析（例如，对财政拨款收入、事业收入、经营收入、其他收入等预决算对比分析，对基本支出、项目支出预决算对比分析）。</a:t>
                  </a:r>
                  <a:endParaRPr lang="zh-CN" sz="2000" dirty="0">
                    <a:solidFill>
                      <a:schemeClr val="tx1"/>
                    </a:solidFill>
                    <a:latin typeface="Times New Roman" panose="02020603050405020304" charset="0"/>
                    <a:ea typeface="楷体" panose="02010609060101010101" pitchFamily="49" charset="-122"/>
                    <a:sym typeface="+mn-ea"/>
                  </a:endParaRPr>
                </a:p>
              </p:txBody>
            </p:sp>
            <p:sp>
              <p:nvSpPr>
                <p:cNvPr id="14" name="矩形 13"/>
                <p:cNvSpPr/>
                <p:nvPr/>
              </p:nvSpPr>
              <p:spPr>
                <a:xfrm>
                  <a:off x="1316" y="1434"/>
                  <a:ext cx="4122" cy="7089"/>
                </a:xfrm>
                <a:prstGeom prst="rect">
                  <a:avLst/>
                </a:prstGeom>
                <a:no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solidFill>
                      <a:schemeClr val="tx1"/>
                    </a:solidFill>
                    <a:latin typeface="方正楷体_GBK" panose="02000000000000000000" charset="-122"/>
                    <a:ea typeface="方正楷体_GBK" panose="02000000000000000000" charset="-122"/>
                  </a:endParaRPr>
                </a:p>
              </p:txBody>
            </p:sp>
          </p:grpSp>
        </p:grpSp>
        <p:sp>
          <p:nvSpPr>
            <p:cNvPr id="15" name="矩形 14"/>
            <p:cNvSpPr/>
            <p:nvPr/>
          </p:nvSpPr>
          <p:spPr>
            <a:xfrm>
              <a:off x="7561" y="2248"/>
              <a:ext cx="5618" cy="708"/>
            </a:xfrm>
            <a:prstGeom prst="rect">
              <a:avLst/>
            </a:prstGeom>
          </p:spPr>
          <p:txBody>
            <a:bodyPr wrap="square">
              <a:spAutoFit/>
            </a:bodyPr>
            <a:lstStyle/>
            <a:p>
              <a:r>
                <a:rPr lang="zh-CN" altLang="en-US" sz="2400" b="1" dirty="0">
                  <a:solidFill>
                    <a:schemeClr val="bg1"/>
                  </a:solidFill>
                  <a:latin typeface="Times New Roman" panose="02020603050405020304" charset="0"/>
                  <a:ea typeface="楷体" panose="02010609060101010101" pitchFamily="49" charset="-122"/>
                </a:rPr>
                <a:t>一、</a:t>
              </a:r>
              <a:r>
                <a:rPr lang="zh-CN" altLang="zh-CN" sz="2400" b="1" dirty="0">
                  <a:solidFill>
                    <a:schemeClr val="bg1"/>
                  </a:solidFill>
                  <a:latin typeface="Times New Roman" panose="02020603050405020304" charset="0"/>
                  <a:ea typeface="楷体" panose="02010609060101010101" pitchFamily="49" charset="-122"/>
                </a:rPr>
                <a:t>分析报告　　二、分析评价</a:t>
              </a:r>
              <a:endParaRPr lang="zh-CN" altLang="zh-CN" sz="2400" b="1" dirty="0">
                <a:solidFill>
                  <a:schemeClr val="bg1"/>
                </a:solidFill>
                <a:latin typeface="Times New Roman" panose="02020603050405020304" charset="0"/>
                <a:ea typeface="楷体" panose="02010609060101010101" pitchFamily="49" charset="-122"/>
              </a:endParaRPr>
            </a:p>
          </p:txBody>
        </p:sp>
      </p:grpSp>
      <p:cxnSp>
        <p:nvCxnSpPr>
          <p:cNvPr id="6" name="直接连接符 5"/>
          <p:cNvCxnSpPr/>
          <p:nvPr/>
        </p:nvCxnSpPr>
        <p:spPr>
          <a:xfrm>
            <a:off x="1758648" y="451036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nvCxnSpPr>
        <p:spPr>
          <a:xfrm flipH="true">
            <a:off x="1722755" y="5400675"/>
            <a:ext cx="40640" cy="508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a:off x="1735153" y="4937724"/>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6" name="直接连接符 15"/>
          <p:cNvCxnSpPr>
            <a:endCxn id="114" idx="1"/>
          </p:cNvCxnSpPr>
          <p:nvPr/>
        </p:nvCxnSpPr>
        <p:spPr>
          <a:xfrm>
            <a:off x="1463040" y="5756910"/>
            <a:ext cx="377190" cy="127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grpSp>
        <p:nvGrpSpPr>
          <p:cNvPr id="8" name="组合 7"/>
          <p:cNvGrpSpPr/>
          <p:nvPr/>
        </p:nvGrpSpPr>
        <p:grpSpPr>
          <a:xfrm>
            <a:off x="2177415" y="3686810"/>
            <a:ext cx="2656840" cy="268605"/>
            <a:chOff x="3192" y="5182"/>
            <a:chExt cx="4899" cy="423"/>
          </a:xfrm>
        </p:grpSpPr>
        <p:sp>
          <p:nvSpPr>
            <p:cNvPr id="18" name="矩形 17"/>
            <p:cNvSpPr/>
            <p:nvPr/>
          </p:nvSpPr>
          <p:spPr>
            <a:xfrm>
              <a:off x="3192" y="5182"/>
              <a:ext cx="3585" cy="423"/>
            </a:xfrm>
            <a:prstGeom prst="rect">
              <a:avLst/>
            </a:prstGeom>
            <a:no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sz="100"/>
            </a:p>
          </p:txBody>
        </p:sp>
        <p:cxnSp>
          <p:nvCxnSpPr>
            <p:cNvPr id="19" name="直接箭头连接符 18"/>
            <p:cNvCxnSpPr>
              <a:stCxn id="18" idx="3"/>
            </p:cNvCxnSpPr>
            <p:nvPr/>
          </p:nvCxnSpPr>
          <p:spPr>
            <a:xfrm flipV="true">
              <a:off x="6777" y="5384"/>
              <a:ext cx="1314" cy="10"/>
            </a:xfrm>
            <a:prstGeom prst="straightConnector1">
              <a:avLst/>
            </a:prstGeom>
            <a:ln w="28575" cmpd="sng">
              <a:solidFill>
                <a:schemeClr val="accent1">
                  <a:shade val="50000"/>
                </a:schemeClr>
              </a:solidFill>
              <a:prstDash val="solid"/>
              <a:tailEnd type="arrow"/>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6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75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分析报告（财政汇总）</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17" name="组合 16"/>
          <p:cNvGrpSpPr/>
          <p:nvPr/>
        </p:nvGrpSpPr>
        <p:grpSpPr>
          <a:xfrm>
            <a:off x="1361440" y="1212850"/>
            <a:ext cx="9525000" cy="5761253"/>
            <a:chOff x="2173" y="1999"/>
            <a:chExt cx="11353" cy="8861"/>
          </a:xfrm>
        </p:grpSpPr>
        <p:grpSp>
          <p:nvGrpSpPr>
            <p:cNvPr id="10" name="组合 9"/>
            <p:cNvGrpSpPr/>
            <p:nvPr/>
          </p:nvGrpSpPr>
          <p:grpSpPr>
            <a:xfrm>
              <a:off x="2173" y="1999"/>
              <a:ext cx="11353" cy="8861"/>
              <a:chOff x="1316" y="1406"/>
              <a:chExt cx="9758" cy="7521"/>
            </a:xfrm>
          </p:grpSpPr>
          <p:grpSp>
            <p:nvGrpSpPr>
              <p:cNvPr id="96" name="组合 50"/>
              <p:cNvGrpSpPr/>
              <p:nvPr/>
            </p:nvGrpSpPr>
            <p:grpSpPr>
              <a:xfrm rot="0">
                <a:off x="1415" y="1519"/>
                <a:ext cx="4023" cy="6819"/>
                <a:chOff x="145088" y="1309075"/>
                <a:chExt cx="2937970" cy="5535802"/>
              </a:xfrm>
            </p:grpSpPr>
            <p:grpSp>
              <p:nvGrpSpPr>
                <p:cNvPr id="97" name="组合 55"/>
                <p:cNvGrpSpPr/>
                <p:nvPr/>
              </p:nvGrpSpPr>
              <p:grpSpPr>
                <a:xfrm>
                  <a:off x="145088" y="1309075"/>
                  <a:ext cx="2937970" cy="5535802"/>
                  <a:chOff x="94852" y="1526428"/>
                  <a:chExt cx="2937970" cy="5303069"/>
                </a:xfrm>
              </p:grpSpPr>
              <p:cxnSp>
                <p:nvCxnSpPr>
                  <p:cNvPr id="101" name="直接连接符 100"/>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2" name="直接连接符 101"/>
                  <p:cNvCxnSpPr/>
                  <p:nvPr/>
                </p:nvCxnSpPr>
                <p:spPr>
                  <a:xfrm rot="5400000">
                    <a:off x="-812631" y="4496341"/>
                    <a:ext cx="2258343" cy="13986"/>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3" name="直接连接符 102"/>
                  <p:cNvCxnSpPr/>
                  <p:nvPr/>
                </p:nvCxnSpPr>
                <p:spPr>
                  <a:xfrm>
                    <a:off x="309546" y="4948159"/>
                    <a:ext cx="3" cy="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a:xfrm>
                    <a:off x="95240" y="1936869"/>
                    <a:ext cx="4276" cy="463892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05" name="圆角矩形 104"/>
                  <p:cNvSpPr/>
                  <p:nvPr/>
                </p:nvSpPr>
                <p:spPr>
                  <a:xfrm>
                    <a:off x="95234" y="1526428"/>
                    <a:ext cx="2937588" cy="36004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rPr>
                      <a:t>分析报告撰写提纲（财政汇总版）</a:t>
                    </a:r>
                    <a:endParaRPr lang="zh-CN" altLang="en-US" sz="1050" b="1" dirty="0">
                      <a:solidFill>
                        <a:schemeClr val="tx1"/>
                      </a:solidFill>
                      <a:latin typeface="Times New Roman" panose="02020603050405020304" charset="0"/>
                      <a:ea typeface="楷体" panose="02010609060101010101" pitchFamily="49" charset="-122"/>
                    </a:endParaRPr>
                  </a:p>
                </p:txBody>
              </p:sp>
              <p:sp>
                <p:nvSpPr>
                  <p:cNvPr id="106" name="圆角矩形 105"/>
                  <p:cNvSpPr/>
                  <p:nvPr/>
                </p:nvSpPr>
                <p:spPr>
                  <a:xfrm>
                    <a:off x="172820" y="1969022"/>
                    <a:ext cx="2448272" cy="360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第一部分 本地区经济社会发展分析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07" name="圆角矩形 106"/>
                  <p:cNvSpPr/>
                  <p:nvPr/>
                </p:nvSpPr>
                <p:spPr>
                  <a:xfrm>
                    <a:off x="489316" y="238121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（一）经济发展情况。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8" name="圆角矩形 107"/>
                  <p:cNvSpPr/>
                  <p:nvPr/>
                </p:nvSpPr>
                <p:spPr>
                  <a:xfrm>
                    <a:off x="487891" y="2634474"/>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（二）财政收支运行情况。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9" name="圆角矩形 108"/>
                  <p:cNvSpPr/>
                  <p:nvPr/>
                </p:nvSpPr>
                <p:spPr>
                  <a:xfrm>
                    <a:off x="172820" y="2989592"/>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第二部分</a:t>
                    </a:r>
                    <a:r>
                      <a:rPr lang="en-US" altLang="zh-CN" sz="1050" b="1" dirty="0">
                        <a:solidFill>
                          <a:schemeClr val="tx1"/>
                        </a:solidFill>
                        <a:latin typeface="Times New Roman" panose="02020603050405020304" charset="0"/>
                        <a:ea typeface="楷体" panose="02010609060101010101" pitchFamily="49" charset="-122"/>
                        <a:cs typeface="方正楷体_GBK" panose="02000000000000000000" charset="-122"/>
                      </a:rPr>
                      <a:t>  </a:t>
                    </a:r>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本地区部门收支余情况分析及预算绩效情况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10" name="圆角矩形 109"/>
                  <p:cNvSpPr/>
                  <p:nvPr/>
                </p:nvSpPr>
                <p:spPr>
                  <a:xfrm>
                    <a:off x="523862" y="3511031"/>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（一）部门收入、支出及结转结余情况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1" name="圆角矩形 110"/>
                  <p:cNvSpPr/>
                  <p:nvPr/>
                </p:nvSpPr>
                <p:spPr>
                  <a:xfrm>
                    <a:off x="523862" y="3853205"/>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（二）部门收入、支出预决算对比情况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2" name="圆角矩形 111"/>
                  <p:cNvSpPr/>
                  <p:nvPr/>
                </p:nvSpPr>
                <p:spPr>
                  <a:xfrm>
                    <a:off x="523862" y="4195378"/>
                    <a:ext cx="2341718"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（三）部门决算收入、支出和结转结余的特点和问题</a:t>
                    </a:r>
                    <a:endParaRPr lang="zh-CN" altLang="zh-CN" sz="900" dirty="0">
                      <a:solidFill>
                        <a:schemeClr val="tx1"/>
                      </a:solidFill>
                      <a:latin typeface="Times New Roman" panose="02020603050405020304" charset="0"/>
                      <a:ea typeface="楷体" panose="02010609060101010101" pitchFamily="49" charset="-122"/>
                    </a:endParaRPr>
                  </a:p>
                </p:txBody>
              </p:sp>
              <p:sp>
                <p:nvSpPr>
                  <p:cNvPr id="113" name="圆角矩形 112"/>
                  <p:cNvSpPr/>
                  <p:nvPr/>
                </p:nvSpPr>
                <p:spPr>
                  <a:xfrm>
                    <a:off x="523862" y="4558380"/>
                    <a:ext cx="2376264" cy="342173"/>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（四）针对本地区部门预算执行特点及存在问题提出对策建议。</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4" name="圆角矩形 113"/>
                  <p:cNvSpPr/>
                  <p:nvPr/>
                </p:nvSpPr>
                <p:spPr>
                  <a:xfrm>
                    <a:off x="380986" y="5837810"/>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第三部分 本地区与预算支出相关的其他信息分析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cxnSp>
                <p:nvCxnSpPr>
                  <p:cNvPr id="117" name="直接连接符 116"/>
                  <p:cNvCxnSpPr>
                    <a:endCxn id="10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8" name="直接连接符 117"/>
                  <p:cNvCxnSpPr>
                    <a:endCxn id="10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9" name="直接连接符 118"/>
                  <p:cNvCxnSpPr>
                    <a:endCxn id="107" idx="1"/>
                  </p:cNvCxnSpPr>
                  <p:nvPr/>
                </p:nvCxnSpPr>
                <p:spPr>
                  <a:xfrm flipV="true">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0" name="直接连接符 119"/>
                  <p:cNvCxnSpPr>
                    <a:endCxn id="108" idx="1"/>
                  </p:cNvCxnSpPr>
                  <p:nvPr/>
                </p:nvCxnSpPr>
                <p:spPr>
                  <a:xfrm>
                    <a:off x="343481" y="2760806"/>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1" name="直接连接符 120"/>
                  <p:cNvCxnSpPr>
                    <a:endCxn id="110" idx="1"/>
                  </p:cNvCxnSpPr>
                  <p:nvPr/>
                </p:nvCxnSpPr>
                <p:spPr>
                  <a:xfrm>
                    <a:off x="361476" y="362133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2" name="直接连接符 121"/>
                  <p:cNvCxnSpPr>
                    <a:endCxn id="111" idx="1"/>
                  </p:cNvCxnSpPr>
                  <p:nvPr/>
                </p:nvCxnSpPr>
                <p:spPr>
                  <a:xfrm>
                    <a:off x="358074" y="397259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3" name="直接连接符 122"/>
                  <p:cNvCxnSpPr>
                    <a:endCxn id="112" idx="1"/>
                  </p:cNvCxnSpPr>
                  <p:nvPr/>
                </p:nvCxnSpPr>
                <p:spPr>
                  <a:xfrm>
                    <a:off x="323528" y="4318829"/>
                    <a:ext cx="200334" cy="254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3" name="圆角矩形 2"/>
                  <p:cNvSpPr/>
                  <p:nvPr/>
                </p:nvSpPr>
                <p:spPr>
                  <a:xfrm>
                    <a:off x="94989" y="6398659"/>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第四部分 本地区部门决算管理工作</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grpSp>
            <p:sp>
              <p:nvSpPr>
                <p:cNvPr id="99" name="圆角矩形 98"/>
                <p:cNvSpPr/>
                <p:nvPr/>
              </p:nvSpPr>
              <p:spPr>
                <a:xfrm>
                  <a:off x="574085" y="4925484"/>
                  <a:ext cx="2376351" cy="361372"/>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（五）本地区预算绩效管理工作开展情况</a:t>
                  </a:r>
                  <a:endParaRPr lang="zh-CN" altLang="en-US" sz="900" dirty="0">
                    <a:solidFill>
                      <a:schemeClr val="tx1"/>
                    </a:solidFill>
                    <a:latin typeface="Times New Roman" panose="02020603050405020304" charset="0"/>
                    <a:ea typeface="楷体" panose="02010609060101010101" pitchFamily="49" charset="-122"/>
                  </a:endParaRPr>
                </a:p>
              </p:txBody>
            </p:sp>
          </p:grpSp>
          <p:grpSp>
            <p:nvGrpSpPr>
              <p:cNvPr id="11" name="组合 10"/>
              <p:cNvGrpSpPr/>
              <p:nvPr/>
            </p:nvGrpSpPr>
            <p:grpSpPr>
              <a:xfrm>
                <a:off x="1316" y="1406"/>
                <a:ext cx="9758" cy="7521"/>
                <a:chOff x="1316" y="1406"/>
                <a:chExt cx="9758" cy="7521"/>
              </a:xfrm>
            </p:grpSpPr>
            <p:sp>
              <p:nvSpPr>
                <p:cNvPr id="12" name="对角圆角矩形 11"/>
                <p:cNvSpPr/>
                <p:nvPr/>
              </p:nvSpPr>
              <p:spPr>
                <a:xfrm>
                  <a:off x="5798" y="1406"/>
                  <a:ext cx="5276" cy="1025"/>
                </a:xfrm>
                <a:prstGeom prst="round2DiagRect">
                  <a:avLst>
                    <a:gd name="adj1" fmla="val 0"/>
                    <a:gd name="adj2" fmla="val 16670"/>
                  </a:avLst>
                </a:prstGeom>
                <a:solidFill>
                  <a:srgbClr val="31668F"/>
                </a:solidFill>
              </p:spPr>
              <p:style>
                <a:lnRef idx="0">
                  <a:schemeClr val="accent1"/>
                </a:lnRef>
                <a:fillRef idx="3">
                  <a:schemeClr val="accent1"/>
                </a:fillRef>
                <a:effectRef idx="3">
                  <a:schemeClr val="accent1"/>
                </a:effectRef>
                <a:fontRef idx="minor">
                  <a:schemeClr val="lt1"/>
                </a:fontRef>
              </p:style>
              <p:txBody>
                <a:bodyPr/>
                <a:lstStyle/>
                <a:p>
                  <a:pPr eaLnBrk="1" fontAlgn="auto" hangingPunct="1">
                    <a:spcBef>
                      <a:spcPts val="0"/>
                    </a:spcBef>
                    <a:spcAft>
                      <a:spcPts val="0"/>
                    </a:spcAft>
                    <a:defRPr/>
                  </a:pPr>
                  <a:endParaRPr lang="zh-CN" altLang="en-US" sz="100" kern="0">
                    <a:solidFill>
                      <a:schemeClr val="tx1"/>
                    </a:solidFill>
                    <a:latin typeface="方正楷体_GBK" panose="02000000000000000000" charset="-122"/>
                    <a:ea typeface="方正楷体_GBK" panose="02000000000000000000" charset="-122"/>
                  </a:endParaRPr>
                </a:p>
              </p:txBody>
            </p:sp>
            <p:sp>
              <p:nvSpPr>
                <p:cNvPr id="13" name="圆角矩形 12"/>
                <p:cNvSpPr/>
                <p:nvPr/>
              </p:nvSpPr>
              <p:spPr>
                <a:xfrm>
                  <a:off x="5798" y="2431"/>
                  <a:ext cx="5276" cy="6496"/>
                </a:xfrm>
                <a:prstGeom prst="roundRect">
                  <a:avLst>
                    <a:gd name="adj" fmla="val 0"/>
                  </a:avLst>
                </a:prstGeom>
                <a:noFill/>
                <a:ln w="12700" cmpd="sng">
                  <a:solidFill>
                    <a:srgbClr val="BFBFB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0" algn="just" fontAlgn="auto">
                    <a:lnSpc>
                      <a:spcPct val="150000"/>
                    </a:lnSpc>
                  </a:pPr>
                  <a:r>
                    <a:rPr lang="en-US" altLang="zh-CN" sz="2000" dirty="0">
                      <a:solidFill>
                        <a:schemeClr val="tx1"/>
                      </a:solidFill>
                      <a:latin typeface="Times New Roman" panose="02020603050405020304" charset="0"/>
                      <a:ea typeface="楷体" panose="02010609060101010101" pitchFamily="49" charset="-122"/>
                      <a:sym typeface="+mn-ea"/>
                    </a:rPr>
                    <a:t>    </a:t>
                  </a:r>
                  <a:r>
                    <a:rPr lang="zh-CN" sz="2000" dirty="0">
                      <a:solidFill>
                        <a:srgbClr val="FF0000"/>
                      </a:solidFill>
                      <a:latin typeface="Times New Roman" panose="02020603050405020304" charset="0"/>
                      <a:ea typeface="楷体" panose="02010609060101010101" pitchFamily="49" charset="-122"/>
                      <a:sym typeface="+mn-ea"/>
                    </a:rPr>
                    <a:t>概述预算绩效目标、绩效监控、绩效评价和结果应用等工作开展情况，存在的困难和问题及下一步改进建议。</a:t>
                  </a:r>
                  <a:endParaRPr lang="zh-CN" sz="2000" dirty="0">
                    <a:solidFill>
                      <a:srgbClr val="FF0000"/>
                    </a:solidFill>
                    <a:latin typeface="Times New Roman" panose="02020603050405020304" charset="0"/>
                    <a:ea typeface="楷体" panose="02010609060101010101" pitchFamily="49" charset="-122"/>
                    <a:sym typeface="+mn-ea"/>
                  </a:endParaRPr>
                </a:p>
              </p:txBody>
            </p:sp>
            <p:sp>
              <p:nvSpPr>
                <p:cNvPr id="14" name="矩形 13"/>
                <p:cNvSpPr/>
                <p:nvPr/>
              </p:nvSpPr>
              <p:spPr>
                <a:xfrm>
                  <a:off x="1316" y="1434"/>
                  <a:ext cx="4122" cy="7089"/>
                </a:xfrm>
                <a:prstGeom prst="rect">
                  <a:avLst/>
                </a:prstGeom>
                <a:no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solidFill>
                      <a:schemeClr val="tx1"/>
                    </a:solidFill>
                    <a:latin typeface="方正楷体_GBK" panose="02000000000000000000" charset="-122"/>
                    <a:ea typeface="方正楷体_GBK" panose="02000000000000000000" charset="-122"/>
                  </a:endParaRPr>
                </a:p>
              </p:txBody>
            </p:sp>
          </p:grpSp>
        </p:grpSp>
        <p:sp>
          <p:nvSpPr>
            <p:cNvPr id="15" name="矩形 14"/>
            <p:cNvSpPr/>
            <p:nvPr/>
          </p:nvSpPr>
          <p:spPr>
            <a:xfrm>
              <a:off x="7561" y="2248"/>
              <a:ext cx="5618" cy="708"/>
            </a:xfrm>
            <a:prstGeom prst="rect">
              <a:avLst/>
            </a:prstGeom>
          </p:spPr>
          <p:txBody>
            <a:bodyPr wrap="square">
              <a:spAutoFit/>
            </a:bodyPr>
            <a:lstStyle/>
            <a:p>
              <a:r>
                <a:rPr lang="zh-CN" altLang="en-US" sz="2400" b="1" dirty="0">
                  <a:solidFill>
                    <a:schemeClr val="bg1"/>
                  </a:solidFill>
                  <a:latin typeface="Times New Roman" panose="02020603050405020304" charset="0"/>
                  <a:ea typeface="楷体" panose="02010609060101010101" pitchFamily="49" charset="-122"/>
                </a:rPr>
                <a:t>一、</a:t>
              </a:r>
              <a:r>
                <a:rPr lang="zh-CN" altLang="zh-CN" sz="2400" b="1" dirty="0">
                  <a:solidFill>
                    <a:schemeClr val="bg1"/>
                  </a:solidFill>
                  <a:latin typeface="Times New Roman" panose="02020603050405020304" charset="0"/>
                  <a:ea typeface="楷体" panose="02010609060101010101" pitchFamily="49" charset="-122"/>
                </a:rPr>
                <a:t>分析报告　　二、分析评价</a:t>
              </a:r>
              <a:endParaRPr lang="zh-CN" altLang="zh-CN" sz="2400" b="1" dirty="0">
                <a:solidFill>
                  <a:schemeClr val="bg1"/>
                </a:solidFill>
                <a:latin typeface="Times New Roman" panose="02020603050405020304" charset="0"/>
                <a:ea typeface="楷体" panose="02010609060101010101" pitchFamily="49" charset="-122"/>
              </a:endParaRPr>
            </a:p>
          </p:txBody>
        </p:sp>
      </p:grpSp>
      <p:cxnSp>
        <p:nvCxnSpPr>
          <p:cNvPr id="6" name="直接连接符 5"/>
          <p:cNvCxnSpPr/>
          <p:nvPr/>
        </p:nvCxnSpPr>
        <p:spPr>
          <a:xfrm>
            <a:off x="1758648" y="451036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nvCxnSpPr>
        <p:spPr>
          <a:xfrm>
            <a:off x="1758950" y="4950460"/>
            <a:ext cx="23495" cy="47879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a:off x="1735153" y="4937724"/>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6" name="直接连接符 15"/>
          <p:cNvCxnSpPr>
            <a:endCxn id="114" idx="1"/>
          </p:cNvCxnSpPr>
          <p:nvPr/>
        </p:nvCxnSpPr>
        <p:spPr>
          <a:xfrm>
            <a:off x="1463040" y="5756910"/>
            <a:ext cx="377190" cy="127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325" name="矩形 324"/>
          <p:cNvSpPr/>
          <p:nvPr/>
        </p:nvSpPr>
        <p:spPr>
          <a:xfrm>
            <a:off x="2140585" y="4805045"/>
            <a:ext cx="2276475" cy="268605"/>
          </a:xfrm>
          <a:prstGeom prst="rect">
            <a:avLst/>
          </a:prstGeom>
          <a:no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sz="100"/>
          </a:p>
        </p:txBody>
      </p:sp>
      <p:cxnSp>
        <p:nvCxnSpPr>
          <p:cNvPr id="5" name="肘形连接符 4"/>
          <p:cNvCxnSpPr>
            <a:stCxn id="325" idx="3"/>
          </p:cNvCxnSpPr>
          <p:nvPr/>
        </p:nvCxnSpPr>
        <p:spPr>
          <a:xfrm flipV="true">
            <a:off x="4417060" y="3899535"/>
            <a:ext cx="1430020" cy="1040130"/>
          </a:xfrm>
          <a:prstGeom prst="bentConnector3">
            <a:avLst>
              <a:gd name="adj1" fmla="val 50000"/>
            </a:avLst>
          </a:prstGeom>
          <a:ln w="28575" cmpd="sng">
            <a:solidFill>
              <a:schemeClr val="accent1">
                <a:shade val="50000"/>
              </a:schemeClr>
            </a:solidFill>
            <a:prstDash val="solid"/>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6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75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分析报告（财政汇总）</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17" name="组合 16"/>
          <p:cNvGrpSpPr/>
          <p:nvPr/>
        </p:nvGrpSpPr>
        <p:grpSpPr>
          <a:xfrm>
            <a:off x="1361440" y="1212850"/>
            <a:ext cx="10314940" cy="5761355"/>
            <a:chOff x="2173" y="1999"/>
            <a:chExt cx="11353" cy="8861"/>
          </a:xfrm>
        </p:grpSpPr>
        <p:grpSp>
          <p:nvGrpSpPr>
            <p:cNvPr id="10" name="组合 9"/>
            <p:cNvGrpSpPr/>
            <p:nvPr/>
          </p:nvGrpSpPr>
          <p:grpSpPr>
            <a:xfrm>
              <a:off x="2173" y="1999"/>
              <a:ext cx="11353" cy="8861"/>
              <a:chOff x="1316" y="1406"/>
              <a:chExt cx="9758" cy="7521"/>
            </a:xfrm>
          </p:grpSpPr>
          <p:grpSp>
            <p:nvGrpSpPr>
              <p:cNvPr id="96" name="组合 50"/>
              <p:cNvGrpSpPr/>
              <p:nvPr/>
            </p:nvGrpSpPr>
            <p:grpSpPr>
              <a:xfrm rot="0">
                <a:off x="1415" y="1519"/>
                <a:ext cx="4023" cy="6819"/>
                <a:chOff x="145088" y="1309075"/>
                <a:chExt cx="2937970" cy="5535802"/>
              </a:xfrm>
            </p:grpSpPr>
            <p:grpSp>
              <p:nvGrpSpPr>
                <p:cNvPr id="97" name="组合 55"/>
                <p:cNvGrpSpPr/>
                <p:nvPr/>
              </p:nvGrpSpPr>
              <p:grpSpPr>
                <a:xfrm>
                  <a:off x="145088" y="1309075"/>
                  <a:ext cx="2937970" cy="5535802"/>
                  <a:chOff x="94852" y="1526428"/>
                  <a:chExt cx="2937970" cy="5303069"/>
                </a:xfrm>
              </p:grpSpPr>
              <p:cxnSp>
                <p:nvCxnSpPr>
                  <p:cNvPr id="101" name="直接连接符 100"/>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2" name="直接连接符 101"/>
                  <p:cNvCxnSpPr/>
                  <p:nvPr/>
                </p:nvCxnSpPr>
                <p:spPr>
                  <a:xfrm rot="5400000">
                    <a:off x="-812631" y="4496341"/>
                    <a:ext cx="2258343" cy="13986"/>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3" name="直接连接符 102"/>
                  <p:cNvCxnSpPr/>
                  <p:nvPr/>
                </p:nvCxnSpPr>
                <p:spPr>
                  <a:xfrm>
                    <a:off x="309546" y="4948159"/>
                    <a:ext cx="3" cy="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a:xfrm>
                    <a:off x="95240" y="1936869"/>
                    <a:ext cx="4276" cy="463892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05" name="圆角矩形 104"/>
                  <p:cNvSpPr/>
                  <p:nvPr/>
                </p:nvSpPr>
                <p:spPr>
                  <a:xfrm>
                    <a:off x="95234" y="1526428"/>
                    <a:ext cx="2937588" cy="36004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rPr>
                      <a:t>分析报告撰写提纲（财政汇总版）</a:t>
                    </a:r>
                    <a:endParaRPr lang="zh-CN" altLang="en-US" sz="1050" b="1" dirty="0">
                      <a:solidFill>
                        <a:schemeClr val="tx1"/>
                      </a:solidFill>
                      <a:latin typeface="Times New Roman" panose="02020603050405020304" charset="0"/>
                      <a:ea typeface="楷体" panose="02010609060101010101" pitchFamily="49" charset="-122"/>
                    </a:endParaRPr>
                  </a:p>
                </p:txBody>
              </p:sp>
              <p:sp>
                <p:nvSpPr>
                  <p:cNvPr id="106" name="圆角矩形 105"/>
                  <p:cNvSpPr/>
                  <p:nvPr/>
                </p:nvSpPr>
                <p:spPr>
                  <a:xfrm>
                    <a:off x="172820" y="1969022"/>
                    <a:ext cx="2448272" cy="360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第一部分 本地区经济社会发展分析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07" name="圆角矩形 106"/>
                  <p:cNvSpPr/>
                  <p:nvPr/>
                </p:nvSpPr>
                <p:spPr>
                  <a:xfrm>
                    <a:off x="489316" y="238121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（一）经济发展情况。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8" name="圆角矩形 107"/>
                  <p:cNvSpPr/>
                  <p:nvPr/>
                </p:nvSpPr>
                <p:spPr>
                  <a:xfrm>
                    <a:off x="487891" y="2634474"/>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（二）财政收支运行情况。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9" name="圆角矩形 108"/>
                  <p:cNvSpPr/>
                  <p:nvPr/>
                </p:nvSpPr>
                <p:spPr>
                  <a:xfrm>
                    <a:off x="172820" y="2989592"/>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第二部分</a:t>
                    </a:r>
                    <a:r>
                      <a:rPr lang="en-US" altLang="zh-CN" sz="1050" b="1" dirty="0">
                        <a:solidFill>
                          <a:schemeClr val="tx1"/>
                        </a:solidFill>
                        <a:latin typeface="Times New Roman" panose="02020603050405020304" charset="0"/>
                        <a:ea typeface="楷体" panose="02010609060101010101" pitchFamily="49" charset="-122"/>
                        <a:cs typeface="方正楷体_GBK" panose="02000000000000000000" charset="-122"/>
                      </a:rPr>
                      <a:t>  </a:t>
                    </a:r>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本地区部门收支余情况分析及预算绩效情况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10" name="圆角矩形 109"/>
                  <p:cNvSpPr/>
                  <p:nvPr/>
                </p:nvSpPr>
                <p:spPr>
                  <a:xfrm>
                    <a:off x="523862" y="3511031"/>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（一）部门收入、支出及结转结余情况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1" name="圆角矩形 110"/>
                  <p:cNvSpPr/>
                  <p:nvPr/>
                </p:nvSpPr>
                <p:spPr>
                  <a:xfrm>
                    <a:off x="523862" y="3853205"/>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（二）部门收入、支出预决算对比情况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2" name="圆角矩形 111"/>
                  <p:cNvSpPr/>
                  <p:nvPr/>
                </p:nvSpPr>
                <p:spPr>
                  <a:xfrm>
                    <a:off x="523862" y="4195378"/>
                    <a:ext cx="2341718"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（三）部门决算收入、支出和结转结余的特点和问题</a:t>
                    </a:r>
                    <a:endParaRPr lang="zh-CN" altLang="zh-CN" sz="900" dirty="0">
                      <a:solidFill>
                        <a:schemeClr val="tx1"/>
                      </a:solidFill>
                      <a:latin typeface="Times New Roman" panose="02020603050405020304" charset="0"/>
                      <a:ea typeface="楷体" panose="02010609060101010101" pitchFamily="49" charset="-122"/>
                    </a:endParaRPr>
                  </a:p>
                </p:txBody>
              </p:sp>
              <p:sp>
                <p:nvSpPr>
                  <p:cNvPr id="113" name="圆角矩形 112"/>
                  <p:cNvSpPr/>
                  <p:nvPr/>
                </p:nvSpPr>
                <p:spPr>
                  <a:xfrm>
                    <a:off x="523862" y="4558380"/>
                    <a:ext cx="2376264" cy="342173"/>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（四）针对本地区部门预算执行特点及存在问题提出对策建议。</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4" name="圆角矩形 113"/>
                  <p:cNvSpPr/>
                  <p:nvPr/>
                </p:nvSpPr>
                <p:spPr>
                  <a:xfrm>
                    <a:off x="380986" y="5837810"/>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第三部分 本地区与预算支出相关的其他信息分析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cxnSp>
                <p:nvCxnSpPr>
                  <p:cNvPr id="117" name="直接连接符 116"/>
                  <p:cNvCxnSpPr>
                    <a:endCxn id="10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8" name="直接连接符 117"/>
                  <p:cNvCxnSpPr>
                    <a:endCxn id="10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9" name="直接连接符 118"/>
                  <p:cNvCxnSpPr>
                    <a:endCxn id="107" idx="1"/>
                  </p:cNvCxnSpPr>
                  <p:nvPr/>
                </p:nvCxnSpPr>
                <p:spPr>
                  <a:xfrm flipV="true">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0" name="直接连接符 119"/>
                  <p:cNvCxnSpPr>
                    <a:endCxn id="108" idx="1"/>
                  </p:cNvCxnSpPr>
                  <p:nvPr/>
                </p:nvCxnSpPr>
                <p:spPr>
                  <a:xfrm>
                    <a:off x="343481" y="2760806"/>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1" name="直接连接符 120"/>
                  <p:cNvCxnSpPr>
                    <a:endCxn id="110" idx="1"/>
                  </p:cNvCxnSpPr>
                  <p:nvPr/>
                </p:nvCxnSpPr>
                <p:spPr>
                  <a:xfrm>
                    <a:off x="361476" y="362133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2" name="直接连接符 121"/>
                  <p:cNvCxnSpPr>
                    <a:endCxn id="111" idx="1"/>
                  </p:cNvCxnSpPr>
                  <p:nvPr/>
                </p:nvCxnSpPr>
                <p:spPr>
                  <a:xfrm>
                    <a:off x="358074" y="397259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3" name="直接连接符 122"/>
                  <p:cNvCxnSpPr>
                    <a:endCxn id="112" idx="1"/>
                  </p:cNvCxnSpPr>
                  <p:nvPr/>
                </p:nvCxnSpPr>
                <p:spPr>
                  <a:xfrm>
                    <a:off x="323528" y="4318829"/>
                    <a:ext cx="200334" cy="254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3" name="圆角矩形 2"/>
                  <p:cNvSpPr/>
                  <p:nvPr/>
                </p:nvSpPr>
                <p:spPr>
                  <a:xfrm>
                    <a:off x="94989" y="6398659"/>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第四部分 本地区部门决算管理工作</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grpSp>
            <p:sp>
              <p:nvSpPr>
                <p:cNvPr id="99" name="圆角矩形 98"/>
                <p:cNvSpPr/>
                <p:nvPr/>
              </p:nvSpPr>
              <p:spPr>
                <a:xfrm>
                  <a:off x="574085" y="4925484"/>
                  <a:ext cx="2376351" cy="361372"/>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（五）本地区预算绩效管理工作开展情况</a:t>
                  </a:r>
                  <a:endParaRPr lang="zh-CN" altLang="en-US" sz="900" dirty="0">
                    <a:solidFill>
                      <a:schemeClr val="tx1"/>
                    </a:solidFill>
                    <a:latin typeface="Times New Roman" panose="02020603050405020304" charset="0"/>
                    <a:ea typeface="楷体" panose="02010609060101010101" pitchFamily="49" charset="-122"/>
                  </a:endParaRPr>
                </a:p>
              </p:txBody>
            </p:sp>
          </p:grpSp>
          <p:grpSp>
            <p:nvGrpSpPr>
              <p:cNvPr id="11" name="组合 10"/>
              <p:cNvGrpSpPr/>
              <p:nvPr/>
            </p:nvGrpSpPr>
            <p:grpSpPr>
              <a:xfrm>
                <a:off x="1316" y="1406"/>
                <a:ext cx="9758" cy="7521"/>
                <a:chOff x="1316" y="1406"/>
                <a:chExt cx="9758" cy="7521"/>
              </a:xfrm>
            </p:grpSpPr>
            <p:sp>
              <p:nvSpPr>
                <p:cNvPr id="12" name="对角圆角矩形 11"/>
                <p:cNvSpPr/>
                <p:nvPr/>
              </p:nvSpPr>
              <p:spPr>
                <a:xfrm>
                  <a:off x="5798" y="1406"/>
                  <a:ext cx="5276" cy="1025"/>
                </a:xfrm>
                <a:prstGeom prst="round2DiagRect">
                  <a:avLst>
                    <a:gd name="adj1" fmla="val 0"/>
                    <a:gd name="adj2" fmla="val 16670"/>
                  </a:avLst>
                </a:prstGeom>
                <a:solidFill>
                  <a:srgbClr val="31668F"/>
                </a:solidFill>
              </p:spPr>
              <p:style>
                <a:lnRef idx="0">
                  <a:schemeClr val="accent1"/>
                </a:lnRef>
                <a:fillRef idx="3">
                  <a:schemeClr val="accent1"/>
                </a:fillRef>
                <a:effectRef idx="3">
                  <a:schemeClr val="accent1"/>
                </a:effectRef>
                <a:fontRef idx="minor">
                  <a:schemeClr val="lt1"/>
                </a:fontRef>
              </p:style>
              <p:txBody>
                <a:bodyPr/>
                <a:lstStyle/>
                <a:p>
                  <a:pPr eaLnBrk="1" fontAlgn="auto" hangingPunct="1">
                    <a:spcBef>
                      <a:spcPts val="0"/>
                    </a:spcBef>
                    <a:spcAft>
                      <a:spcPts val="0"/>
                    </a:spcAft>
                    <a:defRPr/>
                  </a:pPr>
                  <a:endParaRPr lang="zh-CN" altLang="en-US" sz="100" kern="0">
                    <a:solidFill>
                      <a:schemeClr val="tx1"/>
                    </a:solidFill>
                    <a:latin typeface="方正楷体_GBK" panose="02000000000000000000" charset="-122"/>
                    <a:ea typeface="方正楷体_GBK" panose="02000000000000000000" charset="-122"/>
                  </a:endParaRPr>
                </a:p>
              </p:txBody>
            </p:sp>
            <p:sp>
              <p:nvSpPr>
                <p:cNvPr id="13" name="圆角矩形 12"/>
                <p:cNvSpPr/>
                <p:nvPr/>
              </p:nvSpPr>
              <p:spPr>
                <a:xfrm>
                  <a:off x="5798" y="2431"/>
                  <a:ext cx="5276" cy="6496"/>
                </a:xfrm>
                <a:prstGeom prst="roundRect">
                  <a:avLst>
                    <a:gd name="adj" fmla="val 0"/>
                  </a:avLst>
                </a:prstGeom>
                <a:noFill/>
                <a:ln w="12700" cmpd="sng">
                  <a:solidFill>
                    <a:srgbClr val="BFBFB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0" algn="just" fontAlgn="auto">
                    <a:lnSpc>
                      <a:spcPct val="150000"/>
                    </a:lnSpc>
                  </a:pPr>
                  <a:r>
                    <a:rPr lang="en-US" altLang="zh-CN" sz="2000" dirty="0">
                      <a:solidFill>
                        <a:schemeClr val="tx1"/>
                      </a:solidFill>
                      <a:latin typeface="Times New Roman" panose="02020603050405020304" charset="0"/>
                      <a:ea typeface="楷体" panose="02010609060101010101" pitchFamily="49" charset="-122"/>
                      <a:sym typeface="+mn-ea"/>
                    </a:rPr>
                    <a:t>    </a:t>
                  </a:r>
                  <a:r>
                    <a:rPr lang="zh-CN" sz="2000" dirty="0">
                      <a:solidFill>
                        <a:schemeClr val="tx1"/>
                      </a:solidFill>
                      <a:latin typeface="Times New Roman" panose="02020603050405020304" charset="0"/>
                      <a:ea typeface="楷体" panose="02010609060101010101" pitchFamily="49" charset="-122"/>
                      <a:sym typeface="+mn-ea"/>
                    </a:rPr>
                    <a:t>（一）资产负债情况。</a:t>
                  </a:r>
                  <a:endParaRPr lang="zh-CN" sz="2000" dirty="0">
                    <a:solidFill>
                      <a:schemeClr val="tx1"/>
                    </a:solidFill>
                    <a:latin typeface="Times New Roman" panose="02020603050405020304" charset="0"/>
                    <a:ea typeface="楷体" panose="02010609060101010101" pitchFamily="49" charset="-122"/>
                    <a:sym typeface="+mn-ea"/>
                  </a:endParaRPr>
                </a:p>
                <a:p>
                  <a:pPr indent="0" algn="just" fontAlgn="auto">
                    <a:lnSpc>
                      <a:spcPct val="150000"/>
                    </a:lnSpc>
                  </a:pPr>
                  <a:r>
                    <a:rPr lang="zh-CN" sz="2000" dirty="0">
                      <a:solidFill>
                        <a:schemeClr val="tx1"/>
                      </a:solidFill>
                      <a:latin typeface="Times New Roman" panose="02020603050405020304" charset="0"/>
                      <a:ea typeface="楷体" panose="02010609060101010101" pitchFamily="49" charset="-122"/>
                      <a:sym typeface="+mn-ea"/>
                    </a:rPr>
                    <a:t>对资产、负债信息进行分析，主要分析与上年度对比情况，包括增减绝对值与幅度，增减变动主要原因。</a:t>
                  </a:r>
                  <a:endParaRPr lang="zh-CN" sz="2000" dirty="0">
                    <a:solidFill>
                      <a:schemeClr val="tx1"/>
                    </a:solidFill>
                    <a:latin typeface="Times New Roman" panose="02020603050405020304" charset="0"/>
                    <a:ea typeface="楷体" panose="02010609060101010101" pitchFamily="49" charset="-122"/>
                    <a:sym typeface="+mn-ea"/>
                  </a:endParaRPr>
                </a:p>
                <a:p>
                  <a:pPr indent="0" algn="just" fontAlgn="auto">
                    <a:lnSpc>
                      <a:spcPct val="150000"/>
                    </a:lnSpc>
                  </a:pPr>
                  <a:r>
                    <a:rPr lang="zh-CN" sz="2000" dirty="0">
                      <a:solidFill>
                        <a:schemeClr val="tx1"/>
                      </a:solidFill>
                      <a:latin typeface="Times New Roman" panose="02020603050405020304" charset="0"/>
                      <a:ea typeface="楷体" panose="02010609060101010101" pitchFamily="49" charset="-122"/>
                      <a:sym typeface="+mn-ea"/>
                    </a:rPr>
                    <a:t>（二）机构人员情况。</a:t>
                  </a:r>
                  <a:endParaRPr lang="zh-CN" sz="2000" dirty="0">
                    <a:solidFill>
                      <a:schemeClr val="tx1"/>
                    </a:solidFill>
                    <a:latin typeface="Times New Roman" panose="02020603050405020304" charset="0"/>
                    <a:ea typeface="楷体" panose="02010609060101010101" pitchFamily="49" charset="-122"/>
                    <a:sym typeface="+mn-ea"/>
                  </a:endParaRPr>
                </a:p>
                <a:p>
                  <a:pPr indent="0" algn="just" fontAlgn="auto">
                    <a:lnSpc>
                      <a:spcPct val="150000"/>
                    </a:lnSpc>
                  </a:pPr>
                  <a:r>
                    <a:rPr lang="zh-CN" sz="2000" dirty="0">
                      <a:solidFill>
                        <a:schemeClr val="tx1"/>
                      </a:solidFill>
                      <a:latin typeface="Times New Roman" panose="02020603050405020304" charset="0"/>
                      <a:ea typeface="楷体" panose="02010609060101010101" pitchFamily="49" charset="-122"/>
                      <a:sym typeface="+mn-ea"/>
                    </a:rPr>
                    <a:t>1．本地区机构基本情况，可进行连续年度对比反映变动情况。</a:t>
                  </a:r>
                  <a:endParaRPr lang="zh-CN" sz="2000" dirty="0">
                    <a:solidFill>
                      <a:schemeClr val="tx1"/>
                    </a:solidFill>
                    <a:latin typeface="Times New Roman" panose="02020603050405020304" charset="0"/>
                    <a:ea typeface="楷体" panose="02010609060101010101" pitchFamily="49" charset="-122"/>
                    <a:sym typeface="+mn-ea"/>
                  </a:endParaRPr>
                </a:p>
                <a:p>
                  <a:pPr indent="0" algn="just" fontAlgn="auto">
                    <a:lnSpc>
                      <a:spcPct val="150000"/>
                    </a:lnSpc>
                  </a:pPr>
                  <a:r>
                    <a:rPr lang="zh-CN" sz="2000" dirty="0">
                      <a:solidFill>
                        <a:schemeClr val="tx1"/>
                      </a:solidFill>
                      <a:latin typeface="Times New Roman" panose="02020603050405020304" charset="0"/>
                      <a:ea typeface="楷体" panose="02010609060101010101" pitchFamily="49" charset="-122"/>
                      <a:sym typeface="+mn-ea"/>
                    </a:rPr>
                    <a:t>2．本地区实有人数和一般公共预算财政拨款（补助）开支人员情况。</a:t>
                  </a:r>
                  <a:endParaRPr lang="zh-CN" sz="2000" dirty="0">
                    <a:solidFill>
                      <a:schemeClr val="tx1"/>
                    </a:solidFill>
                    <a:latin typeface="Times New Roman" panose="02020603050405020304" charset="0"/>
                    <a:ea typeface="楷体" panose="02010609060101010101" pitchFamily="49" charset="-122"/>
                    <a:sym typeface="+mn-ea"/>
                  </a:endParaRPr>
                </a:p>
                <a:p>
                  <a:pPr indent="0" algn="just" fontAlgn="auto">
                    <a:lnSpc>
                      <a:spcPct val="150000"/>
                    </a:lnSpc>
                  </a:pPr>
                  <a:r>
                    <a:rPr lang="zh-CN" sz="2000" dirty="0">
                      <a:solidFill>
                        <a:schemeClr val="tx1"/>
                      </a:solidFill>
                      <a:latin typeface="Times New Roman" panose="02020603050405020304" charset="0"/>
                      <a:ea typeface="楷体" panose="02010609060101010101" pitchFamily="49" charset="-122"/>
                      <a:sym typeface="+mn-ea"/>
                    </a:rPr>
                    <a:t>3．本地区机构人员特点、存在问题及相关对策建议。</a:t>
                  </a:r>
                  <a:endParaRPr lang="zh-CN" sz="2000" dirty="0">
                    <a:solidFill>
                      <a:schemeClr val="tx1"/>
                    </a:solidFill>
                    <a:latin typeface="Times New Roman" panose="02020603050405020304" charset="0"/>
                    <a:ea typeface="楷体" panose="02010609060101010101" pitchFamily="49" charset="-122"/>
                    <a:sym typeface="+mn-ea"/>
                  </a:endParaRPr>
                </a:p>
              </p:txBody>
            </p:sp>
            <p:sp>
              <p:nvSpPr>
                <p:cNvPr id="14" name="矩形 13"/>
                <p:cNvSpPr/>
                <p:nvPr/>
              </p:nvSpPr>
              <p:spPr>
                <a:xfrm>
                  <a:off x="1316" y="1434"/>
                  <a:ext cx="4122" cy="7089"/>
                </a:xfrm>
                <a:prstGeom prst="rect">
                  <a:avLst/>
                </a:prstGeom>
                <a:no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solidFill>
                      <a:schemeClr val="tx1"/>
                    </a:solidFill>
                    <a:latin typeface="方正楷体_GBK" panose="02000000000000000000" charset="-122"/>
                    <a:ea typeface="方正楷体_GBK" panose="02000000000000000000" charset="-122"/>
                  </a:endParaRPr>
                </a:p>
              </p:txBody>
            </p:sp>
          </p:grpSp>
        </p:grpSp>
        <p:sp>
          <p:nvSpPr>
            <p:cNvPr id="15" name="矩形 14"/>
            <p:cNvSpPr/>
            <p:nvPr/>
          </p:nvSpPr>
          <p:spPr>
            <a:xfrm>
              <a:off x="7561" y="2248"/>
              <a:ext cx="5618" cy="708"/>
            </a:xfrm>
            <a:prstGeom prst="rect">
              <a:avLst/>
            </a:prstGeom>
          </p:spPr>
          <p:txBody>
            <a:bodyPr wrap="square">
              <a:spAutoFit/>
            </a:bodyPr>
            <a:lstStyle/>
            <a:p>
              <a:r>
                <a:rPr lang="zh-CN" altLang="en-US" sz="2400" b="1" dirty="0">
                  <a:solidFill>
                    <a:schemeClr val="bg1"/>
                  </a:solidFill>
                  <a:latin typeface="Times New Roman" panose="02020603050405020304" charset="0"/>
                  <a:ea typeface="楷体" panose="02010609060101010101" pitchFamily="49" charset="-122"/>
                </a:rPr>
                <a:t>一、</a:t>
              </a:r>
              <a:r>
                <a:rPr lang="zh-CN" altLang="zh-CN" sz="2400" b="1" dirty="0">
                  <a:solidFill>
                    <a:schemeClr val="bg1"/>
                  </a:solidFill>
                  <a:latin typeface="Times New Roman" panose="02020603050405020304" charset="0"/>
                  <a:ea typeface="楷体" panose="02010609060101010101" pitchFamily="49" charset="-122"/>
                </a:rPr>
                <a:t>分析报告　　二、分析评价</a:t>
              </a:r>
              <a:endParaRPr lang="zh-CN" altLang="zh-CN" sz="2400" b="1" dirty="0">
                <a:solidFill>
                  <a:schemeClr val="bg1"/>
                </a:solidFill>
                <a:latin typeface="Times New Roman" panose="02020603050405020304" charset="0"/>
                <a:ea typeface="楷体" panose="02010609060101010101" pitchFamily="49" charset="-122"/>
              </a:endParaRPr>
            </a:p>
          </p:txBody>
        </p:sp>
      </p:grpSp>
      <p:cxnSp>
        <p:nvCxnSpPr>
          <p:cNvPr id="6" name="直接连接符 5"/>
          <p:cNvCxnSpPr/>
          <p:nvPr/>
        </p:nvCxnSpPr>
        <p:spPr>
          <a:xfrm>
            <a:off x="1758648" y="451036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nvCxnSpPr>
        <p:spPr>
          <a:xfrm>
            <a:off x="1763395" y="5400675"/>
            <a:ext cx="43180" cy="2921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a:off x="1735153" y="4937724"/>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6" name="直接连接符 15"/>
          <p:cNvCxnSpPr>
            <a:endCxn id="114" idx="1"/>
          </p:cNvCxnSpPr>
          <p:nvPr/>
        </p:nvCxnSpPr>
        <p:spPr>
          <a:xfrm>
            <a:off x="1503045" y="5756910"/>
            <a:ext cx="377190" cy="127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325" name="矩形 324"/>
          <p:cNvSpPr/>
          <p:nvPr/>
        </p:nvSpPr>
        <p:spPr>
          <a:xfrm>
            <a:off x="1880235" y="5624195"/>
            <a:ext cx="3129280" cy="346075"/>
          </a:xfrm>
          <a:prstGeom prst="rect">
            <a:avLst/>
          </a:prstGeom>
          <a:no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sz="100"/>
          </a:p>
        </p:txBody>
      </p:sp>
      <p:cxnSp>
        <p:nvCxnSpPr>
          <p:cNvPr id="5" name="肘形连接符 4"/>
          <p:cNvCxnSpPr>
            <a:stCxn id="325" idx="3"/>
          </p:cNvCxnSpPr>
          <p:nvPr/>
        </p:nvCxnSpPr>
        <p:spPr>
          <a:xfrm flipV="true">
            <a:off x="5009515" y="4721860"/>
            <a:ext cx="1096645" cy="1075690"/>
          </a:xfrm>
          <a:prstGeom prst="bentConnector3">
            <a:avLst>
              <a:gd name="adj1" fmla="val 50029"/>
            </a:avLst>
          </a:prstGeom>
          <a:ln w="28575" cmpd="sng">
            <a:solidFill>
              <a:schemeClr val="accent1">
                <a:shade val="50000"/>
              </a:schemeClr>
            </a:solidFill>
            <a:prstDash val="solid"/>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6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75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分析报告（财政汇总）</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17" name="组合 16"/>
          <p:cNvGrpSpPr/>
          <p:nvPr/>
        </p:nvGrpSpPr>
        <p:grpSpPr>
          <a:xfrm>
            <a:off x="1361440" y="1212850"/>
            <a:ext cx="10590837" cy="5852513"/>
            <a:chOff x="2173" y="1999"/>
            <a:chExt cx="11657" cy="9001"/>
          </a:xfrm>
        </p:grpSpPr>
        <p:grpSp>
          <p:nvGrpSpPr>
            <p:cNvPr id="10" name="组合 9"/>
            <p:cNvGrpSpPr/>
            <p:nvPr/>
          </p:nvGrpSpPr>
          <p:grpSpPr>
            <a:xfrm>
              <a:off x="2173" y="1999"/>
              <a:ext cx="11657" cy="9001"/>
              <a:chOff x="1316" y="1406"/>
              <a:chExt cx="10019" cy="7640"/>
            </a:xfrm>
          </p:grpSpPr>
          <p:grpSp>
            <p:nvGrpSpPr>
              <p:cNvPr id="96" name="组合 50"/>
              <p:cNvGrpSpPr/>
              <p:nvPr/>
            </p:nvGrpSpPr>
            <p:grpSpPr>
              <a:xfrm rot="0">
                <a:off x="1415" y="1519"/>
                <a:ext cx="4023" cy="6819"/>
                <a:chOff x="145088" y="1309075"/>
                <a:chExt cx="2937970" cy="5535802"/>
              </a:xfrm>
            </p:grpSpPr>
            <p:grpSp>
              <p:nvGrpSpPr>
                <p:cNvPr id="97" name="组合 55"/>
                <p:cNvGrpSpPr/>
                <p:nvPr/>
              </p:nvGrpSpPr>
              <p:grpSpPr>
                <a:xfrm>
                  <a:off x="145088" y="1309075"/>
                  <a:ext cx="2937970" cy="5535802"/>
                  <a:chOff x="94852" y="1526428"/>
                  <a:chExt cx="2937970" cy="5303069"/>
                </a:xfrm>
              </p:grpSpPr>
              <p:cxnSp>
                <p:nvCxnSpPr>
                  <p:cNvPr id="101" name="直接连接符 100"/>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2" name="直接连接符 101"/>
                  <p:cNvCxnSpPr/>
                  <p:nvPr/>
                </p:nvCxnSpPr>
                <p:spPr>
                  <a:xfrm rot="5400000">
                    <a:off x="-812631" y="4496341"/>
                    <a:ext cx="2258343" cy="13986"/>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3" name="直接连接符 102"/>
                  <p:cNvCxnSpPr/>
                  <p:nvPr/>
                </p:nvCxnSpPr>
                <p:spPr>
                  <a:xfrm>
                    <a:off x="309546" y="4948159"/>
                    <a:ext cx="3" cy="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a:xfrm>
                    <a:off x="95240" y="1936869"/>
                    <a:ext cx="4276" cy="463892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05" name="圆角矩形 104"/>
                  <p:cNvSpPr/>
                  <p:nvPr/>
                </p:nvSpPr>
                <p:spPr>
                  <a:xfrm>
                    <a:off x="95234" y="1526428"/>
                    <a:ext cx="2937588" cy="36004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rPr>
                      <a:t>分析报告撰写提纲（财政汇总版）</a:t>
                    </a:r>
                    <a:endParaRPr lang="zh-CN" altLang="en-US" sz="1050" b="1" dirty="0">
                      <a:solidFill>
                        <a:schemeClr val="tx1"/>
                      </a:solidFill>
                      <a:latin typeface="Times New Roman" panose="02020603050405020304" charset="0"/>
                      <a:ea typeface="楷体" panose="02010609060101010101" pitchFamily="49" charset="-122"/>
                    </a:endParaRPr>
                  </a:p>
                </p:txBody>
              </p:sp>
              <p:sp>
                <p:nvSpPr>
                  <p:cNvPr id="106" name="圆角矩形 105"/>
                  <p:cNvSpPr/>
                  <p:nvPr/>
                </p:nvSpPr>
                <p:spPr>
                  <a:xfrm>
                    <a:off x="172820" y="1969022"/>
                    <a:ext cx="2448272" cy="360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第一部分 本地区经济社会发展分析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07" name="圆角矩形 106"/>
                  <p:cNvSpPr/>
                  <p:nvPr/>
                </p:nvSpPr>
                <p:spPr>
                  <a:xfrm>
                    <a:off x="489316" y="238121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（一）经济发展情况。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8" name="圆角矩形 107"/>
                  <p:cNvSpPr/>
                  <p:nvPr/>
                </p:nvSpPr>
                <p:spPr>
                  <a:xfrm>
                    <a:off x="487891" y="2634474"/>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（二）财政收支运行情况。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9" name="圆角矩形 108"/>
                  <p:cNvSpPr/>
                  <p:nvPr/>
                </p:nvSpPr>
                <p:spPr>
                  <a:xfrm>
                    <a:off x="172820" y="2989592"/>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第二部分</a:t>
                    </a:r>
                    <a:r>
                      <a:rPr lang="en-US" altLang="zh-CN" sz="1050" b="1" dirty="0">
                        <a:solidFill>
                          <a:schemeClr val="tx1"/>
                        </a:solidFill>
                        <a:latin typeface="Times New Roman" panose="02020603050405020304" charset="0"/>
                        <a:ea typeface="楷体" panose="02010609060101010101" pitchFamily="49" charset="-122"/>
                        <a:cs typeface="方正楷体_GBK" panose="02000000000000000000" charset="-122"/>
                      </a:rPr>
                      <a:t>  </a:t>
                    </a:r>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本地区部门收支余情况分析及预算绩效情况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10" name="圆角矩形 109"/>
                  <p:cNvSpPr/>
                  <p:nvPr/>
                </p:nvSpPr>
                <p:spPr>
                  <a:xfrm>
                    <a:off x="523862" y="3511031"/>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（一）部门收入、支出及结转结余情况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1" name="圆角矩形 110"/>
                  <p:cNvSpPr/>
                  <p:nvPr/>
                </p:nvSpPr>
                <p:spPr>
                  <a:xfrm>
                    <a:off x="523862" y="3853205"/>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（二）部门收入、支出预决算对比情况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2" name="圆角矩形 111"/>
                  <p:cNvSpPr/>
                  <p:nvPr/>
                </p:nvSpPr>
                <p:spPr>
                  <a:xfrm>
                    <a:off x="523862" y="4195378"/>
                    <a:ext cx="2341718"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（三）部门决算收入、支出和结转结余的特点和问题</a:t>
                    </a:r>
                    <a:endParaRPr lang="zh-CN" altLang="zh-CN" sz="900" dirty="0">
                      <a:solidFill>
                        <a:schemeClr val="tx1"/>
                      </a:solidFill>
                      <a:latin typeface="Times New Roman" panose="02020603050405020304" charset="0"/>
                      <a:ea typeface="楷体" panose="02010609060101010101" pitchFamily="49" charset="-122"/>
                    </a:endParaRPr>
                  </a:p>
                </p:txBody>
              </p:sp>
              <p:sp>
                <p:nvSpPr>
                  <p:cNvPr id="113" name="圆角矩形 112"/>
                  <p:cNvSpPr/>
                  <p:nvPr/>
                </p:nvSpPr>
                <p:spPr>
                  <a:xfrm>
                    <a:off x="523862" y="4558380"/>
                    <a:ext cx="2376264" cy="342173"/>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（四）针对本地区部门预算执行特点及存在问题提出对策建议。</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4" name="圆角矩形 113"/>
                  <p:cNvSpPr/>
                  <p:nvPr/>
                </p:nvSpPr>
                <p:spPr>
                  <a:xfrm>
                    <a:off x="380986" y="5837810"/>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第三部分 本地区与预算支出相关的其他信息分析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cxnSp>
                <p:nvCxnSpPr>
                  <p:cNvPr id="117" name="直接连接符 116"/>
                  <p:cNvCxnSpPr>
                    <a:endCxn id="10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8" name="直接连接符 117"/>
                  <p:cNvCxnSpPr>
                    <a:endCxn id="10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9" name="直接连接符 118"/>
                  <p:cNvCxnSpPr>
                    <a:endCxn id="107" idx="1"/>
                  </p:cNvCxnSpPr>
                  <p:nvPr/>
                </p:nvCxnSpPr>
                <p:spPr>
                  <a:xfrm flipV="true">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0" name="直接连接符 119"/>
                  <p:cNvCxnSpPr>
                    <a:endCxn id="108" idx="1"/>
                  </p:cNvCxnSpPr>
                  <p:nvPr/>
                </p:nvCxnSpPr>
                <p:spPr>
                  <a:xfrm>
                    <a:off x="343481" y="2760806"/>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1" name="直接连接符 120"/>
                  <p:cNvCxnSpPr>
                    <a:endCxn id="110" idx="1"/>
                  </p:cNvCxnSpPr>
                  <p:nvPr/>
                </p:nvCxnSpPr>
                <p:spPr>
                  <a:xfrm>
                    <a:off x="361476" y="362133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2" name="直接连接符 121"/>
                  <p:cNvCxnSpPr>
                    <a:endCxn id="111" idx="1"/>
                  </p:cNvCxnSpPr>
                  <p:nvPr/>
                </p:nvCxnSpPr>
                <p:spPr>
                  <a:xfrm>
                    <a:off x="358074" y="397259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3" name="直接连接符 122"/>
                  <p:cNvCxnSpPr>
                    <a:endCxn id="112" idx="1"/>
                  </p:cNvCxnSpPr>
                  <p:nvPr/>
                </p:nvCxnSpPr>
                <p:spPr>
                  <a:xfrm>
                    <a:off x="323528" y="4318829"/>
                    <a:ext cx="200334" cy="254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3" name="圆角矩形 2"/>
                  <p:cNvSpPr/>
                  <p:nvPr/>
                </p:nvSpPr>
                <p:spPr>
                  <a:xfrm>
                    <a:off x="94989" y="6398659"/>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第四部分 本地区部门决算管理工作</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grpSp>
            <p:sp>
              <p:nvSpPr>
                <p:cNvPr id="99" name="圆角矩形 98"/>
                <p:cNvSpPr/>
                <p:nvPr/>
              </p:nvSpPr>
              <p:spPr>
                <a:xfrm>
                  <a:off x="574085" y="4925484"/>
                  <a:ext cx="2376351" cy="361372"/>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（五）本地区预算绩效管理工作开展情况</a:t>
                  </a:r>
                  <a:endParaRPr lang="zh-CN" altLang="en-US" sz="900" dirty="0">
                    <a:solidFill>
                      <a:schemeClr val="tx1"/>
                    </a:solidFill>
                    <a:latin typeface="Times New Roman" panose="02020603050405020304" charset="0"/>
                    <a:ea typeface="楷体" panose="02010609060101010101" pitchFamily="49" charset="-122"/>
                  </a:endParaRPr>
                </a:p>
              </p:txBody>
            </p:sp>
          </p:grpSp>
          <p:grpSp>
            <p:nvGrpSpPr>
              <p:cNvPr id="11" name="组合 10"/>
              <p:cNvGrpSpPr/>
              <p:nvPr/>
            </p:nvGrpSpPr>
            <p:grpSpPr>
              <a:xfrm>
                <a:off x="1316" y="1406"/>
                <a:ext cx="10019" cy="7640"/>
                <a:chOff x="1316" y="1406"/>
                <a:chExt cx="10019" cy="7640"/>
              </a:xfrm>
            </p:grpSpPr>
            <p:sp>
              <p:nvSpPr>
                <p:cNvPr id="12" name="对角圆角矩形 11"/>
                <p:cNvSpPr/>
                <p:nvPr/>
              </p:nvSpPr>
              <p:spPr>
                <a:xfrm>
                  <a:off x="5798" y="1406"/>
                  <a:ext cx="5276" cy="1025"/>
                </a:xfrm>
                <a:prstGeom prst="round2DiagRect">
                  <a:avLst>
                    <a:gd name="adj1" fmla="val 0"/>
                    <a:gd name="adj2" fmla="val 16670"/>
                  </a:avLst>
                </a:prstGeom>
                <a:solidFill>
                  <a:srgbClr val="31668F"/>
                </a:solidFill>
              </p:spPr>
              <p:style>
                <a:lnRef idx="0">
                  <a:schemeClr val="accent1"/>
                </a:lnRef>
                <a:fillRef idx="3">
                  <a:schemeClr val="accent1"/>
                </a:fillRef>
                <a:effectRef idx="3">
                  <a:schemeClr val="accent1"/>
                </a:effectRef>
                <a:fontRef idx="minor">
                  <a:schemeClr val="lt1"/>
                </a:fontRef>
              </p:style>
              <p:txBody>
                <a:bodyPr/>
                <a:lstStyle/>
                <a:p>
                  <a:pPr eaLnBrk="1" fontAlgn="auto" hangingPunct="1">
                    <a:spcBef>
                      <a:spcPts val="0"/>
                    </a:spcBef>
                    <a:spcAft>
                      <a:spcPts val="0"/>
                    </a:spcAft>
                    <a:defRPr/>
                  </a:pPr>
                  <a:endParaRPr lang="zh-CN" altLang="en-US" sz="100" kern="0">
                    <a:solidFill>
                      <a:schemeClr val="tx1"/>
                    </a:solidFill>
                    <a:latin typeface="方正楷体_GBK" panose="02000000000000000000" charset="-122"/>
                    <a:ea typeface="方正楷体_GBK" panose="02000000000000000000" charset="-122"/>
                  </a:endParaRPr>
                </a:p>
              </p:txBody>
            </p:sp>
            <p:sp>
              <p:nvSpPr>
                <p:cNvPr id="13" name="圆角矩形 12"/>
                <p:cNvSpPr/>
                <p:nvPr/>
              </p:nvSpPr>
              <p:spPr>
                <a:xfrm>
                  <a:off x="5804" y="2550"/>
                  <a:ext cx="5531" cy="6496"/>
                </a:xfrm>
                <a:prstGeom prst="roundRect">
                  <a:avLst>
                    <a:gd name="adj" fmla="val 0"/>
                  </a:avLst>
                </a:prstGeom>
                <a:noFill/>
                <a:ln w="12700" cmpd="sng">
                  <a:solidFill>
                    <a:srgbClr val="BFBFB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0" algn="just" fontAlgn="auto">
                    <a:lnSpc>
                      <a:spcPct val="150000"/>
                    </a:lnSpc>
                  </a:pPr>
                  <a:r>
                    <a:rPr lang="en-US" altLang="zh-CN" sz="2000" dirty="0">
                      <a:solidFill>
                        <a:schemeClr val="tx1"/>
                      </a:solidFill>
                      <a:latin typeface="Times New Roman" panose="02020603050405020304" charset="0"/>
                      <a:ea typeface="楷体" panose="02010609060101010101" pitchFamily="49" charset="-122"/>
                      <a:sym typeface="+mn-ea"/>
                    </a:rPr>
                    <a:t>    </a:t>
                  </a:r>
                  <a:r>
                    <a:rPr lang="zh-CN" sz="2000" dirty="0">
                      <a:solidFill>
                        <a:schemeClr val="tx1"/>
                      </a:solidFill>
                      <a:latin typeface="Times New Roman" panose="02020603050405020304" charset="0"/>
                      <a:ea typeface="楷体" panose="02010609060101010101" pitchFamily="49" charset="-122"/>
                      <a:sym typeface="+mn-ea"/>
                    </a:rPr>
                    <a:t>（一）本地区部门决算工作情况总结。</a:t>
                  </a:r>
                  <a:endParaRPr lang="zh-CN" sz="2000" dirty="0">
                    <a:solidFill>
                      <a:schemeClr val="tx1"/>
                    </a:solidFill>
                    <a:latin typeface="Times New Roman" panose="02020603050405020304" charset="0"/>
                    <a:ea typeface="楷体" panose="02010609060101010101" pitchFamily="49" charset="-122"/>
                    <a:sym typeface="+mn-ea"/>
                  </a:endParaRPr>
                </a:p>
                <a:p>
                  <a:pPr indent="0" algn="just" fontAlgn="auto">
                    <a:lnSpc>
                      <a:spcPct val="150000"/>
                    </a:lnSpc>
                  </a:pPr>
                  <a:r>
                    <a:rPr lang="zh-CN" sz="2000" dirty="0">
                      <a:solidFill>
                        <a:schemeClr val="tx1"/>
                      </a:solidFill>
                      <a:latin typeface="Times New Roman" panose="02020603050405020304" charset="0"/>
                      <a:ea typeface="楷体" panose="02010609060101010101" pitchFamily="49" charset="-122"/>
                      <a:sym typeface="+mn-ea"/>
                    </a:rPr>
                    <a:t>介绍本地区本年度部门决算组织、编审工作，以及上一年度决算批复、公开、分析评价、数据利用等工作开展情况，突出创新举措。</a:t>
                  </a:r>
                  <a:endParaRPr lang="zh-CN" sz="2000" dirty="0">
                    <a:solidFill>
                      <a:schemeClr val="tx1"/>
                    </a:solidFill>
                    <a:latin typeface="Times New Roman" panose="02020603050405020304" charset="0"/>
                    <a:ea typeface="楷体" panose="02010609060101010101" pitchFamily="49" charset="-122"/>
                    <a:sym typeface="+mn-ea"/>
                  </a:endParaRPr>
                </a:p>
                <a:p>
                  <a:pPr indent="0" algn="just" fontAlgn="auto">
                    <a:lnSpc>
                      <a:spcPct val="150000"/>
                    </a:lnSpc>
                  </a:pPr>
                  <a:r>
                    <a:rPr lang="zh-CN" sz="2000" dirty="0">
                      <a:solidFill>
                        <a:schemeClr val="tx1"/>
                      </a:solidFill>
                      <a:latin typeface="Times New Roman" panose="02020603050405020304" charset="0"/>
                      <a:ea typeface="楷体" panose="02010609060101010101" pitchFamily="49" charset="-122"/>
                      <a:sym typeface="+mn-ea"/>
                    </a:rPr>
                    <a:t>（二）本地区部门决算工作下一步计划。</a:t>
                  </a:r>
                  <a:endParaRPr lang="zh-CN" sz="2000" dirty="0">
                    <a:solidFill>
                      <a:schemeClr val="tx1"/>
                    </a:solidFill>
                    <a:latin typeface="Times New Roman" panose="02020603050405020304" charset="0"/>
                    <a:ea typeface="楷体" panose="02010609060101010101" pitchFamily="49" charset="-122"/>
                    <a:sym typeface="+mn-ea"/>
                  </a:endParaRPr>
                </a:p>
                <a:p>
                  <a:pPr indent="0" algn="just" fontAlgn="auto">
                    <a:lnSpc>
                      <a:spcPct val="150000"/>
                    </a:lnSpc>
                  </a:pPr>
                  <a:endParaRPr lang="zh-CN" sz="2000" dirty="0">
                    <a:solidFill>
                      <a:schemeClr val="tx1"/>
                    </a:solidFill>
                    <a:latin typeface="Times New Roman" panose="02020603050405020304" charset="0"/>
                    <a:ea typeface="楷体" panose="02010609060101010101" pitchFamily="49" charset="-122"/>
                    <a:sym typeface="+mn-ea"/>
                  </a:endParaRPr>
                </a:p>
              </p:txBody>
            </p:sp>
            <p:sp>
              <p:nvSpPr>
                <p:cNvPr id="14" name="矩形 13"/>
                <p:cNvSpPr/>
                <p:nvPr/>
              </p:nvSpPr>
              <p:spPr>
                <a:xfrm>
                  <a:off x="1316" y="1434"/>
                  <a:ext cx="4122" cy="7089"/>
                </a:xfrm>
                <a:prstGeom prst="rect">
                  <a:avLst/>
                </a:prstGeom>
                <a:no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solidFill>
                      <a:schemeClr val="tx1"/>
                    </a:solidFill>
                    <a:latin typeface="方正楷体_GBK" panose="02000000000000000000" charset="-122"/>
                    <a:ea typeface="方正楷体_GBK" panose="02000000000000000000" charset="-122"/>
                  </a:endParaRPr>
                </a:p>
              </p:txBody>
            </p:sp>
          </p:grpSp>
        </p:grpSp>
        <p:sp>
          <p:nvSpPr>
            <p:cNvPr id="15" name="矩形 14"/>
            <p:cNvSpPr/>
            <p:nvPr/>
          </p:nvSpPr>
          <p:spPr>
            <a:xfrm>
              <a:off x="7561" y="2248"/>
              <a:ext cx="5618" cy="708"/>
            </a:xfrm>
            <a:prstGeom prst="rect">
              <a:avLst/>
            </a:prstGeom>
          </p:spPr>
          <p:txBody>
            <a:bodyPr wrap="square">
              <a:spAutoFit/>
            </a:bodyPr>
            <a:lstStyle/>
            <a:p>
              <a:r>
                <a:rPr lang="zh-CN" altLang="en-US" sz="2400" b="1" dirty="0">
                  <a:solidFill>
                    <a:schemeClr val="bg1"/>
                  </a:solidFill>
                  <a:latin typeface="Times New Roman" panose="02020603050405020304" charset="0"/>
                  <a:ea typeface="楷体" panose="02010609060101010101" pitchFamily="49" charset="-122"/>
                </a:rPr>
                <a:t>一、</a:t>
              </a:r>
              <a:r>
                <a:rPr lang="zh-CN" altLang="zh-CN" sz="2400" b="1" dirty="0">
                  <a:solidFill>
                    <a:schemeClr val="bg1"/>
                  </a:solidFill>
                  <a:latin typeface="Times New Roman" panose="02020603050405020304" charset="0"/>
                  <a:ea typeface="楷体" panose="02010609060101010101" pitchFamily="49" charset="-122"/>
                </a:rPr>
                <a:t>分析报告　　二、分析评价</a:t>
              </a:r>
              <a:endParaRPr lang="zh-CN" altLang="zh-CN" sz="2400" b="1" dirty="0">
                <a:solidFill>
                  <a:schemeClr val="bg1"/>
                </a:solidFill>
                <a:latin typeface="Times New Roman" panose="02020603050405020304" charset="0"/>
                <a:ea typeface="楷体" panose="02010609060101010101" pitchFamily="49" charset="-122"/>
              </a:endParaRPr>
            </a:p>
          </p:txBody>
        </p:sp>
      </p:grpSp>
      <p:cxnSp>
        <p:nvCxnSpPr>
          <p:cNvPr id="6" name="直接连接符 5"/>
          <p:cNvCxnSpPr/>
          <p:nvPr/>
        </p:nvCxnSpPr>
        <p:spPr>
          <a:xfrm>
            <a:off x="1758648" y="451036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nvCxnSpPr>
        <p:spPr>
          <a:xfrm flipH="true" flipV="true">
            <a:off x="1758950" y="5355590"/>
            <a:ext cx="4445" cy="45085"/>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a:off x="1735153" y="4937724"/>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6" name="直接连接符 15"/>
          <p:cNvCxnSpPr>
            <a:endCxn id="114" idx="1"/>
          </p:cNvCxnSpPr>
          <p:nvPr/>
        </p:nvCxnSpPr>
        <p:spPr>
          <a:xfrm>
            <a:off x="1503045" y="5756910"/>
            <a:ext cx="377190" cy="127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325" name="矩形 324"/>
          <p:cNvSpPr/>
          <p:nvPr/>
        </p:nvSpPr>
        <p:spPr>
          <a:xfrm>
            <a:off x="1473200" y="6137275"/>
            <a:ext cx="2393950" cy="346710"/>
          </a:xfrm>
          <a:prstGeom prst="rect">
            <a:avLst/>
          </a:prstGeom>
          <a:no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sz="100"/>
          </a:p>
        </p:txBody>
      </p:sp>
      <p:cxnSp>
        <p:nvCxnSpPr>
          <p:cNvPr id="5" name="肘形连接符 4"/>
          <p:cNvCxnSpPr/>
          <p:nvPr/>
        </p:nvCxnSpPr>
        <p:spPr>
          <a:xfrm flipV="true">
            <a:off x="3912870" y="5427345"/>
            <a:ext cx="2313305" cy="845820"/>
          </a:xfrm>
          <a:prstGeom prst="bentConnector3">
            <a:avLst>
              <a:gd name="adj1" fmla="val 50014"/>
            </a:avLst>
          </a:prstGeom>
          <a:ln w="28575" cmpd="sng">
            <a:solidFill>
              <a:schemeClr val="accent1">
                <a:shade val="50000"/>
              </a:schemeClr>
            </a:solidFill>
            <a:prstDash val="solid"/>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6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75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分析报告（财政汇总）</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17" name="组合 16"/>
          <p:cNvGrpSpPr/>
          <p:nvPr/>
        </p:nvGrpSpPr>
        <p:grpSpPr>
          <a:xfrm>
            <a:off x="1361440" y="1212850"/>
            <a:ext cx="10590837" cy="5852513"/>
            <a:chOff x="2173" y="1999"/>
            <a:chExt cx="11657" cy="9001"/>
          </a:xfrm>
        </p:grpSpPr>
        <p:grpSp>
          <p:nvGrpSpPr>
            <p:cNvPr id="10" name="组合 9"/>
            <p:cNvGrpSpPr/>
            <p:nvPr/>
          </p:nvGrpSpPr>
          <p:grpSpPr>
            <a:xfrm>
              <a:off x="2173" y="1999"/>
              <a:ext cx="11657" cy="9001"/>
              <a:chOff x="1316" y="1406"/>
              <a:chExt cx="10019" cy="7640"/>
            </a:xfrm>
          </p:grpSpPr>
          <p:grpSp>
            <p:nvGrpSpPr>
              <p:cNvPr id="96" name="组合 50"/>
              <p:cNvGrpSpPr/>
              <p:nvPr/>
            </p:nvGrpSpPr>
            <p:grpSpPr>
              <a:xfrm rot="0">
                <a:off x="1415" y="1519"/>
                <a:ext cx="4023" cy="6819"/>
                <a:chOff x="145088" y="1309075"/>
                <a:chExt cx="2937970" cy="5535802"/>
              </a:xfrm>
            </p:grpSpPr>
            <p:grpSp>
              <p:nvGrpSpPr>
                <p:cNvPr id="97" name="组合 55"/>
                <p:cNvGrpSpPr/>
                <p:nvPr/>
              </p:nvGrpSpPr>
              <p:grpSpPr>
                <a:xfrm>
                  <a:off x="145088" y="1309075"/>
                  <a:ext cx="2937970" cy="5535802"/>
                  <a:chOff x="94852" y="1526428"/>
                  <a:chExt cx="2937970" cy="5303069"/>
                </a:xfrm>
              </p:grpSpPr>
              <p:cxnSp>
                <p:nvCxnSpPr>
                  <p:cNvPr id="101" name="直接连接符 100"/>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2" name="直接连接符 101"/>
                  <p:cNvCxnSpPr/>
                  <p:nvPr/>
                </p:nvCxnSpPr>
                <p:spPr>
                  <a:xfrm rot="5400000">
                    <a:off x="-812631" y="4496341"/>
                    <a:ext cx="2258343" cy="13986"/>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3" name="直接连接符 102"/>
                  <p:cNvCxnSpPr/>
                  <p:nvPr/>
                </p:nvCxnSpPr>
                <p:spPr>
                  <a:xfrm>
                    <a:off x="309546" y="4948159"/>
                    <a:ext cx="3" cy="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04" name="直接连接符 103"/>
                  <p:cNvCxnSpPr/>
                  <p:nvPr/>
                </p:nvCxnSpPr>
                <p:spPr>
                  <a:xfrm>
                    <a:off x="95240" y="1936869"/>
                    <a:ext cx="4276" cy="463892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05" name="圆角矩形 104"/>
                  <p:cNvSpPr/>
                  <p:nvPr/>
                </p:nvSpPr>
                <p:spPr>
                  <a:xfrm>
                    <a:off x="95234" y="1526428"/>
                    <a:ext cx="2937588" cy="36004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rPr>
                      <a:t>分析报告撰写提纲（财政汇总版）</a:t>
                    </a:r>
                    <a:endParaRPr lang="zh-CN" altLang="en-US" sz="1050" b="1" dirty="0">
                      <a:solidFill>
                        <a:schemeClr val="tx1"/>
                      </a:solidFill>
                      <a:latin typeface="Times New Roman" panose="02020603050405020304" charset="0"/>
                      <a:ea typeface="楷体" panose="02010609060101010101" pitchFamily="49" charset="-122"/>
                    </a:endParaRPr>
                  </a:p>
                </p:txBody>
              </p:sp>
              <p:sp>
                <p:nvSpPr>
                  <p:cNvPr id="106" name="圆角矩形 105"/>
                  <p:cNvSpPr/>
                  <p:nvPr/>
                </p:nvSpPr>
                <p:spPr>
                  <a:xfrm>
                    <a:off x="172820" y="1969022"/>
                    <a:ext cx="2448272" cy="360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第一部分 本地区经济社会发展分析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07" name="圆角矩形 106"/>
                  <p:cNvSpPr/>
                  <p:nvPr/>
                </p:nvSpPr>
                <p:spPr>
                  <a:xfrm>
                    <a:off x="489316" y="2381212"/>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（一）经济发展情况。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8" name="圆角矩形 107"/>
                  <p:cNvSpPr/>
                  <p:nvPr/>
                </p:nvSpPr>
                <p:spPr>
                  <a:xfrm>
                    <a:off x="487891" y="2634474"/>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（二）财政收支运行情况。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09" name="圆角矩形 108"/>
                  <p:cNvSpPr/>
                  <p:nvPr/>
                </p:nvSpPr>
                <p:spPr>
                  <a:xfrm>
                    <a:off x="172820" y="2989592"/>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第二部分</a:t>
                    </a:r>
                    <a:r>
                      <a:rPr lang="en-US" altLang="zh-CN" sz="1050" b="1" dirty="0">
                        <a:solidFill>
                          <a:schemeClr val="tx1"/>
                        </a:solidFill>
                        <a:latin typeface="Times New Roman" panose="02020603050405020304" charset="0"/>
                        <a:ea typeface="楷体" panose="02010609060101010101" pitchFamily="49" charset="-122"/>
                        <a:cs typeface="方正楷体_GBK" panose="02000000000000000000" charset="-122"/>
                      </a:rPr>
                      <a:t>  </a:t>
                    </a:r>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本地区部门收支余情况分析及预算绩效情况</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sp>
                <p:nvSpPr>
                  <p:cNvPr id="110" name="圆角矩形 109"/>
                  <p:cNvSpPr/>
                  <p:nvPr/>
                </p:nvSpPr>
                <p:spPr>
                  <a:xfrm>
                    <a:off x="523862" y="3511031"/>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（一）部门收入、支出及结转结余情况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1" name="圆角矩形 110"/>
                  <p:cNvSpPr/>
                  <p:nvPr/>
                </p:nvSpPr>
                <p:spPr>
                  <a:xfrm>
                    <a:off x="523862" y="3853205"/>
                    <a:ext cx="2376264"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（二）部门收入、支出预决算对比情况</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2" name="圆角矩形 111"/>
                  <p:cNvSpPr/>
                  <p:nvPr/>
                </p:nvSpPr>
                <p:spPr>
                  <a:xfrm>
                    <a:off x="523862" y="4195378"/>
                    <a:ext cx="2341718" cy="252000"/>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（三）部门决算收入、支出和结转结余的特点和问题</a:t>
                    </a:r>
                    <a:endParaRPr lang="zh-CN" altLang="zh-CN" sz="900" dirty="0">
                      <a:solidFill>
                        <a:schemeClr val="tx1"/>
                      </a:solidFill>
                      <a:latin typeface="Times New Roman" panose="02020603050405020304" charset="0"/>
                      <a:ea typeface="楷体" panose="02010609060101010101" pitchFamily="49" charset="-122"/>
                    </a:endParaRPr>
                  </a:p>
                </p:txBody>
              </p:sp>
              <p:sp>
                <p:nvSpPr>
                  <p:cNvPr id="113" name="圆角矩形 112"/>
                  <p:cNvSpPr/>
                  <p:nvPr/>
                </p:nvSpPr>
                <p:spPr>
                  <a:xfrm>
                    <a:off x="523862" y="4558380"/>
                    <a:ext cx="2376264" cy="342173"/>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900" dirty="0">
                        <a:solidFill>
                          <a:schemeClr val="tx1"/>
                        </a:solidFill>
                        <a:latin typeface="Times New Roman" panose="02020603050405020304" charset="0"/>
                        <a:ea typeface="楷体" panose="02010609060101010101" pitchFamily="49" charset="-122"/>
                      </a:rPr>
                      <a:t>（四）针对本地区部门预算执行特点及存在问题提出对策建议。</a:t>
                    </a:r>
                    <a:endParaRPr lang="zh-CN" altLang="en-US" sz="900" dirty="0">
                      <a:solidFill>
                        <a:schemeClr val="tx1"/>
                      </a:solidFill>
                      <a:latin typeface="Times New Roman" panose="02020603050405020304" charset="0"/>
                      <a:ea typeface="楷体" panose="02010609060101010101" pitchFamily="49" charset="-122"/>
                    </a:endParaRPr>
                  </a:p>
                </p:txBody>
              </p:sp>
              <p:sp>
                <p:nvSpPr>
                  <p:cNvPr id="114" name="圆角矩形 113"/>
                  <p:cNvSpPr/>
                  <p:nvPr/>
                </p:nvSpPr>
                <p:spPr>
                  <a:xfrm>
                    <a:off x="380986" y="5837810"/>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第三部分 本地区与预算支出相关的其他信息分析</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cxnSp>
                <p:nvCxnSpPr>
                  <p:cNvPr id="117" name="直接连接符 116"/>
                  <p:cNvCxnSpPr>
                    <a:endCxn id="10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8" name="直接连接符 117"/>
                  <p:cNvCxnSpPr>
                    <a:endCxn id="10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19" name="直接连接符 118"/>
                  <p:cNvCxnSpPr>
                    <a:endCxn id="107" idx="1"/>
                  </p:cNvCxnSpPr>
                  <p:nvPr/>
                </p:nvCxnSpPr>
                <p:spPr>
                  <a:xfrm flipV="true">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0" name="直接连接符 119"/>
                  <p:cNvCxnSpPr>
                    <a:endCxn id="108" idx="1"/>
                  </p:cNvCxnSpPr>
                  <p:nvPr/>
                </p:nvCxnSpPr>
                <p:spPr>
                  <a:xfrm>
                    <a:off x="343481" y="2760806"/>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1" name="直接连接符 120"/>
                  <p:cNvCxnSpPr>
                    <a:endCxn id="110" idx="1"/>
                  </p:cNvCxnSpPr>
                  <p:nvPr/>
                </p:nvCxnSpPr>
                <p:spPr>
                  <a:xfrm>
                    <a:off x="361476" y="362133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2" name="直接连接符 121"/>
                  <p:cNvCxnSpPr>
                    <a:endCxn id="111" idx="1"/>
                  </p:cNvCxnSpPr>
                  <p:nvPr/>
                </p:nvCxnSpPr>
                <p:spPr>
                  <a:xfrm>
                    <a:off x="358074" y="397259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23" name="直接连接符 122"/>
                  <p:cNvCxnSpPr>
                    <a:endCxn id="112" idx="1"/>
                  </p:cNvCxnSpPr>
                  <p:nvPr/>
                </p:nvCxnSpPr>
                <p:spPr>
                  <a:xfrm>
                    <a:off x="323528" y="4318829"/>
                    <a:ext cx="200334" cy="254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3" name="圆角矩形 2"/>
                  <p:cNvSpPr/>
                  <p:nvPr/>
                </p:nvSpPr>
                <p:spPr>
                  <a:xfrm>
                    <a:off x="94989" y="6398659"/>
                    <a:ext cx="2448000" cy="430838"/>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p>
                    <a:r>
                      <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rPr>
                      <a:t>第四部分 本地区部门决算管理工作</a:t>
                    </a:r>
                    <a:endParaRPr lang="zh-CN" altLang="en-US" sz="1050" b="1" dirty="0">
                      <a:solidFill>
                        <a:schemeClr val="tx1"/>
                      </a:solidFill>
                      <a:latin typeface="Times New Roman" panose="02020603050405020304" charset="0"/>
                      <a:ea typeface="楷体" panose="02010609060101010101" pitchFamily="49" charset="-122"/>
                      <a:cs typeface="方正楷体_GBK" panose="02000000000000000000" charset="-122"/>
                    </a:endParaRPr>
                  </a:p>
                </p:txBody>
              </p:sp>
            </p:grpSp>
            <p:sp>
              <p:nvSpPr>
                <p:cNvPr id="99" name="圆角矩形 98"/>
                <p:cNvSpPr/>
                <p:nvPr/>
              </p:nvSpPr>
              <p:spPr>
                <a:xfrm>
                  <a:off x="574085" y="4925484"/>
                  <a:ext cx="2376351" cy="361372"/>
                </a:xfrm>
                <a:prstGeom prst="roundRect">
                  <a:avLst/>
                </a:prstGeom>
                <a:gradFill flip="none" rotWithShape="true">
                  <a:gsLst>
                    <a:gs pos="0">
                      <a:srgbClr val="1C5684"/>
                    </a:gs>
                    <a:gs pos="0">
                      <a:srgbClr val="9DC3E6">
                        <a:tint val="44500"/>
                        <a:satMod val="160000"/>
                      </a:srgbClr>
                    </a:gs>
                    <a:gs pos="43000">
                      <a:srgbClr val="9DC3E6">
                        <a:tint val="23500"/>
                        <a:satMod val="160000"/>
                      </a:srgbClr>
                    </a:gs>
                  </a:gsLst>
                  <a:lin ang="0" scaled="true"/>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900" dirty="0">
                      <a:solidFill>
                        <a:schemeClr val="tx1"/>
                      </a:solidFill>
                      <a:latin typeface="Times New Roman" panose="02020603050405020304" charset="0"/>
                      <a:ea typeface="楷体" panose="02010609060101010101" pitchFamily="49" charset="-122"/>
                    </a:rPr>
                    <a:t>（五）本地区预算绩效管理工作开展情况</a:t>
                  </a:r>
                  <a:endParaRPr lang="zh-CN" altLang="en-US" sz="900" dirty="0">
                    <a:solidFill>
                      <a:schemeClr val="tx1"/>
                    </a:solidFill>
                    <a:latin typeface="Times New Roman" panose="02020603050405020304" charset="0"/>
                    <a:ea typeface="楷体" panose="02010609060101010101" pitchFamily="49" charset="-122"/>
                  </a:endParaRPr>
                </a:p>
              </p:txBody>
            </p:sp>
          </p:grpSp>
          <p:grpSp>
            <p:nvGrpSpPr>
              <p:cNvPr id="11" name="组合 10"/>
              <p:cNvGrpSpPr/>
              <p:nvPr/>
            </p:nvGrpSpPr>
            <p:grpSpPr>
              <a:xfrm>
                <a:off x="1316" y="1406"/>
                <a:ext cx="10019" cy="7640"/>
                <a:chOff x="1316" y="1406"/>
                <a:chExt cx="10019" cy="7640"/>
              </a:xfrm>
            </p:grpSpPr>
            <p:sp>
              <p:nvSpPr>
                <p:cNvPr id="12" name="对角圆角矩形 11"/>
                <p:cNvSpPr/>
                <p:nvPr/>
              </p:nvSpPr>
              <p:spPr>
                <a:xfrm>
                  <a:off x="5798" y="1406"/>
                  <a:ext cx="5276" cy="1025"/>
                </a:xfrm>
                <a:prstGeom prst="round2DiagRect">
                  <a:avLst>
                    <a:gd name="adj1" fmla="val 0"/>
                    <a:gd name="adj2" fmla="val 16670"/>
                  </a:avLst>
                </a:prstGeom>
                <a:solidFill>
                  <a:srgbClr val="31668F"/>
                </a:solidFill>
              </p:spPr>
              <p:style>
                <a:lnRef idx="0">
                  <a:schemeClr val="accent1"/>
                </a:lnRef>
                <a:fillRef idx="3">
                  <a:schemeClr val="accent1"/>
                </a:fillRef>
                <a:effectRef idx="3">
                  <a:schemeClr val="accent1"/>
                </a:effectRef>
                <a:fontRef idx="minor">
                  <a:schemeClr val="lt1"/>
                </a:fontRef>
              </p:style>
              <p:txBody>
                <a:bodyPr/>
                <a:lstStyle/>
                <a:p>
                  <a:pPr eaLnBrk="1" fontAlgn="auto" hangingPunct="1">
                    <a:spcBef>
                      <a:spcPts val="0"/>
                    </a:spcBef>
                    <a:spcAft>
                      <a:spcPts val="0"/>
                    </a:spcAft>
                    <a:defRPr/>
                  </a:pPr>
                  <a:endParaRPr lang="zh-CN" altLang="en-US" sz="100" kern="0">
                    <a:solidFill>
                      <a:schemeClr val="tx1"/>
                    </a:solidFill>
                    <a:latin typeface="方正楷体_GBK" panose="02000000000000000000" charset="-122"/>
                    <a:ea typeface="方正楷体_GBK" panose="02000000000000000000" charset="-122"/>
                  </a:endParaRPr>
                </a:p>
              </p:txBody>
            </p:sp>
            <p:sp>
              <p:nvSpPr>
                <p:cNvPr id="13" name="圆角矩形 12"/>
                <p:cNvSpPr/>
                <p:nvPr/>
              </p:nvSpPr>
              <p:spPr>
                <a:xfrm>
                  <a:off x="5804" y="2550"/>
                  <a:ext cx="5531" cy="6496"/>
                </a:xfrm>
                <a:prstGeom prst="roundRect">
                  <a:avLst>
                    <a:gd name="adj" fmla="val 0"/>
                  </a:avLst>
                </a:prstGeom>
                <a:noFill/>
                <a:ln w="12700" cmpd="sng">
                  <a:solidFill>
                    <a:srgbClr val="BFBFB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0" algn="just" fontAlgn="auto">
                    <a:lnSpc>
                      <a:spcPct val="150000"/>
                    </a:lnSpc>
                  </a:pPr>
                  <a:r>
                    <a:rPr lang="en-US" altLang="zh-CN" sz="2000" dirty="0">
                      <a:solidFill>
                        <a:schemeClr val="tx1"/>
                      </a:solidFill>
                      <a:latin typeface="Times New Roman" panose="02020603050405020304" charset="0"/>
                      <a:ea typeface="楷体" panose="02010609060101010101" pitchFamily="49" charset="-122"/>
                      <a:sym typeface="+mn-ea"/>
                    </a:rPr>
                    <a:t>  </a:t>
                  </a:r>
                  <a:r>
                    <a:rPr sz="2000" dirty="0">
                      <a:solidFill>
                        <a:schemeClr val="tx1"/>
                      </a:solidFill>
                      <a:latin typeface="Times New Roman" panose="02020603050405020304" charset="0"/>
                      <a:ea typeface="楷体" panose="02010609060101010101" pitchFamily="49" charset="-122"/>
                      <a:sym typeface="+mn-ea"/>
                    </a:rPr>
                    <a:t>（三）对部门决算管理工作的意见和建议。</a:t>
                  </a:r>
                  <a:endParaRPr sz="2000" dirty="0">
                    <a:solidFill>
                      <a:schemeClr val="tx1"/>
                    </a:solidFill>
                    <a:latin typeface="Times New Roman" panose="02020603050405020304" charset="0"/>
                    <a:ea typeface="楷体" panose="02010609060101010101" pitchFamily="49" charset="-122"/>
                    <a:sym typeface="+mn-ea"/>
                  </a:endParaRPr>
                </a:p>
                <a:p>
                  <a:pPr indent="0" algn="just" fontAlgn="auto">
                    <a:lnSpc>
                      <a:spcPct val="150000"/>
                    </a:lnSpc>
                  </a:pPr>
                  <a:r>
                    <a:rPr sz="2000" dirty="0">
                      <a:solidFill>
                        <a:schemeClr val="tx1"/>
                      </a:solidFill>
                      <a:latin typeface="Times New Roman" panose="02020603050405020304" charset="0"/>
                      <a:ea typeface="楷体" panose="02010609060101010101" pitchFamily="49" charset="-122"/>
                      <a:sym typeface="+mn-ea"/>
                    </a:rPr>
                    <a:t>1.自行增加的审核公式和模板，请说明设置依据。</a:t>
                  </a:r>
                  <a:endParaRPr sz="2000" dirty="0">
                    <a:solidFill>
                      <a:schemeClr val="tx1"/>
                    </a:solidFill>
                    <a:latin typeface="Times New Roman" panose="02020603050405020304" charset="0"/>
                    <a:ea typeface="楷体" panose="02010609060101010101" pitchFamily="49" charset="-122"/>
                    <a:sym typeface="+mn-ea"/>
                  </a:endParaRPr>
                </a:p>
                <a:p>
                  <a:pPr indent="0" algn="just" fontAlgn="auto">
                    <a:lnSpc>
                      <a:spcPct val="150000"/>
                    </a:lnSpc>
                  </a:pPr>
                  <a:r>
                    <a:rPr sz="2000" dirty="0">
                      <a:solidFill>
                        <a:schemeClr val="tx1"/>
                      </a:solidFill>
                      <a:latin typeface="Times New Roman" panose="02020603050405020304" charset="0"/>
                      <a:ea typeface="楷体" panose="02010609060101010101" pitchFamily="49" charset="-122"/>
                      <a:sym typeface="+mn-ea"/>
                    </a:rPr>
                    <a:t>2.对部门决算报表修订设计的意见和建议，包括表样、指标设置、软件、审核公式、模板和编审问答等，请列出并说明修改意见。</a:t>
                  </a:r>
                  <a:endParaRPr sz="2000" dirty="0">
                    <a:solidFill>
                      <a:schemeClr val="tx1"/>
                    </a:solidFill>
                    <a:latin typeface="Times New Roman" panose="02020603050405020304" charset="0"/>
                    <a:ea typeface="楷体" panose="02010609060101010101" pitchFamily="49" charset="-122"/>
                    <a:sym typeface="+mn-ea"/>
                  </a:endParaRPr>
                </a:p>
                <a:p>
                  <a:pPr indent="0" algn="just" fontAlgn="auto">
                    <a:lnSpc>
                      <a:spcPct val="150000"/>
                    </a:lnSpc>
                  </a:pPr>
                  <a:r>
                    <a:rPr sz="2000" dirty="0">
                      <a:solidFill>
                        <a:schemeClr val="tx1"/>
                      </a:solidFill>
                      <a:latin typeface="Times New Roman" panose="02020603050405020304" charset="0"/>
                      <a:ea typeface="楷体" panose="02010609060101010101" pitchFamily="49" charset="-122"/>
                      <a:sym typeface="+mn-ea"/>
                    </a:rPr>
                    <a:t>3.对部门决算其他管理工作的建议。例如对加强部门决算数据分析利用工作、部门决算信息化建设等建议。</a:t>
                  </a:r>
                  <a:endParaRPr sz="2000" dirty="0">
                    <a:solidFill>
                      <a:schemeClr val="tx1"/>
                    </a:solidFill>
                    <a:latin typeface="Times New Roman" panose="02020603050405020304" charset="0"/>
                    <a:ea typeface="楷体" panose="02010609060101010101" pitchFamily="49" charset="-122"/>
                    <a:sym typeface="+mn-ea"/>
                  </a:endParaRPr>
                </a:p>
              </p:txBody>
            </p:sp>
            <p:sp>
              <p:nvSpPr>
                <p:cNvPr id="14" name="矩形 13"/>
                <p:cNvSpPr/>
                <p:nvPr/>
              </p:nvSpPr>
              <p:spPr>
                <a:xfrm>
                  <a:off x="1316" y="1434"/>
                  <a:ext cx="4122" cy="7089"/>
                </a:xfrm>
                <a:prstGeom prst="rect">
                  <a:avLst/>
                </a:prstGeom>
                <a:noFill/>
                <a:ln>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0">
                    <a:solidFill>
                      <a:schemeClr val="tx1"/>
                    </a:solidFill>
                    <a:latin typeface="方正楷体_GBK" panose="02000000000000000000" charset="-122"/>
                    <a:ea typeface="方正楷体_GBK" panose="02000000000000000000" charset="-122"/>
                  </a:endParaRPr>
                </a:p>
              </p:txBody>
            </p:sp>
          </p:grpSp>
        </p:grpSp>
        <p:sp>
          <p:nvSpPr>
            <p:cNvPr id="15" name="矩形 14"/>
            <p:cNvSpPr/>
            <p:nvPr/>
          </p:nvSpPr>
          <p:spPr>
            <a:xfrm>
              <a:off x="7561" y="2248"/>
              <a:ext cx="5618" cy="708"/>
            </a:xfrm>
            <a:prstGeom prst="rect">
              <a:avLst/>
            </a:prstGeom>
          </p:spPr>
          <p:txBody>
            <a:bodyPr wrap="square">
              <a:spAutoFit/>
            </a:bodyPr>
            <a:lstStyle/>
            <a:p>
              <a:r>
                <a:rPr lang="zh-CN" altLang="en-US" sz="2400" b="1" dirty="0">
                  <a:solidFill>
                    <a:schemeClr val="bg1"/>
                  </a:solidFill>
                  <a:latin typeface="Times New Roman" panose="02020603050405020304" charset="0"/>
                  <a:ea typeface="楷体" panose="02010609060101010101" pitchFamily="49" charset="-122"/>
                </a:rPr>
                <a:t>一、</a:t>
              </a:r>
              <a:r>
                <a:rPr lang="zh-CN" altLang="zh-CN" sz="2400" b="1" dirty="0">
                  <a:solidFill>
                    <a:schemeClr val="bg1"/>
                  </a:solidFill>
                  <a:latin typeface="Times New Roman" panose="02020603050405020304" charset="0"/>
                  <a:ea typeface="楷体" panose="02010609060101010101" pitchFamily="49" charset="-122"/>
                </a:rPr>
                <a:t>分析报告　　二、分析评价</a:t>
              </a:r>
              <a:endParaRPr lang="zh-CN" altLang="zh-CN" sz="2400" b="1" dirty="0">
                <a:solidFill>
                  <a:schemeClr val="bg1"/>
                </a:solidFill>
                <a:latin typeface="Times New Roman" panose="02020603050405020304" charset="0"/>
                <a:ea typeface="楷体" panose="02010609060101010101" pitchFamily="49" charset="-122"/>
              </a:endParaRPr>
            </a:p>
          </p:txBody>
        </p:sp>
      </p:grpSp>
      <p:cxnSp>
        <p:nvCxnSpPr>
          <p:cNvPr id="6" name="直接连接符 5"/>
          <p:cNvCxnSpPr/>
          <p:nvPr/>
        </p:nvCxnSpPr>
        <p:spPr>
          <a:xfrm>
            <a:off x="1758648" y="4510369"/>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nvCxnSpPr>
        <p:spPr>
          <a:xfrm flipH="true">
            <a:off x="1734820" y="5400675"/>
            <a:ext cx="28575" cy="254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a:off x="1735153" y="4937724"/>
            <a:ext cx="267770" cy="2511"/>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16" name="直接连接符 15"/>
          <p:cNvCxnSpPr>
            <a:endCxn id="114" idx="1"/>
          </p:cNvCxnSpPr>
          <p:nvPr/>
        </p:nvCxnSpPr>
        <p:spPr>
          <a:xfrm>
            <a:off x="1503045" y="5756910"/>
            <a:ext cx="377190" cy="127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325" name="矩形 324"/>
          <p:cNvSpPr/>
          <p:nvPr/>
        </p:nvSpPr>
        <p:spPr>
          <a:xfrm>
            <a:off x="1473200" y="6137275"/>
            <a:ext cx="2393950" cy="346710"/>
          </a:xfrm>
          <a:prstGeom prst="rect">
            <a:avLst/>
          </a:prstGeom>
          <a:no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sz="100"/>
          </a:p>
        </p:txBody>
      </p:sp>
      <p:cxnSp>
        <p:nvCxnSpPr>
          <p:cNvPr id="5" name="肘形连接符 4"/>
          <p:cNvCxnSpPr/>
          <p:nvPr/>
        </p:nvCxnSpPr>
        <p:spPr>
          <a:xfrm flipV="true">
            <a:off x="3912870" y="5427345"/>
            <a:ext cx="2313305" cy="845820"/>
          </a:xfrm>
          <a:prstGeom prst="bentConnector3">
            <a:avLst>
              <a:gd name="adj1" fmla="val 50014"/>
            </a:avLst>
          </a:prstGeom>
          <a:ln w="28575" cmpd="sng">
            <a:solidFill>
              <a:schemeClr val="accent1">
                <a:shade val="50000"/>
              </a:schemeClr>
            </a:solidFill>
            <a:prstDash val="solid"/>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分析评价表</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pic>
        <p:nvPicPr>
          <p:cNvPr id="3" name="图片 2"/>
          <p:cNvPicPr>
            <a:picLocks noChangeAspect="true"/>
          </p:cNvPicPr>
          <p:nvPr/>
        </p:nvPicPr>
        <p:blipFill>
          <a:blip r:embed="rId2"/>
          <a:stretch>
            <a:fillRect/>
          </a:stretch>
        </p:blipFill>
        <p:spPr>
          <a:xfrm>
            <a:off x="5944235" y="1221105"/>
            <a:ext cx="4638675" cy="5030470"/>
          </a:xfrm>
          <a:prstGeom prst="rect">
            <a:avLst/>
          </a:prstGeom>
          <a:ln>
            <a:solidFill>
              <a:schemeClr val="tx1"/>
            </a:solidFill>
          </a:ln>
        </p:spPr>
      </p:pic>
      <p:grpSp>
        <p:nvGrpSpPr>
          <p:cNvPr id="12" name="组合 11"/>
          <p:cNvGrpSpPr/>
          <p:nvPr/>
        </p:nvGrpSpPr>
        <p:grpSpPr>
          <a:xfrm>
            <a:off x="1273175" y="1503045"/>
            <a:ext cx="3904615" cy="4749165"/>
            <a:chOff x="630449" y="1703200"/>
            <a:chExt cx="8064244" cy="2020264"/>
          </a:xfrm>
        </p:grpSpPr>
        <p:sp>
          <p:nvSpPr>
            <p:cNvPr id="7" name="矩形 6"/>
            <p:cNvSpPr/>
            <p:nvPr/>
          </p:nvSpPr>
          <p:spPr>
            <a:xfrm>
              <a:off x="630449" y="1897420"/>
              <a:ext cx="8064244" cy="1826044"/>
            </a:xfrm>
            <a:prstGeom prst="rect">
              <a:avLst/>
            </a:prstGeom>
            <a:noFill/>
            <a:ln w="28575">
              <a:solidFill>
                <a:srgbClr val="BFBFBF"/>
              </a:solidFill>
            </a:ln>
            <a:effectLst/>
          </p:spPr>
          <p:style>
            <a:lnRef idx="2">
              <a:schemeClr val="accent5"/>
            </a:lnRef>
            <a:fillRef idx="1">
              <a:schemeClr val="lt1"/>
            </a:fillRef>
            <a:effectRef idx="0">
              <a:schemeClr val="accent5"/>
            </a:effectRef>
            <a:fontRef idx="minor">
              <a:schemeClr val="dk1"/>
            </a:fontRef>
          </p:style>
          <p:txBody>
            <a:bodyPr rtlCol="0" anchor="ctr"/>
            <a:lstStyle/>
            <a:p>
              <a:pPr indent="508000" algn="just" fontAlgn="auto">
                <a:lnSpc>
                  <a:spcPct val="150000"/>
                </a:lnSpc>
                <a:extLst>
                  <a:ext uri="{35155182-B16C-46BC-9424-99874614C6A1}">
                    <wpsdc:indentchars xmlns:wpsdc="http://www.wps.cn/officeDocument/2017/drawingmlCustomData" val="200" checksum="282533468"/>
                  </a:ext>
                </a:extLst>
              </a:pPr>
              <a:r>
                <a:rPr lang="zh-CN" altLang="en-US" sz="2000" dirty="0">
                  <a:solidFill>
                    <a:schemeClr val="tx1"/>
                  </a:solidFill>
                  <a:latin typeface="Times New Roman" panose="02020603050405020304" charset="0"/>
                  <a:ea typeface="楷体" panose="02010609060101010101" pitchFamily="49" charset="-122"/>
                </a:rPr>
                <a:t>通过本套分析评价表，加强对部门决算数据分析，了解、检查各部门各单位预算编制、预算执行、财务管理和会计核算方面的情况和问题，不断改进和加强财政财务管理，发挥部门决算在财政财务管理中的作用</a:t>
              </a:r>
              <a:r>
                <a:rPr lang="zh-CN" altLang="zh-CN" sz="2000" dirty="0">
                  <a:solidFill>
                    <a:schemeClr val="tx1"/>
                  </a:solidFill>
                  <a:latin typeface="Times New Roman" panose="02020603050405020304" charset="0"/>
                  <a:ea typeface="楷体" panose="02010609060101010101" pitchFamily="49" charset="-122"/>
                </a:rPr>
                <a:t>。</a:t>
              </a:r>
              <a:endParaRPr lang="zh-CN" altLang="zh-CN" sz="2000" dirty="0">
                <a:solidFill>
                  <a:schemeClr val="tx1"/>
                </a:solidFill>
                <a:latin typeface="Times New Roman" panose="02020603050405020304" charset="0"/>
                <a:ea typeface="楷体" panose="02010609060101010101" pitchFamily="49" charset="-122"/>
              </a:endParaRPr>
            </a:p>
          </p:txBody>
        </p:sp>
        <p:sp>
          <p:nvSpPr>
            <p:cNvPr id="8" name="同侧圆角矩形 7"/>
            <p:cNvSpPr/>
            <p:nvPr/>
          </p:nvSpPr>
          <p:spPr>
            <a:xfrm>
              <a:off x="1958970" y="1703200"/>
              <a:ext cx="5302283" cy="289304"/>
            </a:xfrm>
            <a:prstGeom prst="round2SameRect">
              <a:avLst/>
            </a:prstGeom>
            <a:solidFill>
              <a:srgbClr val="1C5684"/>
            </a:solidFill>
            <a:ln>
              <a:solidFill>
                <a:srgbClr val="1C5684"/>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zh-CN" sz="2000" b="1" dirty="0">
                  <a:solidFill>
                    <a:prstClr val="white"/>
                  </a:solidFill>
                  <a:latin typeface="Times New Roman" panose="02020603050405020304" charset="0"/>
                  <a:ea typeface="楷体" panose="02010609060101010101" pitchFamily="49" charset="-122"/>
                </a:rPr>
                <a:t>部门决算分析评价表</a:t>
              </a:r>
              <a:endParaRPr lang="zh-CN" altLang="zh-CN" sz="2000" b="1" dirty="0">
                <a:solidFill>
                  <a:prstClr val="white"/>
                </a:solidFill>
                <a:latin typeface="Times New Roman" panose="02020603050405020304" charset="0"/>
                <a:ea typeface="楷体" panose="02010609060101010101" pitchFamily="49" charset="-122"/>
              </a:endParaRPr>
            </a:p>
          </p:txBody>
        </p:sp>
      </p:grpSp>
    </p:spTree>
  </p:cSld>
  <p:clrMapOvr>
    <a:masterClrMapping/>
  </p:clrMapOvr>
  <p:transition spd="slow"/>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量化评价表</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pic>
        <p:nvPicPr>
          <p:cNvPr id="6" name="图片 5"/>
          <p:cNvPicPr>
            <a:picLocks noChangeAspect="true"/>
          </p:cNvPicPr>
          <p:nvPr/>
        </p:nvPicPr>
        <p:blipFill>
          <a:blip r:embed="rId2"/>
          <a:stretch>
            <a:fillRect/>
          </a:stretch>
        </p:blipFill>
        <p:spPr>
          <a:xfrm>
            <a:off x="6202447" y="3818022"/>
            <a:ext cx="5786120" cy="2663825"/>
          </a:xfrm>
          <a:prstGeom prst="rect">
            <a:avLst/>
          </a:prstGeom>
          <a:ln>
            <a:solidFill>
              <a:schemeClr val="tx1"/>
            </a:solidFill>
          </a:ln>
        </p:spPr>
      </p:pic>
      <p:grpSp>
        <p:nvGrpSpPr>
          <p:cNvPr id="12" name="组合 11"/>
          <p:cNvGrpSpPr/>
          <p:nvPr/>
        </p:nvGrpSpPr>
        <p:grpSpPr>
          <a:xfrm>
            <a:off x="6324600" y="1043940"/>
            <a:ext cx="5622290" cy="2661920"/>
            <a:chOff x="1305725" y="1270446"/>
            <a:chExt cx="5163751" cy="4566683"/>
          </a:xfrm>
        </p:grpSpPr>
        <p:sp>
          <p:nvSpPr>
            <p:cNvPr id="23"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cs typeface="+mn-ea"/>
                <a:sym typeface="+mn-lt"/>
              </a:endParaRPr>
            </a:p>
          </p:txBody>
        </p:sp>
        <p:grpSp>
          <p:nvGrpSpPr>
            <p:cNvPr id="16" name="组合 15"/>
            <p:cNvGrpSpPr/>
            <p:nvPr/>
          </p:nvGrpSpPr>
          <p:grpSpPr>
            <a:xfrm>
              <a:off x="1569594" y="1511892"/>
              <a:ext cx="4553129" cy="3945149"/>
              <a:chOff x="1312909" y="2048648"/>
              <a:chExt cx="8976130" cy="1831374"/>
            </a:xfrm>
          </p:grpSpPr>
          <p:sp>
            <p:nvSpPr>
              <p:cNvPr id="14" name="矩形 13"/>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cs typeface="+mn-ea"/>
                  <a:sym typeface="+mn-lt"/>
                </a:endParaRPr>
              </a:p>
            </p:txBody>
          </p:sp>
          <p:sp>
            <p:nvSpPr>
              <p:cNvPr id="8" name="TextBox 1"/>
              <p:cNvSpPr txBox="true"/>
              <p:nvPr/>
            </p:nvSpPr>
            <p:spPr>
              <a:xfrm>
                <a:off x="1312909" y="2048648"/>
                <a:ext cx="8976130" cy="1323575"/>
              </a:xfrm>
              <a:prstGeom prst="rect">
                <a:avLst/>
              </a:prstGeom>
              <a:noFill/>
            </p:spPr>
            <p:txBody>
              <a:bodyPr wrap="square" rtlCol="0">
                <a:spAutoFit/>
              </a:bodyPr>
              <a:lstStyle/>
              <a:p>
                <a:pPr algn="just" fontAlgn="auto">
                  <a:lnSpc>
                    <a:spcPct val="100000"/>
                  </a:lnSpc>
                </a:pPr>
                <a:r>
                  <a:rPr lang="zh-CN" altLang="en-US" b="1" dirty="0">
                    <a:solidFill>
                      <a:schemeClr val="tx1"/>
                    </a:solidFill>
                    <a:latin typeface="Times New Roman" panose="02020603050405020304" charset="0"/>
                    <a:ea typeface="楷体" panose="02010609060101010101" pitchFamily="49" charset="-122"/>
                    <a:cs typeface="方正楷体_GBK" panose="02000000000000000000" charset="-122"/>
                    <a:sym typeface="+mn-lt"/>
                  </a:rPr>
                  <a:t>主要变化：</a:t>
                </a:r>
                <a:r>
                  <a:rPr lang="en-US" altLang="zh-CN" b="1" dirty="0">
                    <a:solidFill>
                      <a:schemeClr val="tx1"/>
                    </a:solidFill>
                    <a:latin typeface="Times New Roman" panose="02020603050405020304" charset="0"/>
                    <a:ea typeface="楷体" panose="02010609060101010101" pitchFamily="49" charset="-122"/>
                    <a:cs typeface="方正楷体_GBK" panose="02000000000000000000" charset="-122"/>
                    <a:sym typeface="+mn-lt"/>
                  </a:rPr>
                  <a:t> </a:t>
                </a:r>
                <a:endParaRPr lang="en-US" altLang="zh-CN" b="1" dirty="0">
                  <a:solidFill>
                    <a:schemeClr val="tx1"/>
                  </a:solidFill>
                  <a:latin typeface="Times New Roman" panose="02020603050405020304" charset="0"/>
                  <a:ea typeface="楷体" panose="02010609060101010101" pitchFamily="49" charset="-122"/>
                  <a:cs typeface="方正楷体_GBK" panose="02000000000000000000" charset="-122"/>
                  <a:sym typeface="+mn-lt"/>
                </a:endParaRPr>
              </a:p>
              <a:p>
                <a:pPr algn="just" fontAlgn="auto">
                  <a:lnSpc>
                    <a:spcPct val="100000"/>
                  </a:lnSpc>
                </a:pPr>
                <a:r>
                  <a:rPr lang="zh-CN" altLang="en-US" sz="1400" dirty="0">
                    <a:solidFill>
                      <a:schemeClr val="tx1"/>
                    </a:solidFill>
                    <a:latin typeface="Times New Roman" panose="02020603050405020304" charset="0"/>
                    <a:ea typeface="楷体" panose="02010609060101010101" pitchFamily="49" charset="-122"/>
                    <a:cs typeface="方正楷体_GBK" panose="02000000000000000000" charset="-122"/>
                    <a:sym typeface="+mn-lt"/>
                  </a:rPr>
                  <a:t>1.“财政拨款收入预决算差异率”指标比重由5分减少到3分。</a:t>
                </a:r>
                <a:endParaRPr lang="zh-CN" altLang="en-US" sz="1400" dirty="0">
                  <a:solidFill>
                    <a:schemeClr val="tx1"/>
                  </a:solidFill>
                  <a:latin typeface="Times New Roman" panose="02020603050405020304" charset="0"/>
                  <a:ea typeface="楷体" panose="02010609060101010101" pitchFamily="49" charset="-122"/>
                  <a:cs typeface="方正楷体_GBK" panose="02000000000000000000" charset="-122"/>
                  <a:sym typeface="+mn-lt"/>
                </a:endParaRPr>
              </a:p>
              <a:p>
                <a:pPr algn="just" fontAlgn="auto">
                  <a:lnSpc>
                    <a:spcPct val="100000"/>
                  </a:lnSpc>
                </a:pPr>
                <a:r>
                  <a:rPr lang="zh-CN" altLang="en-US" sz="1400" dirty="0">
                    <a:solidFill>
                      <a:schemeClr val="tx1"/>
                    </a:solidFill>
                    <a:latin typeface="Times New Roman" panose="02020603050405020304" charset="0"/>
                    <a:ea typeface="楷体" panose="02010609060101010101" pitchFamily="49" charset="-122"/>
                    <a:cs typeface="方正楷体_GBK" panose="02000000000000000000" charset="-122"/>
                    <a:sym typeface="+mn-lt"/>
                  </a:rPr>
                  <a:t>2.“人员经费预决算差异率”指标比重由4分增加到5分，并完善本指标评分标准。</a:t>
                </a:r>
                <a:endParaRPr lang="zh-CN" altLang="en-US" sz="1400" dirty="0">
                  <a:solidFill>
                    <a:schemeClr val="tx1"/>
                  </a:solidFill>
                  <a:latin typeface="Times New Roman" panose="02020603050405020304" charset="0"/>
                  <a:ea typeface="楷体" panose="02010609060101010101" pitchFamily="49" charset="-122"/>
                  <a:cs typeface="方正楷体_GBK" panose="02000000000000000000" charset="-122"/>
                  <a:sym typeface="+mn-lt"/>
                </a:endParaRPr>
              </a:p>
              <a:p>
                <a:pPr algn="just" fontAlgn="auto">
                  <a:lnSpc>
                    <a:spcPct val="100000"/>
                  </a:lnSpc>
                </a:pPr>
                <a:r>
                  <a:rPr lang="zh-CN" altLang="en-US" sz="1400" dirty="0">
                    <a:solidFill>
                      <a:schemeClr val="tx1"/>
                    </a:solidFill>
                    <a:latin typeface="Times New Roman" panose="02020603050405020304" charset="0"/>
                    <a:ea typeface="楷体" panose="02010609060101010101" pitchFamily="49" charset="-122"/>
                    <a:cs typeface="方正楷体_GBK" panose="02000000000000000000" charset="-122"/>
                    <a:sym typeface="+mn-lt"/>
                  </a:rPr>
                  <a:t>3.“公用经费预决算差异率”指标比重由3分增加到4分。</a:t>
                </a:r>
                <a:endParaRPr lang="zh-CN" altLang="en-US" sz="1400" dirty="0">
                  <a:solidFill>
                    <a:schemeClr val="tx1"/>
                  </a:solidFill>
                  <a:latin typeface="Times New Roman" panose="02020603050405020304" charset="0"/>
                  <a:ea typeface="楷体" panose="02010609060101010101" pitchFamily="49" charset="-122"/>
                  <a:cs typeface="方正楷体_GBK" panose="02000000000000000000" charset="-122"/>
                  <a:sym typeface="+mn-lt"/>
                </a:endParaRPr>
              </a:p>
              <a:p>
                <a:pPr algn="just" fontAlgn="auto">
                  <a:lnSpc>
                    <a:spcPct val="100000"/>
                  </a:lnSpc>
                </a:pPr>
                <a:r>
                  <a:rPr lang="en-US" altLang="zh-CN" sz="1400" dirty="0">
                    <a:solidFill>
                      <a:schemeClr val="tx1"/>
                    </a:solidFill>
                    <a:latin typeface="Times New Roman" panose="02020603050405020304" charset="0"/>
                    <a:ea typeface="楷体" panose="02010609060101010101" pitchFamily="49" charset="-122"/>
                    <a:cs typeface="方正楷体_GBK" panose="02000000000000000000" charset="-122"/>
                    <a:sym typeface="+mn-lt"/>
                  </a:rPr>
                  <a:t>4</a:t>
                </a:r>
                <a:r>
                  <a:rPr lang="zh-CN" altLang="en-US" sz="1400" dirty="0">
                    <a:solidFill>
                      <a:schemeClr val="tx1"/>
                    </a:solidFill>
                    <a:latin typeface="Times New Roman" panose="02020603050405020304" charset="0"/>
                    <a:ea typeface="楷体" panose="02010609060101010101" pitchFamily="49" charset="-122"/>
                    <a:cs typeface="方正楷体_GBK" panose="02000000000000000000" charset="-122"/>
                    <a:sym typeface="+mn-lt"/>
                  </a:rPr>
                  <a:t>.完善“财政拨款项目支出中开支在职人员及离退休经费比重”评分标准。</a:t>
                </a:r>
                <a:endParaRPr lang="zh-CN" altLang="en-US" sz="1400" dirty="0">
                  <a:solidFill>
                    <a:schemeClr val="tx1"/>
                  </a:solidFill>
                  <a:latin typeface="Times New Roman" panose="02020603050405020304" charset="0"/>
                  <a:ea typeface="楷体" panose="02010609060101010101" pitchFamily="49" charset="-122"/>
                  <a:cs typeface="方正楷体_GBK" panose="02000000000000000000" charset="-122"/>
                  <a:sym typeface="+mn-lt"/>
                </a:endParaRPr>
              </a:p>
            </p:txBody>
          </p:sp>
        </p:grpSp>
      </p:grpSp>
      <p:pic>
        <p:nvPicPr>
          <p:cNvPr id="1026" name="Picture 2"/>
          <p:cNvPicPr>
            <a:picLocks noChangeAspect="true" noChangeArrowheads="true"/>
          </p:cNvPicPr>
          <p:nvPr/>
        </p:nvPicPr>
        <p:blipFill>
          <a:blip r:embed="rId3"/>
          <a:srcRect/>
          <a:stretch>
            <a:fillRect/>
          </a:stretch>
        </p:blipFill>
        <p:spPr bwMode="auto">
          <a:xfrm>
            <a:off x="125834" y="913263"/>
            <a:ext cx="6114017" cy="4036242"/>
          </a:xfrm>
          <a:prstGeom prst="rect">
            <a:avLst/>
          </a:prstGeom>
          <a:noFill/>
          <a:ln w="9525">
            <a:noFill/>
            <a:miter lim="800000"/>
            <a:headEnd/>
            <a:tailEnd/>
          </a:ln>
          <a:effectLst/>
        </p:spPr>
      </p:pic>
    </p:spTree>
  </p:cSld>
  <p:clrMapOvr>
    <a:masterClrMapping/>
  </p:clrMapOvr>
  <p:transition spd="slow"/>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577977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会计科目与报表对应关系</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sp>
        <p:nvSpPr>
          <p:cNvPr id="6" name="文本框 5"/>
          <p:cNvSpPr txBox="true"/>
          <p:nvPr/>
        </p:nvSpPr>
        <p:spPr>
          <a:xfrm>
            <a:off x="1019810" y="1867535"/>
            <a:ext cx="9308465" cy="2416175"/>
          </a:xfrm>
          <a:prstGeom prst="rect">
            <a:avLst/>
          </a:prstGeom>
          <a:noFill/>
        </p:spPr>
        <p:txBody>
          <a:bodyPr wrap="square" rtlCol="0">
            <a:spAutoFit/>
          </a:bodyPr>
          <a:lstStyle/>
          <a:p>
            <a:pPr marL="349250" indent="457200" algn="just" fontAlgn="auto">
              <a:lnSpc>
                <a:spcPct val="120000"/>
              </a:lnSpc>
              <a:buClrTx/>
              <a:buSzPct val="70000"/>
              <a:buFont typeface="Wingdings" panose="05000000000000000000" charset="0"/>
              <a:buNone/>
            </a:pPr>
            <a:r>
              <a:rPr lang="zh-CN" altLang="en-US" sz="1800" dirty="0">
                <a:latin typeface="Times New Roman" panose="02020603050405020304" charset="0"/>
                <a:ea typeface="楷体" panose="02010609060101010101" pitchFamily="49" charset="-122"/>
                <a:cs typeface="宋体" pitchFamily="2" charset="-122"/>
              </a:rPr>
              <a:t>分政府会计准则制度、企业会计准则制度以及民间非营利组织会计制度，对主表和附表的栏目对应的会计科目作一一明确。</a:t>
            </a:r>
            <a:r>
              <a:rPr lang="en-US" altLang="zh-CN" sz="1800" dirty="0">
                <a:latin typeface="Times New Roman" panose="02020603050405020304" charset="0"/>
                <a:ea typeface="楷体" panose="02010609060101010101" pitchFamily="49" charset="-122"/>
                <a:cs typeface="宋体" pitchFamily="2" charset="-122"/>
              </a:rPr>
              <a:t>2023</a:t>
            </a:r>
            <a:r>
              <a:rPr lang="zh-CN" altLang="en-US" sz="1800" dirty="0">
                <a:latin typeface="Times New Roman" panose="02020603050405020304" charset="0"/>
                <a:ea typeface="楷体" panose="02010609060101010101" pitchFamily="49" charset="-122"/>
                <a:cs typeface="宋体" pitchFamily="2" charset="-122"/>
              </a:rPr>
              <a:t>年度会计科目与报表对应关系的变化：</a:t>
            </a:r>
            <a:endParaRPr lang="zh-CN" altLang="en-US" sz="1800" dirty="0">
              <a:latin typeface="Times New Roman" panose="02020603050405020304" charset="0"/>
              <a:ea typeface="楷体" panose="02010609060101010101" pitchFamily="49" charset="-122"/>
              <a:cs typeface="宋体" pitchFamily="2" charset="-122"/>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lang="en-US" altLang="zh-CN" sz="1800" dirty="0">
                <a:latin typeface="Times New Roman" panose="02020603050405020304" charset="0"/>
                <a:ea typeface="楷体" panose="02010609060101010101" pitchFamily="49" charset="-122"/>
                <a:cs typeface="宋体" pitchFamily="2" charset="-122"/>
              </a:rPr>
              <a:t>1.根据报表格式相应完善会计科目与部门决算报表栏目的对应关系。</a:t>
            </a:r>
            <a:r>
              <a:rPr lang="zh-CN" altLang="en-US" sz="1800" dirty="0">
                <a:latin typeface="Times New Roman" panose="02020603050405020304" charset="0"/>
                <a:ea typeface="楷体" panose="02010609060101010101" pitchFamily="49" charset="-122"/>
                <a:cs typeface="宋体" pitchFamily="2" charset="-122"/>
              </a:rPr>
              <a:t>将“使用非财政拨款结余和专用结余”对应的会计科目修改为，“根据事业单位使用非财政拨款结余和专用结余弥补收支差额的金额分析填列”。</a:t>
            </a:r>
            <a:endParaRPr lang="en-US" altLang="zh-CN" sz="1800" dirty="0">
              <a:latin typeface="Times New Roman" panose="02020603050405020304" charset="0"/>
              <a:ea typeface="楷体" panose="02010609060101010101" pitchFamily="49" charset="-122"/>
              <a:cs typeface="宋体" pitchFamily="2" charset="-122"/>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lang="en-US" altLang="zh-CN" sz="1800" dirty="0">
                <a:latin typeface="Times New Roman" panose="02020603050405020304" charset="0"/>
                <a:ea typeface="楷体" panose="02010609060101010101" pitchFamily="49" charset="-122"/>
                <a:cs typeface="宋体" pitchFamily="2" charset="-122"/>
              </a:rPr>
              <a:t>2.将财决08-2表和财决09表“政府会计制度”调整为“政府会计准则制度”，“企业会计制度”调整为“企业会计准则制度”。</a:t>
            </a:r>
            <a:endParaRPr lang="en-US" altLang="zh-CN" sz="1800" dirty="0">
              <a:latin typeface="Times New Roman" panose="02020603050405020304" charset="0"/>
              <a:ea typeface="楷体" panose="02010609060101010101" pitchFamily="49" charset="-122"/>
              <a:cs typeface="宋体" pitchFamily="2" charset="-122"/>
            </a:endParaRPr>
          </a:p>
        </p:txBody>
      </p:sp>
    </p:spTree>
  </p:cSld>
  <p:clrMapOvr>
    <a:masterClrMapping/>
  </p:clrMapOvr>
  <p:transition spd="slow"/>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主要变化</a:t>
            </a:r>
            <a:endPar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12" name="组合 11"/>
          <p:cNvGrpSpPr/>
          <p:nvPr/>
        </p:nvGrpSpPr>
        <p:grpSpPr>
          <a:xfrm>
            <a:off x="2181860" y="1433830"/>
            <a:ext cx="8146415" cy="4445000"/>
            <a:chOff x="1305725" y="1270446"/>
            <a:chExt cx="5163751" cy="4566683"/>
          </a:xfrm>
        </p:grpSpPr>
        <p:sp>
          <p:nvSpPr>
            <p:cNvPr id="23"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6" name="组合 15"/>
            <p:cNvGrpSpPr/>
            <p:nvPr/>
          </p:nvGrpSpPr>
          <p:grpSpPr>
            <a:xfrm>
              <a:off x="1569594" y="1511892"/>
              <a:ext cx="4553785" cy="3945149"/>
              <a:chOff x="1312909" y="2048648"/>
              <a:chExt cx="8977424" cy="1831374"/>
            </a:xfrm>
          </p:grpSpPr>
          <p:sp>
            <p:nvSpPr>
              <p:cNvPr id="14" name="矩形 13"/>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1312909" y="2053954"/>
                <a:ext cx="8977424" cy="1045438"/>
              </a:xfrm>
              <a:prstGeom prst="rect">
                <a:avLst/>
              </a:prstGeom>
              <a:noFill/>
            </p:spPr>
            <p:txBody>
              <a:bodyPr wrap="square" rtlCol="0">
                <a:spAutoFit/>
              </a:bodyPr>
              <a:lstStyle/>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r>
                  <a:rPr sz="2400"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根据财政财务改革有关规定，围绕政府过紧日子、统筹非财政拨款资金和盘活财政存量等重点事项，进一步优化报表体例和指标设置。</a:t>
                </a:r>
                <a:endParaRPr sz="2400"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pic>
        <p:nvPicPr>
          <p:cNvPr id="13" name="图片 12" descr="czb_logo_1"/>
          <p:cNvPicPr>
            <a:picLocks noChangeAspect="true"/>
          </p:cNvPicPr>
          <p:nvPr/>
        </p:nvPicPr>
        <p:blipFill>
          <a:blip r:embed="rId1"/>
          <a:stretch>
            <a:fillRect/>
          </a:stretch>
        </p:blipFill>
        <p:spPr>
          <a:xfrm>
            <a:off x="8343900" y="391160"/>
            <a:ext cx="3603625" cy="565785"/>
          </a:xfrm>
          <a:prstGeom prst="rect">
            <a:avLst/>
          </a:prstGeom>
        </p:spPr>
      </p:pic>
    </p:spTree>
  </p:cSld>
  <p:clrMapOvr>
    <a:masterClrMapping/>
  </p:clrMapOvr>
  <p:transition spd="slow"/>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448434" y="492745"/>
            <a:ext cx="495998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部门决算审核模板</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sp>
        <p:nvSpPr>
          <p:cNvPr id="6" name="文本框 5"/>
          <p:cNvSpPr txBox="true"/>
          <p:nvPr/>
        </p:nvSpPr>
        <p:spPr>
          <a:xfrm>
            <a:off x="1510030" y="1767840"/>
            <a:ext cx="9142730" cy="2861310"/>
          </a:xfrm>
          <a:prstGeom prst="rect">
            <a:avLst/>
          </a:prstGeom>
          <a:noFill/>
        </p:spPr>
        <p:txBody>
          <a:bodyPr wrap="square" rtlCol="0">
            <a:spAutoFit/>
          </a:bodyPr>
          <a:lstStyle/>
          <a:p>
            <a:pPr marL="342900" indent="0" algn="just" fontAlgn="auto">
              <a:lnSpc>
                <a:spcPct val="150000"/>
              </a:lnSpc>
              <a:buClrTx/>
              <a:buSzPct val="70000"/>
              <a:buFont typeface="Wingdings" panose="05000000000000000000" charset="0"/>
              <a:buNone/>
            </a:pPr>
            <a:r>
              <a:rPr lang="en-US" altLang="zh-CN" sz="2000" dirty="0">
                <a:solidFill>
                  <a:schemeClr val="tx1"/>
                </a:solidFill>
                <a:latin typeface="Times New Roman" panose="02020603050405020304" charset="0"/>
                <a:ea typeface="楷体" panose="02010609060101010101" pitchFamily="49" charset="-122"/>
                <a:cs typeface="宋体" pitchFamily="2" charset="-122"/>
                <a:sym typeface="+mn-ea"/>
              </a:rPr>
              <a:t>       </a:t>
            </a:r>
            <a:r>
              <a:rPr lang="zh-CN" altLang="en-US" sz="2000" dirty="0">
                <a:solidFill>
                  <a:schemeClr val="tx1"/>
                </a:solidFill>
                <a:latin typeface="Times New Roman" panose="02020603050405020304" charset="0"/>
                <a:ea typeface="楷体" panose="02010609060101010101" pitchFamily="49" charset="-122"/>
                <a:cs typeface="宋体" pitchFamily="2" charset="-122"/>
                <a:sym typeface="+mn-ea"/>
              </a:rPr>
              <a:t>审核模板用于审核决算数据合理合规性，进一步提高部门决算数据质量。</a:t>
            </a:r>
            <a:r>
              <a:rPr lang="en-US" altLang="zh-CN" sz="2000" dirty="0">
                <a:solidFill>
                  <a:schemeClr val="tx1"/>
                </a:solidFill>
                <a:latin typeface="Times New Roman" panose="02020603050405020304" charset="0"/>
                <a:ea typeface="楷体" panose="02010609060101010101" pitchFamily="49" charset="-122"/>
                <a:cs typeface="宋体" pitchFamily="2" charset="-122"/>
                <a:sym typeface="+mn-ea"/>
              </a:rPr>
              <a:t>2023</a:t>
            </a:r>
            <a:r>
              <a:rPr lang="zh-CN" altLang="en-US" sz="2000" dirty="0">
                <a:solidFill>
                  <a:schemeClr val="tx1"/>
                </a:solidFill>
                <a:latin typeface="Times New Roman" panose="02020603050405020304" charset="0"/>
                <a:ea typeface="楷体" panose="02010609060101010101" pitchFamily="49" charset="-122"/>
                <a:cs typeface="宋体" pitchFamily="2" charset="-122"/>
                <a:sym typeface="+mn-ea"/>
              </a:rPr>
              <a:t>年度主要变化为：</a:t>
            </a:r>
            <a:endParaRPr lang="zh-CN" altLang="en-US"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lang="en-US" altLang="zh-CN" sz="2000" dirty="0">
                <a:latin typeface="Times New Roman" panose="02020603050405020304" charset="0"/>
                <a:ea typeface="楷体" panose="02010609060101010101" pitchFamily="49" charset="-122"/>
                <a:cs typeface="宋体" pitchFamily="2" charset="-122"/>
                <a:sym typeface="+mn-ea"/>
              </a:rPr>
              <a:t>1.</a:t>
            </a:r>
            <a:r>
              <a:rPr lang="zh-CN" altLang="en-US" sz="2000" dirty="0">
                <a:latin typeface="Times New Roman" panose="02020603050405020304" charset="0"/>
                <a:ea typeface="楷体" panose="02010609060101010101" pitchFamily="49" charset="-122"/>
                <a:cs typeface="宋体" pitchFamily="2" charset="-122"/>
                <a:sym typeface="+mn-ea"/>
              </a:rPr>
              <a:t>新增《非财政拨款收入填报规范性》《其他资金结转结余填报规范性》2个审核模板，用于审核相关指标填报规范性。</a:t>
            </a:r>
            <a:endParaRPr lang="en-US" altLang="zh-CN"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lang="en-US" altLang="zh-CN" sz="2000" dirty="0">
                <a:latin typeface="Times New Roman" panose="02020603050405020304" charset="0"/>
                <a:ea typeface="楷体" panose="02010609060101010101" pitchFamily="49" charset="-122"/>
                <a:cs typeface="宋体" pitchFamily="2" charset="-122"/>
                <a:sym typeface="+mn-ea"/>
              </a:rPr>
              <a:t>2</a:t>
            </a:r>
            <a:r>
              <a:rPr lang="zh-CN" altLang="en-US" sz="2000" dirty="0">
                <a:latin typeface="Times New Roman" panose="02020603050405020304" charset="0"/>
                <a:ea typeface="楷体" panose="02010609060101010101" pitchFamily="49" charset="-122"/>
                <a:cs typeface="宋体" pitchFamily="2" charset="-122"/>
                <a:sym typeface="+mn-ea"/>
              </a:rPr>
              <a:t>.根据部门决算报表变动情况，相应调整审核模板指标。</a:t>
            </a:r>
            <a:endParaRPr lang="zh-CN" altLang="en-US"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342900" indent="0" algn="just" fontAlgn="auto">
              <a:lnSpc>
                <a:spcPct val="150000"/>
              </a:lnSpc>
              <a:buClrTx/>
              <a:buSzPct val="70000"/>
              <a:buFont typeface="Wingdings" panose="05000000000000000000" charset="0"/>
              <a:buNone/>
            </a:pPr>
            <a:endParaRPr lang="zh-CN" altLang="en-US" sz="2000" dirty="0">
              <a:solidFill>
                <a:schemeClr val="tx1"/>
              </a:solidFill>
              <a:latin typeface="Times New Roman" panose="02020603050405020304" charset="0"/>
              <a:ea typeface="楷体" panose="02010609060101010101" pitchFamily="49" charset="-122"/>
              <a:cs typeface="宋体" pitchFamily="2" charset="-122"/>
              <a:sym typeface="+mn-ea"/>
            </a:endParaRPr>
          </a:p>
        </p:txBody>
      </p:sp>
    </p:spTree>
  </p:cSld>
  <p:clrMapOvr>
    <a:masterClrMapping/>
  </p:clrMapOvr>
  <p:transition spd="slow"/>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aphicFrame>
        <p:nvGraphicFramePr>
          <p:cNvPr id="3" name="表格 2"/>
          <p:cNvGraphicFramePr/>
          <p:nvPr/>
        </p:nvGraphicFramePr>
        <p:xfrm>
          <a:off x="914400" y="1717040"/>
          <a:ext cx="10363200" cy="3423920"/>
        </p:xfrm>
        <a:graphic>
          <a:graphicData uri="http://schemas.openxmlformats.org/drawingml/2006/table">
            <a:tbl>
              <a:tblPr firstRow="true" bandRow="true">
                <a:tableStyleId>{5C22544A-7EE6-4342-B048-85BDC9FD1C3A}</a:tableStyleId>
              </a:tblPr>
              <a:tblGrid>
                <a:gridCol w="647700"/>
                <a:gridCol w="647700"/>
                <a:gridCol w="647700"/>
                <a:gridCol w="647700"/>
                <a:gridCol w="647700"/>
                <a:gridCol w="647700"/>
                <a:gridCol w="647700"/>
                <a:gridCol w="647700"/>
                <a:gridCol w="647700"/>
                <a:gridCol w="647700"/>
                <a:gridCol w="647700"/>
                <a:gridCol w="647700"/>
                <a:gridCol w="647700"/>
                <a:gridCol w="647700"/>
                <a:gridCol w="647700"/>
                <a:gridCol w="647700"/>
              </a:tblGrid>
              <a:tr h="241300">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a:noFill/>
                    </a:lnL>
                    <a:lnR>
                      <a:noFill/>
                    </a:lnR>
                    <a:lnT cap="flat">
                      <a:noFill/>
                    </a:lnT>
                    <a:lnB cap="flat">
                      <a:noFill/>
                    </a:lnB>
                    <a:lnTlToBr>
                      <a:noFill/>
                    </a:lnTlToBr>
                    <a:lnBlToTr>
                      <a:noFill/>
                    </a:lnBlToTr>
                    <a:noFill/>
                  </a:tcPr>
                </a:tc>
                <a:tc gridSpan="15">
                  <a:txBody>
                    <a:bodyPr/>
                    <a:lstStyle/>
                    <a:p>
                      <a:pPr indent="0" algn="ctr">
                        <a:buNone/>
                      </a:pPr>
                      <a:r>
                        <a:rPr lang="zh-CN" sz="1600" b="0">
                          <a:solidFill>
                            <a:srgbClr val="000000"/>
                          </a:solidFill>
                          <a:latin typeface="Times New Roman" panose="02020603050405020304" charset="0"/>
                          <a:ea typeface="楷体" panose="02010609060101010101" pitchFamily="49" charset="-122"/>
                        </a:rPr>
                        <a:t>非财政拨款收入填报规范性</a:t>
                      </a:r>
                      <a:endParaRPr lang="en-US" altLang="en-US" sz="1600" b="0">
                        <a:solidFill>
                          <a:srgbClr val="000000"/>
                        </a:solidFill>
                        <a:latin typeface="Times New Roman" panose="02020603050405020304" charset="0"/>
                        <a:ea typeface="楷体" panose="02010609060101010101" pitchFamily="49" charset="-122"/>
                      </a:endParaRPr>
                    </a:p>
                  </a:txBody>
                  <a:tcPr marL="12700" marR="12700" marT="12700" anchor="b">
                    <a:lnL>
                      <a:noFill/>
                    </a:lnL>
                    <a:lnR cap="flat">
                      <a:noFill/>
                    </a:lnR>
                    <a:lnT cap="flat">
                      <a:noFill/>
                    </a:lnT>
                    <a:lnB cap="flat">
                      <a:noFill/>
                    </a:lnB>
                    <a:lnTlToBr>
                      <a:noFill/>
                    </a:lnTlToBr>
                    <a:lnBlToTr>
                      <a:noFill/>
                    </a:lnBlToTr>
                    <a:noFill/>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R cap="flat">
                      <a:noFill/>
                    </a:lnR>
                    <a:lnT cap="flat">
                      <a:noFill/>
                    </a:lnT>
                    <a:lnB cap="flat">
                      <a:noFill/>
                    </a:lnB>
                  </a:tcPr>
                </a:tc>
              </a:tr>
              <a:tr h="190500">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a:noFill/>
                    </a:lnL>
                    <a:lnR>
                      <a:noFill/>
                    </a:lnR>
                    <a:lnT cap="flat">
                      <a:noFill/>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zh-CN" altLang="en-US">
                        <a:latin typeface="Times New Roman" panose="02020603050405020304" charset="0"/>
                        <a:ea typeface="楷体" panose="02010609060101010101" pitchFamily="49" charset="-122"/>
                      </a:endParaRPr>
                    </a:p>
                  </a:txBody>
                  <a:tcPr marL="12700" marR="12700" marT="12700" anchor="b">
                    <a:lnL>
                      <a:noFill/>
                    </a:lnL>
                    <a:lnR>
                      <a:noFill/>
                    </a:lnR>
                    <a:lnT cap="flat">
                      <a:noFill/>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zh-CN" altLang="en-US">
                        <a:latin typeface="Times New Roman" panose="02020603050405020304" charset="0"/>
                        <a:ea typeface="楷体" panose="02010609060101010101" pitchFamily="49" charset="-122"/>
                      </a:endParaRPr>
                    </a:p>
                  </a:txBody>
                  <a:tcPr marL="12700" marR="12700" marT="12700" anchor="b">
                    <a:lnL>
                      <a:noFill/>
                    </a:lnL>
                    <a:lnR>
                      <a:noFill/>
                    </a:lnR>
                    <a:lnT cap="flat">
                      <a:noFill/>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zh-CN" altLang="en-US">
                        <a:latin typeface="Times New Roman" panose="02020603050405020304" charset="0"/>
                        <a:ea typeface="楷体" panose="02010609060101010101" pitchFamily="49" charset="-122"/>
                      </a:endParaRPr>
                    </a:p>
                  </a:txBody>
                  <a:tcPr marL="12700" marR="12700" marT="12700" anchor="b">
                    <a:lnL>
                      <a:noFill/>
                    </a:lnL>
                    <a:lnR>
                      <a:noFill/>
                    </a:lnR>
                    <a:lnT cap="flat">
                      <a:noFill/>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zh-CN" altLang="en-US">
                        <a:latin typeface="Times New Roman" panose="02020603050405020304" charset="0"/>
                        <a:ea typeface="楷体" panose="02010609060101010101" pitchFamily="49" charset="-122"/>
                      </a:endParaRPr>
                    </a:p>
                  </a:txBody>
                  <a:tcPr marL="12700" marR="12700" marT="12700" anchor="b">
                    <a:lnL>
                      <a:noFill/>
                    </a:lnL>
                    <a:lnR>
                      <a:noFill/>
                    </a:lnR>
                    <a:lnT cap="flat">
                      <a:noFill/>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zh-CN" altLang="en-US">
                        <a:latin typeface="Times New Roman" panose="02020603050405020304" charset="0"/>
                        <a:ea typeface="楷体" panose="02010609060101010101" pitchFamily="49" charset="-122"/>
                      </a:endParaRPr>
                    </a:p>
                  </a:txBody>
                  <a:tcPr marL="12700" marR="12700" marT="12700" anchor="b">
                    <a:lnL>
                      <a:noFill/>
                    </a:lnL>
                    <a:lnR>
                      <a:noFill/>
                    </a:lnR>
                    <a:lnT cap="flat">
                      <a:noFill/>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zh-CN" altLang="en-US">
                        <a:latin typeface="Times New Roman" panose="02020603050405020304" charset="0"/>
                        <a:ea typeface="楷体" panose="02010609060101010101" pitchFamily="49" charset="-122"/>
                      </a:endParaRPr>
                    </a:p>
                  </a:txBody>
                  <a:tcPr marL="12700" marR="12700" marT="12700" anchor="b">
                    <a:lnL>
                      <a:noFill/>
                    </a:lnL>
                    <a:lnR>
                      <a:noFill/>
                    </a:lnR>
                    <a:lnT cap="flat">
                      <a:noFill/>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zh-CN" altLang="en-US">
                        <a:latin typeface="Times New Roman" panose="02020603050405020304" charset="0"/>
                        <a:ea typeface="楷体" panose="02010609060101010101" pitchFamily="49" charset="-122"/>
                      </a:endParaRPr>
                    </a:p>
                  </a:txBody>
                  <a:tcPr marL="12700" marR="12700" marT="12700" anchor="b">
                    <a:lnL>
                      <a:noFill/>
                    </a:lnL>
                    <a:lnR>
                      <a:noFill/>
                    </a:lnR>
                    <a:lnT cap="flat">
                      <a:noFill/>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zh-CN" altLang="en-US">
                        <a:latin typeface="Times New Roman" panose="02020603050405020304" charset="0"/>
                        <a:ea typeface="楷体" panose="02010609060101010101" pitchFamily="49" charset="-122"/>
                      </a:endParaRPr>
                    </a:p>
                  </a:txBody>
                  <a:tcPr marL="12700" marR="12700" marT="12700" anchor="b">
                    <a:lnL>
                      <a:noFill/>
                    </a:lnL>
                    <a:lnR>
                      <a:noFill/>
                    </a:lnR>
                    <a:lnT cap="flat">
                      <a:noFill/>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zh-CN" altLang="en-US">
                        <a:latin typeface="Times New Roman" panose="02020603050405020304" charset="0"/>
                        <a:ea typeface="楷体" panose="02010609060101010101" pitchFamily="49" charset="-122"/>
                      </a:endParaRPr>
                    </a:p>
                  </a:txBody>
                  <a:tcPr marL="12700" marR="12700" marT="12700" anchor="b">
                    <a:lnL>
                      <a:noFill/>
                    </a:lnL>
                    <a:lnR>
                      <a:noFill/>
                    </a:lnR>
                    <a:lnT cap="flat">
                      <a:noFill/>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zh-CN" altLang="en-US">
                        <a:latin typeface="Times New Roman" panose="02020603050405020304" charset="0"/>
                        <a:ea typeface="楷体" panose="02010609060101010101" pitchFamily="49" charset="-122"/>
                      </a:endParaRPr>
                    </a:p>
                  </a:txBody>
                  <a:tcPr marL="12700" marR="12700" marT="12700" anchor="b">
                    <a:lnL>
                      <a:noFill/>
                    </a:lnL>
                    <a:lnR>
                      <a:noFill/>
                    </a:lnR>
                    <a:lnT cap="flat">
                      <a:noFill/>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zh-CN" altLang="en-US">
                        <a:latin typeface="Times New Roman" panose="02020603050405020304" charset="0"/>
                        <a:ea typeface="楷体" panose="02010609060101010101" pitchFamily="49" charset="-122"/>
                      </a:endParaRPr>
                    </a:p>
                  </a:txBody>
                  <a:tcPr marL="12700" marR="12700" marT="12700" anchor="b">
                    <a:lnL>
                      <a:noFill/>
                    </a:lnL>
                    <a:lnR>
                      <a:noFill/>
                    </a:lnR>
                    <a:lnT cap="flat">
                      <a:noFill/>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zh-CN" altLang="en-US">
                        <a:latin typeface="Times New Roman" panose="02020603050405020304" charset="0"/>
                        <a:ea typeface="楷体" panose="02010609060101010101" pitchFamily="49" charset="-122"/>
                      </a:endParaRPr>
                    </a:p>
                  </a:txBody>
                  <a:tcPr marL="12700" marR="12700" marT="12700" anchor="b">
                    <a:lnL>
                      <a:noFill/>
                    </a:lnL>
                    <a:lnR>
                      <a:noFill/>
                    </a:lnR>
                    <a:lnT cap="flat">
                      <a:noFill/>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zh-CN" altLang="en-US">
                        <a:latin typeface="Times New Roman" panose="02020603050405020304" charset="0"/>
                        <a:ea typeface="楷体" panose="02010609060101010101" pitchFamily="49" charset="-122"/>
                      </a:endParaRPr>
                    </a:p>
                  </a:txBody>
                  <a:tcPr marL="12700" marR="12700" marT="12700" anchor="b">
                    <a:lnL>
                      <a:noFill/>
                    </a:lnL>
                    <a:lnR>
                      <a:noFill/>
                    </a:lnR>
                    <a:lnT cap="flat">
                      <a:noFill/>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zh-CN" altLang="en-US">
                        <a:latin typeface="Times New Roman" panose="02020603050405020304" charset="0"/>
                        <a:ea typeface="楷体" panose="02010609060101010101" pitchFamily="49" charset="-122"/>
                      </a:endParaRPr>
                    </a:p>
                  </a:txBody>
                  <a:tcPr marL="12700" marR="12700" marT="12700" anchor="b">
                    <a:lnL>
                      <a:noFill/>
                    </a:lnL>
                    <a:lnR>
                      <a:noFill/>
                    </a:lnR>
                    <a:lnT cap="flat">
                      <a:noFill/>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zh-CN" altLang="en-US">
                        <a:latin typeface="Times New Roman" panose="02020603050405020304" charset="0"/>
                        <a:ea typeface="楷体" panose="02010609060101010101" pitchFamily="49" charset="-122"/>
                      </a:endParaRPr>
                    </a:p>
                  </a:txBody>
                  <a:tcPr marL="12700" marR="12700" marT="12700" anchor="b">
                    <a:lnL>
                      <a:noFill/>
                    </a:lnL>
                    <a:lnR cap="flat">
                      <a:noFill/>
                    </a:lnR>
                    <a:lnT cap="flat">
                      <a:noFill/>
                    </a:lnT>
                    <a:lnB w="12700" cap="flat" cmpd="sng">
                      <a:solidFill>
                        <a:srgbClr val="000000"/>
                      </a:solidFill>
                      <a:prstDash val="solid"/>
                      <a:headEnd type="none" w="med" len="med"/>
                      <a:tailEnd type="none" w="med" len="med"/>
                    </a:lnB>
                    <a:lnTlToBr>
                      <a:noFill/>
                    </a:lnTlToBr>
                    <a:lnBlToTr>
                      <a:noFill/>
                    </a:lnBlToTr>
                    <a:noFill/>
                  </a:tcPr>
                </a:tc>
              </a:tr>
              <a:tr h="254000">
                <a:tc rowSpan="2">
                  <a:txBody>
                    <a:bodyPr/>
                    <a:lstStyle/>
                    <a:p>
                      <a:pPr indent="0" algn="ctr">
                        <a:buNone/>
                      </a:pPr>
                      <a:r>
                        <a:rPr lang="zh-CN" sz="1000" b="0">
                          <a:solidFill>
                            <a:srgbClr val="000000"/>
                          </a:solidFill>
                          <a:latin typeface="Times New Roman" panose="02020603050405020304" charset="0"/>
                          <a:ea typeface="楷体" panose="02010609060101010101" pitchFamily="49" charset="-122"/>
                        </a:rPr>
                        <a:t>单位名称</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1270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rowSpan="2">
                  <a:txBody>
                    <a:bodyPr/>
                    <a:lstStyle/>
                    <a:p>
                      <a:pPr indent="0" algn="ctr">
                        <a:buNone/>
                      </a:pPr>
                      <a:r>
                        <a:rPr lang="zh-CN" sz="1000" b="0">
                          <a:solidFill>
                            <a:srgbClr val="000000"/>
                          </a:solidFill>
                          <a:latin typeface="Times New Roman" panose="02020603050405020304" charset="0"/>
                          <a:ea typeface="楷体" panose="02010609060101010101" pitchFamily="49" charset="-122"/>
                        </a:rPr>
                        <a:t>单位类型</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rowSpan="2">
                  <a:txBody>
                    <a:bodyPr/>
                    <a:lstStyle/>
                    <a:p>
                      <a:pPr indent="0" algn="ctr">
                        <a:buNone/>
                      </a:pPr>
                      <a:r>
                        <a:rPr lang="zh-CN" sz="1000" b="0">
                          <a:solidFill>
                            <a:srgbClr val="000000"/>
                          </a:solidFill>
                          <a:latin typeface="Times New Roman" panose="02020603050405020304" charset="0"/>
                          <a:ea typeface="楷体" panose="02010609060101010101" pitchFamily="49" charset="-122"/>
                        </a:rPr>
                        <a:t>执行会计制度</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rowSpan="2">
                  <a:txBody>
                    <a:bodyPr/>
                    <a:lstStyle/>
                    <a:p>
                      <a:pPr indent="0" algn="ctr">
                        <a:buNone/>
                      </a:pPr>
                      <a:r>
                        <a:rPr lang="zh-CN" sz="1000" b="0">
                          <a:solidFill>
                            <a:srgbClr val="000000"/>
                          </a:solidFill>
                          <a:latin typeface="Times New Roman" panose="02020603050405020304" charset="0"/>
                          <a:ea typeface="楷体" panose="02010609060101010101" pitchFamily="49" charset="-122"/>
                        </a:rPr>
                        <a:t>上级补助收入</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rowSpan="2">
                  <a:txBody>
                    <a:bodyPr/>
                    <a:lstStyle/>
                    <a:p>
                      <a:pPr indent="0" algn="ctr">
                        <a:buNone/>
                      </a:pPr>
                      <a:r>
                        <a:rPr lang="zh-CN" sz="1000" b="0">
                          <a:solidFill>
                            <a:srgbClr val="000000"/>
                          </a:solidFill>
                          <a:latin typeface="Times New Roman" panose="02020603050405020304" charset="0"/>
                          <a:ea typeface="楷体" panose="02010609060101010101" pitchFamily="49" charset="-122"/>
                        </a:rPr>
                        <a:t>事业收入</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rowSpan="2">
                  <a:txBody>
                    <a:bodyPr/>
                    <a:lstStyle/>
                    <a:p>
                      <a:pPr indent="0" algn="ctr">
                        <a:buNone/>
                      </a:pPr>
                      <a:r>
                        <a:rPr lang="zh-CN" sz="1000" b="0">
                          <a:solidFill>
                            <a:srgbClr val="000000"/>
                          </a:solidFill>
                          <a:latin typeface="Times New Roman" panose="02020603050405020304" charset="0"/>
                          <a:ea typeface="楷体" panose="02010609060101010101" pitchFamily="49" charset="-122"/>
                        </a:rPr>
                        <a:t>经营收入</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rowSpan="2">
                  <a:txBody>
                    <a:bodyPr/>
                    <a:lstStyle/>
                    <a:p>
                      <a:pPr indent="0" algn="ctr">
                        <a:buNone/>
                      </a:pPr>
                      <a:r>
                        <a:rPr lang="zh-CN" sz="1000" b="0">
                          <a:solidFill>
                            <a:srgbClr val="000000"/>
                          </a:solidFill>
                          <a:latin typeface="Times New Roman" panose="02020603050405020304" charset="0"/>
                          <a:ea typeface="楷体" panose="02010609060101010101" pitchFamily="49" charset="-122"/>
                        </a:rPr>
                        <a:t>附属单位上缴收入</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gridSpan="9">
                  <a:txBody>
                    <a:bodyPr/>
                    <a:lstStyle/>
                    <a:p>
                      <a:pPr indent="0" algn="ctr">
                        <a:buNone/>
                      </a:pPr>
                      <a:r>
                        <a:rPr lang="zh-CN" sz="1000" b="0">
                          <a:solidFill>
                            <a:srgbClr val="000000"/>
                          </a:solidFill>
                          <a:latin typeface="Times New Roman" panose="02020603050405020304" charset="0"/>
                          <a:ea typeface="楷体" panose="02010609060101010101" pitchFamily="49" charset="-122"/>
                        </a:rPr>
                        <a:t>其他收入</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hMerge="true">
                  <a:tcPr>
                    <a:lnT w="1270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tcPr>
                </a:tc>
                <a:tc hMerge="true">
                  <a:tcPr>
                    <a:lnT w="1270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tcPr>
                </a:tc>
                <a:tc hMerge="true">
                  <a:tcPr>
                    <a:lnT w="1270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tcPr>
                </a:tc>
                <a:tc hMerge="true">
                  <a:tcPr>
                    <a:lnT w="1270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tcPr>
                </a:tc>
                <a:tc hMerge="true">
                  <a:tcPr>
                    <a:lnT w="1270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tcPr>
                </a:tc>
                <a:tc hMerge="true">
                  <a:tcPr>
                    <a:lnT w="1270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tcPr>
                </a:tc>
                <a:tc hMerge="true">
                  <a:tcPr>
                    <a:lnT w="1270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tcPr>
                </a:tc>
                <a:tc hMerge="true">
                  <a:tcPr>
                    <a:lnR w="635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tcPr>
                </a:tc>
              </a:tr>
              <a:tr h="533400">
                <a:tc vMerge="true">
                  <a:tcPr>
                    <a:lnL w="1270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B w="6350" cap="flat" cmpd="sng">
                      <a:solidFill>
                        <a:srgbClr val="000000"/>
                      </a:solidFill>
                      <a:prstDash val="solid"/>
                      <a:headEnd type="none" w="med" len="med"/>
                      <a:tailEnd type="none" w="med" len="med"/>
                    </a:lnB>
                  </a:tcPr>
                </a:tc>
                <a:tc vMerge="true">
                  <a:tcP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B w="6350" cap="flat" cmpd="sng">
                      <a:solidFill>
                        <a:srgbClr val="000000"/>
                      </a:solidFill>
                      <a:prstDash val="solid"/>
                      <a:headEnd type="none" w="med" len="med"/>
                      <a:tailEnd type="none" w="med" len="med"/>
                    </a:lnB>
                  </a:tcPr>
                </a:tc>
                <a:tc vMerge="true">
                  <a:tcP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B w="6350" cap="flat" cmpd="sng">
                      <a:solidFill>
                        <a:srgbClr val="000000"/>
                      </a:solidFill>
                      <a:prstDash val="solid"/>
                      <a:headEnd type="none" w="med" len="med"/>
                      <a:tailEnd type="none" w="med" len="med"/>
                    </a:lnB>
                  </a:tcPr>
                </a:tc>
                <a:tc vMerge="true">
                  <a:tcP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B w="6350" cap="flat" cmpd="sng">
                      <a:solidFill>
                        <a:srgbClr val="000000"/>
                      </a:solidFill>
                      <a:prstDash val="solid"/>
                      <a:headEnd type="none" w="med" len="med"/>
                      <a:tailEnd type="none" w="med" len="med"/>
                    </a:lnB>
                  </a:tcPr>
                </a:tc>
                <a:tc vMerge="true">
                  <a:tcP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B w="6350" cap="flat" cmpd="sng">
                      <a:solidFill>
                        <a:srgbClr val="000000"/>
                      </a:solidFill>
                      <a:prstDash val="solid"/>
                      <a:headEnd type="none" w="med" len="med"/>
                      <a:tailEnd type="none" w="med" len="med"/>
                    </a:lnB>
                  </a:tcPr>
                </a:tc>
                <a:tc vMerge="true">
                  <a:tcP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B w="6350" cap="flat" cmpd="sng">
                      <a:solidFill>
                        <a:srgbClr val="000000"/>
                      </a:solidFill>
                      <a:prstDash val="solid"/>
                      <a:headEnd type="none" w="med" len="med"/>
                      <a:tailEnd type="none" w="med" len="med"/>
                    </a:lnB>
                  </a:tcPr>
                </a:tc>
                <a:tc vMerge="true">
                  <a:tcP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B w="6350" cap="flat" cmpd="sng">
                      <a:solidFill>
                        <a:srgbClr val="000000"/>
                      </a:solidFill>
                      <a:prstDash val="solid"/>
                      <a:headEnd type="none" w="med" len="med"/>
                      <a:tailEnd type="none" w="med" len="med"/>
                    </a:lnB>
                  </a:tcPr>
                </a:tc>
                <a:tc>
                  <a:txBody>
                    <a:bodyPr/>
                    <a:lstStyle/>
                    <a:p>
                      <a:pPr indent="0" algn="ctr">
                        <a:buNone/>
                      </a:pPr>
                      <a:r>
                        <a:rPr lang="zh-CN" sz="1000" b="0">
                          <a:solidFill>
                            <a:srgbClr val="000000"/>
                          </a:solidFill>
                          <a:latin typeface="Times New Roman" panose="02020603050405020304" charset="0"/>
                          <a:ea typeface="楷体" panose="02010609060101010101" pitchFamily="49" charset="-122"/>
                        </a:rPr>
                        <a:t>小计</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r>
                        <a:rPr lang="zh-CN" sz="1000" b="0">
                          <a:solidFill>
                            <a:srgbClr val="000000"/>
                          </a:solidFill>
                          <a:latin typeface="Times New Roman" panose="02020603050405020304" charset="0"/>
                          <a:ea typeface="楷体" panose="02010609060101010101" pitchFamily="49" charset="-122"/>
                        </a:rPr>
                        <a:t>本级横向转拨财政拨款</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r>
                        <a:rPr lang="zh-CN" sz="1000" b="0">
                          <a:solidFill>
                            <a:srgbClr val="000000"/>
                          </a:solidFill>
                          <a:latin typeface="Times New Roman" panose="02020603050405020304" charset="0"/>
                          <a:ea typeface="楷体" panose="02010609060101010101" pitchFamily="49" charset="-122"/>
                        </a:rPr>
                        <a:t>非本级财政拨款</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r>
                        <a:rPr lang="zh-CN" sz="1000" b="0">
                          <a:solidFill>
                            <a:srgbClr val="000000"/>
                          </a:solidFill>
                          <a:latin typeface="Times New Roman" panose="02020603050405020304" charset="0"/>
                          <a:ea typeface="楷体" panose="02010609060101010101" pitchFamily="49" charset="-122"/>
                        </a:rPr>
                        <a:t>投资收益</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r>
                        <a:rPr lang="zh-CN" sz="1000" b="0">
                          <a:solidFill>
                            <a:srgbClr val="000000"/>
                          </a:solidFill>
                          <a:latin typeface="Times New Roman" panose="02020603050405020304" charset="0"/>
                          <a:ea typeface="楷体" panose="02010609060101010101" pitchFamily="49" charset="-122"/>
                        </a:rPr>
                        <a:t>利息收入</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r>
                        <a:rPr lang="zh-CN" sz="1000" b="0">
                          <a:solidFill>
                            <a:srgbClr val="000000"/>
                          </a:solidFill>
                          <a:latin typeface="Times New Roman" panose="02020603050405020304" charset="0"/>
                          <a:ea typeface="楷体" panose="02010609060101010101" pitchFamily="49" charset="-122"/>
                        </a:rPr>
                        <a:t>捐赠收入</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r>
                        <a:rPr lang="zh-CN" sz="1000" b="0">
                          <a:solidFill>
                            <a:srgbClr val="000000"/>
                          </a:solidFill>
                          <a:latin typeface="Times New Roman" panose="02020603050405020304" charset="0"/>
                          <a:ea typeface="楷体" panose="02010609060101010101" pitchFamily="49" charset="-122"/>
                        </a:rPr>
                        <a:t>事业单位固定资产出租收入</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r>
                        <a:rPr lang="zh-CN" sz="1000" b="0">
                          <a:solidFill>
                            <a:srgbClr val="000000"/>
                          </a:solidFill>
                          <a:latin typeface="Times New Roman" panose="02020603050405020304" charset="0"/>
                          <a:ea typeface="楷体" panose="02010609060101010101" pitchFamily="49" charset="-122"/>
                        </a:rPr>
                        <a:t>盘盈收入</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r>
                        <a:rPr lang="zh-CN" sz="1000" b="0">
                          <a:solidFill>
                            <a:srgbClr val="000000"/>
                          </a:solidFill>
                          <a:latin typeface="Times New Roman" panose="02020603050405020304" charset="0"/>
                          <a:ea typeface="楷体" panose="02010609060101010101" pitchFamily="49" charset="-122"/>
                        </a:rPr>
                        <a:t>其他</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r>
              <a:tr h="266700">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1270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r>
              <a:tr h="254000">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1270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r>
              <a:tr h="254000">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1270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r>
              <a:tr h="254000">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1270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r>
              <a:tr h="254000">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1270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b">
                    <a:lnL w="635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r>
              <a:tr h="0">
                <a:tc gridSpan="16">
                  <a:txBody>
                    <a:bodyPr/>
                    <a:lstStyle/>
                    <a:p>
                      <a:pPr indent="0">
                        <a:buNone/>
                      </a:pPr>
                      <a:r>
                        <a:rPr lang="zh-CN" sz="1000" b="0">
                          <a:solidFill>
                            <a:srgbClr val="000000"/>
                          </a:solidFill>
                          <a:latin typeface="Times New Roman" panose="02020603050405020304" charset="0"/>
                          <a:ea typeface="楷体" panose="02010609060101010101" pitchFamily="49" charset="-122"/>
                        </a:rPr>
                        <a:t>注：1.本表用于审核非财政拨款收入填报规范性。</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a:noFill/>
                    </a:lnL>
                    <a:lnR cap="flat">
                      <a:noFill/>
                    </a:lnR>
                    <a:lnT w="12700" cap="flat" cmpd="sng">
                      <a:solidFill>
                        <a:srgbClr val="000000"/>
                      </a:solidFill>
                      <a:prstDash val="solid"/>
                      <a:headEnd type="none" w="med" len="med"/>
                      <a:tailEnd type="none" w="med" len="med"/>
                    </a:lnT>
                    <a:lnB cap="flat">
                      <a:noFill/>
                    </a:lnB>
                    <a:lnTlToBr>
                      <a:noFill/>
                    </a:lnTlToBr>
                    <a:lnBlToTr>
                      <a:noFill/>
                    </a:lnBlToTr>
                    <a:noFill/>
                  </a:tcPr>
                </a:tc>
                <a:tc hMerge="true">
                  <a:tcPr>
                    <a:lnT w="12700" cap="flat" cmpd="sng">
                      <a:solidFill>
                        <a:srgbClr val="000000"/>
                      </a:solidFill>
                      <a:prstDash val="solid"/>
                      <a:headEnd type="none" w="med" len="med"/>
                      <a:tailEnd type="none" w="med" len="med"/>
                    </a:lnT>
                    <a:lnB cap="flat">
                      <a:noFill/>
                    </a:lnB>
                  </a:tcPr>
                </a:tc>
                <a:tc hMerge="true">
                  <a:tcPr>
                    <a:lnT w="12700" cap="flat" cmpd="sng">
                      <a:solidFill>
                        <a:srgbClr val="000000"/>
                      </a:solidFill>
                      <a:prstDash val="solid"/>
                      <a:headEnd type="none" w="med" len="med"/>
                      <a:tailEnd type="none" w="med" len="med"/>
                    </a:lnT>
                    <a:lnB cap="flat">
                      <a:noFill/>
                    </a:lnB>
                  </a:tcPr>
                </a:tc>
                <a:tc hMerge="true">
                  <a:tcPr>
                    <a:lnT w="12700" cap="flat" cmpd="sng">
                      <a:solidFill>
                        <a:srgbClr val="000000"/>
                      </a:solidFill>
                      <a:prstDash val="solid"/>
                      <a:headEnd type="none" w="med" len="med"/>
                      <a:tailEnd type="none" w="med" len="med"/>
                    </a:lnT>
                    <a:lnB cap="flat">
                      <a:noFill/>
                    </a:lnB>
                  </a:tcPr>
                </a:tc>
                <a:tc hMerge="true">
                  <a:tcPr>
                    <a:lnT w="12700" cap="flat" cmpd="sng">
                      <a:solidFill>
                        <a:srgbClr val="000000"/>
                      </a:solidFill>
                      <a:prstDash val="solid"/>
                      <a:headEnd type="none" w="med" len="med"/>
                      <a:tailEnd type="none" w="med" len="med"/>
                    </a:lnT>
                    <a:lnB cap="flat">
                      <a:noFill/>
                    </a:lnB>
                  </a:tcPr>
                </a:tc>
                <a:tc hMerge="true">
                  <a:tcPr>
                    <a:lnT w="12700" cap="flat" cmpd="sng">
                      <a:solidFill>
                        <a:srgbClr val="000000"/>
                      </a:solidFill>
                      <a:prstDash val="solid"/>
                      <a:headEnd type="none" w="med" len="med"/>
                      <a:tailEnd type="none" w="med" len="med"/>
                    </a:lnT>
                    <a:lnB cap="flat">
                      <a:noFill/>
                    </a:lnB>
                  </a:tcPr>
                </a:tc>
                <a:tc hMerge="true">
                  <a:tcPr>
                    <a:lnT w="12700" cap="flat" cmpd="sng">
                      <a:solidFill>
                        <a:srgbClr val="000000"/>
                      </a:solidFill>
                      <a:prstDash val="solid"/>
                      <a:headEnd type="none" w="med" len="med"/>
                      <a:tailEnd type="none" w="med" len="med"/>
                    </a:lnT>
                    <a:lnB cap="flat">
                      <a:noFill/>
                    </a:lnB>
                  </a:tcPr>
                </a:tc>
                <a:tc hMerge="true">
                  <a:tcPr>
                    <a:lnT w="12700" cap="flat" cmpd="sng">
                      <a:solidFill>
                        <a:srgbClr val="000000"/>
                      </a:solidFill>
                      <a:prstDash val="solid"/>
                      <a:headEnd type="none" w="med" len="med"/>
                      <a:tailEnd type="none" w="med" len="med"/>
                    </a:lnT>
                    <a:lnB cap="flat">
                      <a:noFill/>
                    </a:lnB>
                  </a:tcPr>
                </a:tc>
                <a:tc hMerge="true">
                  <a:tcPr>
                    <a:lnT w="12700" cap="flat" cmpd="sng">
                      <a:solidFill>
                        <a:srgbClr val="000000"/>
                      </a:solidFill>
                      <a:prstDash val="solid"/>
                      <a:headEnd type="none" w="med" len="med"/>
                      <a:tailEnd type="none" w="med" len="med"/>
                    </a:lnT>
                    <a:lnB cap="flat">
                      <a:noFill/>
                    </a:lnB>
                  </a:tcPr>
                </a:tc>
                <a:tc hMerge="true">
                  <a:tcPr>
                    <a:lnT w="12700" cap="flat" cmpd="sng">
                      <a:solidFill>
                        <a:srgbClr val="000000"/>
                      </a:solidFill>
                      <a:prstDash val="solid"/>
                      <a:headEnd type="none" w="med" len="med"/>
                      <a:tailEnd type="none" w="med" len="med"/>
                    </a:lnT>
                    <a:lnB cap="flat">
                      <a:noFill/>
                    </a:lnB>
                  </a:tcPr>
                </a:tc>
                <a:tc hMerge="true">
                  <a:tcPr>
                    <a:lnT w="12700" cap="flat" cmpd="sng">
                      <a:solidFill>
                        <a:srgbClr val="000000"/>
                      </a:solidFill>
                      <a:prstDash val="solid"/>
                      <a:headEnd type="none" w="med" len="med"/>
                      <a:tailEnd type="none" w="med" len="med"/>
                    </a:lnT>
                    <a:lnB cap="flat">
                      <a:noFill/>
                    </a:lnB>
                  </a:tcPr>
                </a:tc>
                <a:tc hMerge="true">
                  <a:tcPr>
                    <a:lnT w="12700" cap="flat" cmpd="sng">
                      <a:solidFill>
                        <a:srgbClr val="000000"/>
                      </a:solidFill>
                      <a:prstDash val="solid"/>
                      <a:headEnd type="none" w="med" len="med"/>
                      <a:tailEnd type="none" w="med" len="med"/>
                    </a:lnT>
                    <a:lnB cap="flat">
                      <a:noFill/>
                    </a:lnB>
                  </a:tcPr>
                </a:tc>
                <a:tc hMerge="true">
                  <a:tcPr>
                    <a:lnT w="12700" cap="flat" cmpd="sng">
                      <a:solidFill>
                        <a:srgbClr val="000000"/>
                      </a:solidFill>
                      <a:prstDash val="solid"/>
                      <a:headEnd type="none" w="med" len="med"/>
                      <a:tailEnd type="none" w="med" len="med"/>
                    </a:lnT>
                    <a:lnB cap="flat">
                      <a:noFill/>
                    </a:lnB>
                  </a:tcPr>
                </a:tc>
                <a:tc hMerge="true">
                  <a:tcPr>
                    <a:lnT w="12700" cap="flat" cmpd="sng">
                      <a:solidFill>
                        <a:srgbClr val="000000"/>
                      </a:solidFill>
                      <a:prstDash val="solid"/>
                      <a:headEnd type="none" w="med" len="med"/>
                      <a:tailEnd type="none" w="med" len="med"/>
                    </a:lnT>
                    <a:lnB cap="flat">
                      <a:noFill/>
                    </a:lnB>
                  </a:tcPr>
                </a:tc>
                <a:tc hMerge="true">
                  <a:tcPr>
                    <a:lnT w="12700" cap="flat" cmpd="sng">
                      <a:solidFill>
                        <a:srgbClr val="000000"/>
                      </a:solidFill>
                      <a:prstDash val="solid"/>
                      <a:headEnd type="none" w="med" len="med"/>
                      <a:tailEnd type="none" w="med" len="med"/>
                    </a:lnT>
                    <a:lnB cap="flat">
                      <a:noFill/>
                    </a:lnB>
                  </a:tcPr>
                </a:tc>
                <a:tc hMerge="true">
                  <a:tcPr>
                    <a:lnR cap="flat">
                      <a:noFill/>
                    </a:lnR>
                    <a:lnT w="12700" cap="flat" cmpd="sng">
                      <a:solidFill>
                        <a:srgbClr val="000000"/>
                      </a:solidFill>
                      <a:prstDash val="solid"/>
                      <a:headEnd type="none" w="med" len="med"/>
                      <a:tailEnd type="none" w="med" len="med"/>
                    </a:lnT>
                    <a:lnB cap="flat">
                      <a:noFill/>
                    </a:lnB>
                  </a:tcPr>
                </a:tc>
              </a:tr>
              <a:tr h="254000">
                <a:tc gridSpan="16">
                  <a:txBody>
                    <a:bodyPr/>
                    <a:lstStyle/>
                    <a:p>
                      <a:pPr indent="0">
                        <a:buNone/>
                      </a:pPr>
                      <a:r>
                        <a:rPr lang="en-US" sz="1000" b="0">
                          <a:solidFill>
                            <a:srgbClr val="000000"/>
                          </a:solidFill>
                          <a:latin typeface="Times New Roman" panose="02020603050405020304" charset="0"/>
                          <a:ea typeface="楷体" panose="02010609060101010101" pitchFamily="49" charset="-122"/>
                        </a:rPr>
                        <a:t>    </a:t>
                      </a:r>
                      <a:r>
                        <a:rPr lang="zh-CN" sz="1000" b="0">
                          <a:solidFill>
                            <a:srgbClr val="000000"/>
                          </a:solidFill>
                          <a:latin typeface="Times New Roman" panose="02020603050405020304" charset="0"/>
                          <a:ea typeface="楷体" panose="02010609060101010101" pitchFamily="49" charset="-122"/>
                        </a:rPr>
                        <a:t>2.本表取自财决03表和填报说明附03表。</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a:noFill/>
                    </a:lnL>
                    <a:lnR cap="flat">
                      <a:noFill/>
                    </a:lnR>
                    <a:lnT cap="flat">
                      <a:noFill/>
                    </a:lnT>
                    <a:lnB cap="flat">
                      <a:noFill/>
                    </a:lnB>
                    <a:lnTlToBr>
                      <a:noFill/>
                    </a:lnTlToBr>
                    <a:lnBlToTr>
                      <a:noFill/>
                    </a:lnBlToTr>
                    <a:noFill/>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R cap="flat">
                      <a:noFill/>
                    </a:lnR>
                    <a:lnT cap="flat">
                      <a:noFill/>
                    </a:lnT>
                    <a:lnB cap="flat">
                      <a:noFill/>
                    </a:lnB>
                  </a:tcPr>
                </a:tc>
              </a:tr>
              <a:tr h="254000">
                <a:tc gridSpan="16">
                  <a:txBody>
                    <a:bodyPr/>
                    <a:lstStyle/>
                    <a:p>
                      <a:pPr indent="0">
                        <a:buNone/>
                      </a:pPr>
                      <a:r>
                        <a:rPr lang="en-US" sz="1000" b="0">
                          <a:solidFill>
                            <a:srgbClr val="000000"/>
                          </a:solidFill>
                          <a:latin typeface="Times New Roman" panose="02020603050405020304" charset="0"/>
                          <a:ea typeface="楷体" panose="02010609060101010101" pitchFamily="49" charset="-122"/>
                        </a:rPr>
                        <a:t>    </a:t>
                      </a:r>
                      <a:r>
                        <a:rPr lang="zh-CN" sz="1000" b="0">
                          <a:solidFill>
                            <a:srgbClr val="000000"/>
                          </a:solidFill>
                          <a:latin typeface="Times New Roman" panose="02020603050405020304" charset="0"/>
                          <a:ea typeface="楷体" panose="02010609060101010101" pitchFamily="49" charset="-122"/>
                        </a:rPr>
                        <a:t>3.挑选公式及说明：BBLX&lt;&gt;"7" and Z01[4,3]+Z01[5,3]+Z01[6,3]+Z01[7,3]+Z01[8,3]&lt;&gt;0，单位存在非财政拨款收入。</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a:noFill/>
                    </a:lnL>
                    <a:lnR cap="flat">
                      <a:noFill/>
                    </a:lnR>
                    <a:lnT cap="flat">
                      <a:noFill/>
                    </a:lnT>
                    <a:lnB cap="flat">
                      <a:noFill/>
                    </a:lnB>
                    <a:lnTlToBr>
                      <a:noFill/>
                    </a:lnTlToBr>
                    <a:lnBlToTr>
                      <a:noFill/>
                    </a:lnBlToTr>
                    <a:noFill/>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R cap="flat">
                      <a:noFill/>
                    </a:lnR>
                    <a:lnT cap="flat">
                      <a:noFill/>
                    </a:lnT>
                    <a:lnB cap="flat">
                      <a:noFill/>
                    </a:lnB>
                  </a:tcPr>
                </a:tc>
              </a:tr>
            </a:tbl>
          </a:graphicData>
        </a:graphic>
      </p:graphicFrame>
      <p:sp>
        <p:nvSpPr>
          <p:cNvPr id="5" name="文本框 4"/>
          <p:cNvSpPr txBox="true"/>
          <p:nvPr/>
        </p:nvSpPr>
        <p:spPr>
          <a:xfrm>
            <a:off x="1448434" y="499358"/>
            <a:ext cx="495998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部门决算审核模板</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spTree>
  </p:cSld>
  <p:clrMapOvr>
    <a:masterClrMapping/>
  </p:clrMapOvr>
  <p:transition spd="slow"/>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pic>
        <p:nvPicPr>
          <p:cNvPr id="3" name="图片 2"/>
          <p:cNvPicPr>
            <a:picLocks noChangeAspect="true"/>
          </p:cNvPicPr>
          <p:nvPr/>
        </p:nvPicPr>
        <p:blipFill>
          <a:blip r:embed="rId2"/>
          <a:stretch>
            <a:fillRect/>
          </a:stretch>
        </p:blipFill>
        <p:spPr>
          <a:xfrm>
            <a:off x="1679575" y="1623695"/>
            <a:ext cx="8693150" cy="3609975"/>
          </a:xfrm>
          <a:prstGeom prst="rect">
            <a:avLst/>
          </a:prstGeom>
        </p:spPr>
      </p:pic>
      <p:sp>
        <p:nvSpPr>
          <p:cNvPr id="5" name="文本框 4"/>
          <p:cNvSpPr txBox="true"/>
          <p:nvPr/>
        </p:nvSpPr>
        <p:spPr>
          <a:xfrm>
            <a:off x="1448434" y="499358"/>
            <a:ext cx="495998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部门决算审核模板</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spTree>
  </p:cSld>
  <p:clrMapOvr>
    <a:masterClrMapping/>
  </p:clrMapOvr>
  <p:transition spd="slow"/>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aphicFrame>
        <p:nvGraphicFramePr>
          <p:cNvPr id="5" name="表格 4"/>
          <p:cNvGraphicFramePr/>
          <p:nvPr/>
        </p:nvGraphicFramePr>
        <p:xfrm>
          <a:off x="1445260" y="1395730"/>
          <a:ext cx="8194040" cy="4155440"/>
        </p:xfrm>
        <a:graphic>
          <a:graphicData uri="http://schemas.openxmlformats.org/drawingml/2006/table">
            <a:tbl>
              <a:tblPr firstRow="true" bandRow="true">
                <a:tableStyleId>{5C22544A-7EE6-4342-B048-85BDC9FD1C3A}</a:tableStyleId>
              </a:tblPr>
              <a:tblGrid>
                <a:gridCol w="1024255"/>
                <a:gridCol w="1024255"/>
                <a:gridCol w="1024255"/>
                <a:gridCol w="1024255"/>
                <a:gridCol w="1024255"/>
                <a:gridCol w="1024255"/>
                <a:gridCol w="1024255"/>
                <a:gridCol w="1024255"/>
              </a:tblGrid>
              <a:tr h="246380">
                <a:tc>
                  <a:txBody>
                    <a:bodyPr/>
                    <a:lstStyle/>
                    <a:p>
                      <a:pPr indent="0" algn="ctr">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ctr">
                    <a:lnL>
                      <a:noFill/>
                    </a:lnL>
                    <a:lnR>
                      <a:noFill/>
                    </a:lnR>
                    <a:lnT cap="flat">
                      <a:noFill/>
                    </a:lnT>
                    <a:lnB cap="flat">
                      <a:noFill/>
                    </a:lnB>
                    <a:lnTlToBr>
                      <a:noFill/>
                    </a:lnTlToBr>
                    <a:lnBlToTr>
                      <a:noFill/>
                    </a:lnBlToTr>
                    <a:noFill/>
                  </a:tcPr>
                </a:tc>
                <a:tc>
                  <a:txBody>
                    <a:bodyPr/>
                    <a:lstStyle/>
                    <a:p>
                      <a:pPr indent="0" algn="ctr">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ctr">
                    <a:lnL>
                      <a:noFill/>
                    </a:lnL>
                    <a:lnR>
                      <a:noFill/>
                    </a:lnR>
                    <a:lnT cap="flat">
                      <a:noFill/>
                    </a:lnT>
                    <a:lnB cap="flat">
                      <a:noFill/>
                    </a:lnB>
                    <a:lnTlToBr>
                      <a:noFill/>
                    </a:lnTlToBr>
                    <a:lnBlToTr>
                      <a:noFill/>
                    </a:lnBlToTr>
                    <a:noFill/>
                  </a:tcPr>
                </a:tc>
                <a:tc>
                  <a:txBody>
                    <a:bodyPr/>
                    <a:lstStyle/>
                    <a:p>
                      <a:pPr indent="0" algn="ctr">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ctr">
                    <a:lnL>
                      <a:noFill/>
                    </a:lnL>
                    <a:lnR>
                      <a:noFill/>
                    </a:lnR>
                    <a:lnT cap="flat">
                      <a:noFill/>
                    </a:lnT>
                    <a:lnB cap="flat">
                      <a:noFill/>
                    </a:lnB>
                    <a:lnTlToBr>
                      <a:noFill/>
                    </a:lnTlToBr>
                    <a:lnBlToTr>
                      <a:noFill/>
                    </a:lnBlToTr>
                    <a:noFill/>
                  </a:tcPr>
                </a:tc>
                <a:tc>
                  <a:txBody>
                    <a:bodyPr/>
                    <a:lstStyle/>
                    <a:p>
                      <a:pPr indent="0" algn="ctr">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ctr">
                    <a:lnL>
                      <a:noFill/>
                    </a:lnL>
                    <a:lnR>
                      <a:noFill/>
                    </a:lnR>
                    <a:lnT cap="flat">
                      <a:noFill/>
                    </a:lnT>
                    <a:lnB cap="flat">
                      <a:noFill/>
                    </a:lnB>
                    <a:lnTlToBr>
                      <a:noFill/>
                    </a:lnTlToBr>
                    <a:lnBlToTr>
                      <a:noFill/>
                    </a:lnBlToTr>
                    <a:noFill/>
                  </a:tcPr>
                </a:tc>
                <a:tc>
                  <a:txBody>
                    <a:bodyPr/>
                    <a:lstStyle/>
                    <a:p>
                      <a:pPr indent="0" algn="ctr">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ctr">
                    <a:lnL>
                      <a:noFill/>
                    </a:lnL>
                    <a:lnR>
                      <a:noFill/>
                    </a:lnR>
                    <a:lnT cap="flat">
                      <a:noFill/>
                    </a:lnT>
                    <a:lnB cap="flat">
                      <a:noFill/>
                    </a:lnB>
                    <a:lnTlToBr>
                      <a:noFill/>
                    </a:lnTlToBr>
                    <a:lnBlToTr>
                      <a:noFill/>
                    </a:lnBlToTr>
                    <a:noFill/>
                  </a:tcPr>
                </a:tc>
                <a:tc>
                  <a:txBody>
                    <a:bodyPr/>
                    <a:lstStyle/>
                    <a:p>
                      <a:pPr indent="0" algn="ctr">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ctr">
                    <a:lnL>
                      <a:noFill/>
                    </a:lnL>
                    <a:lnR>
                      <a:noFill/>
                    </a:lnR>
                    <a:lnT cap="flat">
                      <a:noFill/>
                    </a:lnT>
                    <a:lnB cap="flat">
                      <a:noFill/>
                    </a:lnB>
                    <a:lnTlToBr>
                      <a:noFill/>
                    </a:lnTlToBr>
                    <a:lnBlToTr>
                      <a:noFill/>
                    </a:lnBlToTr>
                    <a:noFill/>
                  </a:tcPr>
                </a:tc>
                <a:tc>
                  <a:txBody>
                    <a:bodyPr/>
                    <a:lstStyle/>
                    <a:p>
                      <a:pPr indent="0" algn="ctr">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ctr">
                    <a:lnL>
                      <a:noFill/>
                    </a:lnL>
                    <a:lnR>
                      <a:noFill/>
                    </a:lnR>
                    <a:lnT cap="flat">
                      <a:noFill/>
                    </a:lnT>
                    <a:lnB cap="flat">
                      <a:noFill/>
                    </a:lnB>
                    <a:lnTlToBr>
                      <a:noFill/>
                    </a:lnTlToBr>
                    <a:lnBlToTr>
                      <a:noFill/>
                    </a:lnBlToTr>
                    <a:noFill/>
                  </a:tcPr>
                </a:tc>
                <a:tc>
                  <a:txBody>
                    <a:bodyPr/>
                    <a:lstStyle/>
                    <a:p>
                      <a:pPr indent="0" algn="ctr">
                        <a:buNone/>
                      </a:pPr>
                      <a:endParaRPr lang="en-US" altLang="en-US" sz="1200" b="0">
                        <a:solidFill>
                          <a:srgbClr val="000000"/>
                        </a:solidFill>
                        <a:latin typeface="Times New Roman" panose="02020603050405020304" charset="0"/>
                        <a:ea typeface="楷体" panose="02010609060101010101" pitchFamily="49" charset="-122"/>
                      </a:endParaRPr>
                    </a:p>
                  </a:txBody>
                  <a:tcPr marL="12700" marR="12700" marT="12700" anchor="ctr">
                    <a:lnL>
                      <a:noFill/>
                    </a:lnL>
                    <a:lnR cap="flat">
                      <a:noFill/>
                    </a:lnR>
                    <a:lnT cap="flat">
                      <a:noFill/>
                    </a:lnT>
                    <a:lnB cap="flat">
                      <a:noFill/>
                    </a:lnB>
                    <a:lnTlToBr>
                      <a:noFill/>
                    </a:lnTlToBr>
                    <a:lnBlToTr>
                      <a:noFill/>
                    </a:lnBlToTr>
                    <a:noFill/>
                  </a:tcPr>
                </a:tc>
              </a:tr>
              <a:tr h="340360">
                <a:tc gridSpan="8">
                  <a:txBody>
                    <a:bodyPr/>
                    <a:lstStyle/>
                    <a:p>
                      <a:pPr indent="0" algn="ctr">
                        <a:buNone/>
                      </a:pPr>
                      <a:r>
                        <a:rPr lang="zh-CN" b="0">
                          <a:solidFill>
                            <a:srgbClr val="000000"/>
                          </a:solidFill>
                          <a:latin typeface="Times New Roman" panose="02020603050405020304" charset="0"/>
                          <a:ea typeface="楷体" panose="02010609060101010101" pitchFamily="49" charset="-122"/>
                        </a:rPr>
                        <a:t>经营收支配比情况</a:t>
                      </a:r>
                      <a:endParaRPr lang="en-US" altLang="en-US" b="0">
                        <a:solidFill>
                          <a:srgbClr val="000000"/>
                        </a:solidFill>
                        <a:latin typeface="Times New Roman" panose="02020603050405020304" charset="0"/>
                        <a:ea typeface="楷体" panose="02010609060101010101" pitchFamily="49" charset="-122"/>
                      </a:endParaRPr>
                    </a:p>
                  </a:txBody>
                  <a:tcPr marL="12700" marR="12700" marT="12700" anchor="ctr">
                    <a:lnL>
                      <a:noFill/>
                    </a:lnL>
                    <a:lnR cap="flat">
                      <a:noFill/>
                    </a:lnR>
                    <a:lnT cap="flat">
                      <a:noFill/>
                    </a:lnT>
                    <a:lnB cap="flat">
                      <a:noFill/>
                    </a:lnB>
                    <a:lnTlToBr>
                      <a:noFill/>
                    </a:lnTlToBr>
                    <a:lnBlToTr>
                      <a:noFill/>
                    </a:lnBlToTr>
                    <a:noFill/>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R cap="flat">
                      <a:noFill/>
                    </a:lnR>
                    <a:lnT cap="flat">
                      <a:noFill/>
                    </a:lnT>
                    <a:lnB cap="flat">
                      <a:noFill/>
                    </a:lnB>
                  </a:tcPr>
                </a:tc>
              </a:tr>
              <a:tr h="337185">
                <a:tc gridSpan="2">
                  <a:txBody>
                    <a:bodyPr/>
                    <a:lstStyle/>
                    <a:p>
                      <a:pPr indent="0">
                        <a:buNone/>
                      </a:pPr>
                      <a:r>
                        <a:rPr lang="zh-CN" sz="1000" b="0" strike="sngStrike">
                          <a:solidFill>
                            <a:srgbClr val="000000"/>
                          </a:solidFill>
                          <a:latin typeface="Times New Roman" panose="02020603050405020304" charset="0"/>
                          <a:ea typeface="楷体" panose="02010609060101010101" pitchFamily="49" charset="-122"/>
                        </a:rPr>
                        <a:t>编制单位：</a:t>
                      </a:r>
                      <a:endParaRPr lang="en-US" altLang="en-US" sz="1000" b="0" strike="sngStrike">
                        <a:solidFill>
                          <a:srgbClr val="000000"/>
                        </a:solidFill>
                        <a:latin typeface="Times New Roman" panose="02020603050405020304" charset="0"/>
                        <a:ea typeface="楷体" panose="02010609060101010101" pitchFamily="49" charset="-122"/>
                      </a:endParaRPr>
                    </a:p>
                  </a:txBody>
                  <a:tcPr marL="12700" marR="12700" marT="12700" anchor="ctr">
                    <a:lnL>
                      <a:noFill/>
                    </a:lnL>
                    <a:lnR>
                      <a:noFill/>
                    </a:lnR>
                    <a:lnT cap="flat">
                      <a:noFill/>
                    </a:lnT>
                    <a:lnB w="12700" cap="flat" cmpd="sng">
                      <a:solidFill>
                        <a:srgbClr val="000000"/>
                      </a:solidFill>
                      <a:prstDash val="solid"/>
                      <a:headEnd type="none" w="med" len="med"/>
                      <a:tailEnd type="none" w="med" len="med"/>
                    </a:lnB>
                    <a:lnTlToBr>
                      <a:noFill/>
                    </a:lnTlToBr>
                    <a:lnBlToTr>
                      <a:noFill/>
                    </a:lnBlToTr>
                    <a:noFill/>
                  </a:tcPr>
                </a:tc>
                <a:tc hMerge="true">
                  <a:tcPr>
                    <a:lnT cap="flat">
                      <a:noFill/>
                    </a:lnT>
                    <a:lnB w="12700" cap="flat" cmpd="sng">
                      <a:solidFill>
                        <a:srgbClr val="000000"/>
                      </a:solidFill>
                      <a:prstDash val="solid"/>
                      <a:headEnd type="none" w="med" len="med"/>
                      <a:tailEnd type="none" w="med" len="med"/>
                    </a:lnB>
                  </a:tcPr>
                </a:tc>
                <a:tc>
                  <a:txBody>
                    <a:bodyPr/>
                    <a:lstStyle/>
                    <a:p>
                      <a:pPr indent="0" algn="ctr">
                        <a:buNone/>
                      </a:pPr>
                      <a:endParaRPr lang="en-US" altLang="en-US" sz="1000" b="1">
                        <a:solidFill>
                          <a:srgbClr val="000000"/>
                        </a:solidFill>
                        <a:latin typeface="Times New Roman" panose="02020603050405020304" charset="0"/>
                        <a:ea typeface="楷体" panose="02010609060101010101" pitchFamily="49" charset="-122"/>
                      </a:endParaRPr>
                    </a:p>
                  </a:txBody>
                  <a:tcPr marL="12700" marR="12700" marT="12700" anchor="ctr">
                    <a:lnL>
                      <a:noFill/>
                    </a:lnL>
                    <a:lnR>
                      <a:noFill/>
                    </a:lnR>
                    <a:lnT cap="flat">
                      <a:noFill/>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1">
                        <a:solidFill>
                          <a:srgbClr val="000000"/>
                        </a:solidFill>
                        <a:latin typeface="Times New Roman" panose="02020603050405020304" charset="0"/>
                        <a:ea typeface="楷体" panose="02010609060101010101" pitchFamily="49" charset="-122"/>
                      </a:endParaRPr>
                    </a:p>
                  </a:txBody>
                  <a:tcPr marL="12700" marR="12700" marT="12700" anchor="ctr">
                    <a:lnL>
                      <a:noFill/>
                    </a:lnL>
                    <a:lnR>
                      <a:noFill/>
                    </a:lnR>
                    <a:lnT cap="flat">
                      <a:noFill/>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1">
                        <a:solidFill>
                          <a:srgbClr val="000000"/>
                        </a:solidFill>
                        <a:latin typeface="Times New Roman" panose="02020603050405020304" charset="0"/>
                        <a:ea typeface="楷体" panose="02010609060101010101" pitchFamily="49" charset="-122"/>
                      </a:endParaRPr>
                    </a:p>
                  </a:txBody>
                  <a:tcPr marL="12700" marR="12700" marT="12700" anchor="ctr">
                    <a:lnL>
                      <a:noFill/>
                    </a:lnL>
                    <a:lnR>
                      <a:noFill/>
                    </a:lnR>
                    <a:lnT cap="flat">
                      <a:noFill/>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1">
                        <a:solidFill>
                          <a:srgbClr val="000000"/>
                        </a:solidFill>
                        <a:latin typeface="Times New Roman" panose="02020603050405020304" charset="0"/>
                        <a:ea typeface="楷体" panose="02010609060101010101" pitchFamily="49" charset="-122"/>
                      </a:endParaRPr>
                    </a:p>
                  </a:txBody>
                  <a:tcPr marL="12700" marR="12700" marT="12700" anchor="ctr">
                    <a:lnL>
                      <a:noFill/>
                    </a:lnL>
                    <a:lnR>
                      <a:noFill/>
                    </a:lnR>
                    <a:lnT cap="flat">
                      <a:noFill/>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1">
                        <a:solidFill>
                          <a:srgbClr val="000000"/>
                        </a:solidFill>
                        <a:latin typeface="Times New Roman" panose="02020603050405020304" charset="0"/>
                        <a:ea typeface="楷体" panose="02010609060101010101" pitchFamily="49" charset="-122"/>
                      </a:endParaRPr>
                    </a:p>
                  </a:txBody>
                  <a:tcPr marL="12700" marR="12700" marT="12700" anchor="ctr">
                    <a:lnL>
                      <a:noFill/>
                    </a:lnL>
                    <a:lnR>
                      <a:noFill/>
                    </a:lnR>
                    <a:lnT cap="flat">
                      <a:noFill/>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lgn="r">
                        <a:buNone/>
                      </a:pPr>
                      <a:r>
                        <a:rPr lang="zh-CN" sz="1000" b="0" strike="sngStrike">
                          <a:solidFill>
                            <a:srgbClr val="000000"/>
                          </a:solidFill>
                          <a:latin typeface="Times New Roman" panose="02020603050405020304" charset="0"/>
                          <a:ea typeface="楷体" panose="02010609060101010101" pitchFamily="49" charset="-122"/>
                        </a:rPr>
                        <a:t>单位：元</a:t>
                      </a:r>
                      <a:endParaRPr lang="en-US" altLang="en-US" sz="1000" b="0" strike="sngStrike">
                        <a:solidFill>
                          <a:srgbClr val="000000"/>
                        </a:solidFill>
                        <a:latin typeface="Times New Roman" panose="02020603050405020304" charset="0"/>
                        <a:ea typeface="楷体" panose="02010609060101010101" pitchFamily="49" charset="-122"/>
                      </a:endParaRPr>
                    </a:p>
                  </a:txBody>
                  <a:tcPr marL="12700" marR="12700" marT="12700" anchor="ctr">
                    <a:lnL>
                      <a:noFill/>
                    </a:lnL>
                    <a:lnR cap="flat">
                      <a:noFill/>
                    </a:lnR>
                    <a:lnT cap="flat">
                      <a:noFill/>
                    </a:lnT>
                    <a:lnB w="12700" cap="flat" cmpd="sng">
                      <a:solidFill>
                        <a:srgbClr val="000000"/>
                      </a:solidFill>
                      <a:prstDash val="solid"/>
                      <a:headEnd type="none" w="med" len="med"/>
                      <a:tailEnd type="none" w="med" len="med"/>
                    </a:lnB>
                    <a:lnTlToBr>
                      <a:noFill/>
                    </a:lnTlToBr>
                    <a:lnBlToTr>
                      <a:noFill/>
                    </a:lnBlToTr>
                    <a:noFill/>
                  </a:tcPr>
                </a:tc>
              </a:tr>
              <a:tr h="454025">
                <a:tc>
                  <a:txBody>
                    <a:bodyPr/>
                    <a:lstStyle/>
                    <a:p>
                      <a:pPr indent="0" algn="ctr">
                        <a:buNone/>
                      </a:pPr>
                      <a:r>
                        <a:rPr lang="zh-CN" sz="1000" b="0">
                          <a:solidFill>
                            <a:srgbClr val="000000"/>
                          </a:solidFill>
                          <a:latin typeface="Times New Roman" panose="02020603050405020304" charset="0"/>
                          <a:ea typeface="楷体" panose="02010609060101010101" pitchFamily="49" charset="-122"/>
                        </a:rPr>
                        <a:t>单位名称</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1270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r>
                        <a:rPr lang="zh-CN" sz="1000" b="0">
                          <a:solidFill>
                            <a:srgbClr val="000000"/>
                          </a:solidFill>
                          <a:latin typeface="Times New Roman" panose="02020603050405020304" charset="0"/>
                          <a:ea typeface="楷体" panose="02010609060101010101" pitchFamily="49" charset="-122"/>
                        </a:rPr>
                        <a:t>单位类型</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r>
                        <a:rPr lang="zh-CN" sz="1000" b="0">
                          <a:solidFill>
                            <a:srgbClr val="000000"/>
                          </a:solidFill>
                          <a:latin typeface="Times New Roman" panose="02020603050405020304" charset="0"/>
                          <a:ea typeface="楷体" panose="02010609060101010101" pitchFamily="49" charset="-122"/>
                        </a:rPr>
                        <a:t>单位执行会计制度</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r>
                        <a:rPr lang="zh-CN" sz="1000" b="0">
                          <a:solidFill>
                            <a:srgbClr val="000000"/>
                          </a:solidFill>
                          <a:latin typeface="Times New Roman" panose="02020603050405020304" charset="0"/>
                          <a:ea typeface="楷体" panose="02010609060101010101" pitchFamily="49" charset="-122"/>
                        </a:rPr>
                        <a:t>上年经营结余</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r>
                        <a:rPr lang="zh-CN" sz="1000" b="0">
                          <a:solidFill>
                            <a:srgbClr val="000000"/>
                          </a:solidFill>
                          <a:latin typeface="Times New Roman" panose="02020603050405020304" charset="0"/>
                          <a:ea typeface="楷体" panose="02010609060101010101" pitchFamily="49" charset="-122"/>
                        </a:rPr>
                        <a:t>经营收入</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r>
                        <a:rPr lang="zh-CN" sz="1000" b="0">
                          <a:solidFill>
                            <a:srgbClr val="000000"/>
                          </a:solidFill>
                          <a:latin typeface="Times New Roman" panose="02020603050405020304" charset="0"/>
                          <a:ea typeface="楷体" panose="02010609060101010101" pitchFamily="49" charset="-122"/>
                        </a:rPr>
                        <a:t>经营支出</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r>
                        <a:rPr lang="zh-CN" sz="1000" b="0">
                          <a:solidFill>
                            <a:srgbClr val="000000"/>
                          </a:solidFill>
                          <a:latin typeface="Times New Roman" panose="02020603050405020304" charset="0"/>
                          <a:ea typeface="楷体" panose="02010609060101010101" pitchFamily="49" charset="-122"/>
                        </a:rPr>
                        <a:t>经营收支结余</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r>
                        <a:rPr lang="zh-CN" sz="1000" b="0">
                          <a:solidFill>
                            <a:srgbClr val="000000"/>
                          </a:solidFill>
                          <a:latin typeface="Times New Roman" panose="02020603050405020304" charset="0"/>
                          <a:ea typeface="楷体" panose="02010609060101010101" pitchFamily="49" charset="-122"/>
                        </a:rPr>
                        <a:t>年末经营结余</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r>
              <a:tr h="273050">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1270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r>
              <a:tr h="272415">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1270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r>
              <a:tr h="272415">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1270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r>
              <a:tr h="272415">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1270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r>
              <a:tr h="272415">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1270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noFill/>
                  </a:tcPr>
                </a:tc>
              </a:tr>
              <a:tr h="273050">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1270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p>
                      <a:pPr indent="0" algn="ctr">
                        <a:buNone/>
                      </a:pP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w="635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r>
              <a:tr h="454025">
                <a:tc gridSpan="8">
                  <a:txBody>
                    <a:bodyPr/>
                    <a:lstStyle/>
                    <a:p>
                      <a:pPr indent="0">
                        <a:buNone/>
                      </a:pPr>
                      <a:r>
                        <a:rPr lang="zh-CN" sz="1000" b="0">
                          <a:solidFill>
                            <a:srgbClr val="000000"/>
                          </a:solidFill>
                          <a:latin typeface="Times New Roman" panose="02020603050405020304" charset="0"/>
                          <a:ea typeface="楷体" panose="02010609060101010101" pitchFamily="49" charset="-122"/>
                        </a:rPr>
                        <a:t>注：1.本表用于审核单位经营收入与经营支出是否配比。单位经营收支结余如为正数，应按规定进行分配，年末经营结余为0；如为负数，应按规定结转下年，年末经营结余为同一负数。</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a:noFill/>
                    </a:lnL>
                    <a:lnR cap="flat">
                      <a:noFill/>
                    </a:lnR>
                    <a:lnT w="12700" cap="flat" cmpd="sng">
                      <a:solidFill>
                        <a:srgbClr val="000000"/>
                      </a:solidFill>
                      <a:prstDash val="solid"/>
                      <a:headEnd type="none" w="med" len="med"/>
                      <a:tailEnd type="none" w="med" len="med"/>
                    </a:lnT>
                    <a:lnB cap="flat">
                      <a:noFill/>
                    </a:lnB>
                    <a:lnTlToBr>
                      <a:noFill/>
                    </a:lnTlToBr>
                    <a:lnBlToTr>
                      <a:noFill/>
                    </a:lnBlToTr>
                    <a:noFill/>
                  </a:tcPr>
                </a:tc>
                <a:tc hMerge="true">
                  <a:tcPr>
                    <a:lnT w="12700" cap="flat" cmpd="sng">
                      <a:solidFill>
                        <a:srgbClr val="000000"/>
                      </a:solidFill>
                      <a:prstDash val="solid"/>
                      <a:headEnd type="none" w="med" len="med"/>
                      <a:tailEnd type="none" w="med" len="med"/>
                    </a:lnT>
                    <a:lnB cap="flat">
                      <a:noFill/>
                    </a:lnB>
                  </a:tcPr>
                </a:tc>
                <a:tc hMerge="true">
                  <a:tcPr>
                    <a:lnT w="12700" cap="flat" cmpd="sng">
                      <a:solidFill>
                        <a:srgbClr val="000000"/>
                      </a:solidFill>
                      <a:prstDash val="solid"/>
                      <a:headEnd type="none" w="med" len="med"/>
                      <a:tailEnd type="none" w="med" len="med"/>
                    </a:lnT>
                    <a:lnB cap="flat">
                      <a:noFill/>
                    </a:lnB>
                  </a:tcPr>
                </a:tc>
                <a:tc hMerge="true">
                  <a:tcPr>
                    <a:lnT w="12700" cap="flat" cmpd="sng">
                      <a:solidFill>
                        <a:srgbClr val="000000"/>
                      </a:solidFill>
                      <a:prstDash val="solid"/>
                      <a:headEnd type="none" w="med" len="med"/>
                      <a:tailEnd type="none" w="med" len="med"/>
                    </a:lnT>
                    <a:lnB cap="flat">
                      <a:noFill/>
                    </a:lnB>
                  </a:tcPr>
                </a:tc>
                <a:tc hMerge="true">
                  <a:tcPr>
                    <a:lnT w="12700" cap="flat" cmpd="sng">
                      <a:solidFill>
                        <a:srgbClr val="000000"/>
                      </a:solidFill>
                      <a:prstDash val="solid"/>
                      <a:headEnd type="none" w="med" len="med"/>
                      <a:tailEnd type="none" w="med" len="med"/>
                    </a:lnT>
                    <a:lnB cap="flat">
                      <a:noFill/>
                    </a:lnB>
                  </a:tcPr>
                </a:tc>
                <a:tc hMerge="true">
                  <a:tcPr>
                    <a:lnT w="12700" cap="flat" cmpd="sng">
                      <a:solidFill>
                        <a:srgbClr val="000000"/>
                      </a:solidFill>
                      <a:prstDash val="solid"/>
                      <a:headEnd type="none" w="med" len="med"/>
                      <a:tailEnd type="none" w="med" len="med"/>
                    </a:lnT>
                    <a:lnB cap="flat">
                      <a:noFill/>
                    </a:lnB>
                  </a:tcPr>
                </a:tc>
                <a:tc hMerge="true">
                  <a:tcPr>
                    <a:lnT w="12700" cap="flat" cmpd="sng">
                      <a:solidFill>
                        <a:srgbClr val="000000"/>
                      </a:solidFill>
                      <a:prstDash val="solid"/>
                      <a:headEnd type="none" w="med" len="med"/>
                      <a:tailEnd type="none" w="med" len="med"/>
                    </a:lnT>
                    <a:lnB cap="flat">
                      <a:noFill/>
                    </a:lnB>
                  </a:tcPr>
                </a:tc>
                <a:tc hMerge="true">
                  <a:tcPr>
                    <a:lnR cap="flat">
                      <a:noFill/>
                    </a:lnR>
                    <a:lnT w="12700" cap="flat" cmpd="sng">
                      <a:solidFill>
                        <a:srgbClr val="000000"/>
                      </a:solidFill>
                      <a:prstDash val="solid"/>
                      <a:headEnd type="none" w="med" len="med"/>
                      <a:tailEnd type="none" w="med" len="med"/>
                    </a:lnT>
                    <a:lnB cap="flat">
                      <a:noFill/>
                    </a:lnB>
                  </a:tcPr>
                </a:tc>
              </a:tr>
              <a:tr h="311150">
                <a:tc gridSpan="8">
                  <a:txBody>
                    <a:bodyPr/>
                    <a:lstStyle/>
                    <a:p>
                      <a:pPr indent="0">
                        <a:buNone/>
                      </a:pPr>
                      <a:r>
                        <a:rPr lang="en-US" sz="1000" b="0">
                          <a:solidFill>
                            <a:srgbClr val="000000"/>
                          </a:solidFill>
                          <a:latin typeface="Times New Roman" panose="02020603050405020304" charset="0"/>
                          <a:ea typeface="楷体" panose="02010609060101010101" pitchFamily="49" charset="-122"/>
                        </a:rPr>
                        <a:t>    </a:t>
                      </a:r>
                      <a:r>
                        <a:rPr lang="zh-CN" sz="1000" b="0">
                          <a:solidFill>
                            <a:srgbClr val="000000"/>
                          </a:solidFill>
                          <a:latin typeface="Times New Roman" panose="02020603050405020304" charset="0"/>
                          <a:ea typeface="楷体" panose="02010609060101010101" pitchFamily="49" charset="-122"/>
                        </a:rPr>
                        <a:t>2.本表数据从财决02、03、04表提取。</a:t>
                      </a:r>
                      <a:endParaRPr lang="en-US" altLang="en-US" sz="1000" b="0">
                        <a:solidFill>
                          <a:srgbClr val="000000"/>
                        </a:solidFill>
                        <a:latin typeface="Times New Roman" panose="02020603050405020304" charset="0"/>
                        <a:ea typeface="楷体" panose="02010609060101010101" pitchFamily="49" charset="-122"/>
                      </a:endParaRPr>
                    </a:p>
                  </a:txBody>
                  <a:tcPr marL="12700" marR="12700" marT="12700" anchor="ctr">
                    <a:lnL>
                      <a:noFill/>
                    </a:lnL>
                    <a:lnR cap="flat">
                      <a:noFill/>
                    </a:lnR>
                    <a:lnT cap="flat">
                      <a:noFill/>
                    </a:lnT>
                    <a:lnB cap="flat">
                      <a:noFill/>
                    </a:lnB>
                    <a:lnTlToBr>
                      <a:noFill/>
                    </a:lnTlToBr>
                    <a:lnBlToTr>
                      <a:noFill/>
                    </a:lnBlToTr>
                    <a:noFill/>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R cap="flat">
                      <a:noFill/>
                    </a:lnR>
                    <a:lnT cap="flat">
                      <a:noFill/>
                    </a:lnT>
                    <a:lnB cap="flat">
                      <a:noFill/>
                    </a:lnB>
                  </a:tcPr>
                </a:tc>
              </a:tr>
              <a:tr h="376555">
                <a:tc gridSpan="8">
                  <a:txBody>
                    <a:bodyPr/>
                    <a:lstStyle/>
                    <a:p>
                      <a:pPr indent="0">
                        <a:buNone/>
                      </a:pPr>
                      <a:r>
                        <a:rPr lang="en-US" sz="1000" b="0" dirty="0">
                          <a:solidFill>
                            <a:srgbClr val="000000"/>
                          </a:solidFill>
                          <a:latin typeface="Times New Roman" panose="02020603050405020304" charset="0"/>
                          <a:ea typeface="楷体" panose="02010609060101010101" pitchFamily="49" charset="-122"/>
                        </a:rPr>
                        <a:t>    </a:t>
                      </a:r>
                      <a:r>
                        <a:rPr lang="zh-CN" sz="1000" b="0" dirty="0">
                          <a:solidFill>
                            <a:srgbClr val="000000"/>
                          </a:solidFill>
                          <a:latin typeface="Times New Roman" panose="02020603050405020304" charset="0"/>
                          <a:ea typeface="楷体" panose="02010609060101010101" pitchFamily="49" charset="-122"/>
                        </a:rPr>
                        <a:t>3.挑选公式设置及说明：（Z02[1,4]+Z03[1,6]+Z04[1,5]+Z02[1,20]）&lt;&gt;0，单位存在经营收支余。</a:t>
                      </a:r>
                      <a:endParaRPr lang="en-US" altLang="en-US" sz="1000" b="0" dirty="0">
                        <a:solidFill>
                          <a:srgbClr val="000000"/>
                        </a:solidFill>
                        <a:latin typeface="Times New Roman" panose="02020603050405020304" charset="0"/>
                        <a:ea typeface="楷体" panose="02010609060101010101" pitchFamily="49" charset="-122"/>
                      </a:endParaRPr>
                    </a:p>
                  </a:txBody>
                  <a:tcPr marL="12700" marR="12700" marT="12700" anchor="ctr">
                    <a:lnL>
                      <a:noFill/>
                    </a:lnL>
                    <a:lnR cap="flat">
                      <a:noFill/>
                    </a:lnR>
                    <a:lnT cap="flat">
                      <a:noFill/>
                    </a:lnT>
                    <a:lnB cap="flat">
                      <a:noFill/>
                    </a:lnB>
                    <a:lnTlToBr>
                      <a:noFill/>
                    </a:lnTlToBr>
                    <a:lnBlToTr>
                      <a:noFill/>
                    </a:lnBlToTr>
                    <a:noFill/>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T cap="flat">
                      <a:noFill/>
                    </a:lnT>
                    <a:lnB cap="flat">
                      <a:noFill/>
                    </a:lnB>
                  </a:tcPr>
                </a:tc>
                <a:tc hMerge="true">
                  <a:tcPr>
                    <a:lnR cap="flat">
                      <a:noFill/>
                    </a:lnR>
                    <a:lnT cap="flat">
                      <a:noFill/>
                    </a:lnT>
                    <a:lnB cap="flat">
                      <a:noFill/>
                    </a:lnB>
                  </a:tcPr>
                </a:tc>
              </a:tr>
            </a:tbl>
          </a:graphicData>
        </a:graphic>
      </p:graphicFrame>
      <p:sp>
        <p:nvSpPr>
          <p:cNvPr id="3" name="文本框 2"/>
          <p:cNvSpPr txBox="true"/>
          <p:nvPr/>
        </p:nvSpPr>
        <p:spPr>
          <a:xfrm>
            <a:off x="1448434" y="492745"/>
            <a:ext cx="495998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部门决算审核模板</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spTree>
  </p:cSld>
  <p:clrMapOvr>
    <a:masterClrMapping/>
  </p:clrMapOvr>
  <p:transition spd="slow"/>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sp>
        <p:nvSpPr>
          <p:cNvPr id="5" name="文本框 4"/>
          <p:cNvSpPr txBox="true"/>
          <p:nvPr/>
        </p:nvSpPr>
        <p:spPr>
          <a:xfrm>
            <a:off x="1448434" y="492745"/>
            <a:ext cx="495998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部门决算审核模板</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8" name="图片 7"/>
          <p:cNvPicPr>
            <a:picLocks noChangeAspect="true"/>
          </p:cNvPicPr>
          <p:nvPr/>
        </p:nvPicPr>
        <p:blipFill>
          <a:blip r:embed="rId2"/>
          <a:stretch>
            <a:fillRect/>
          </a:stretch>
        </p:blipFill>
        <p:spPr>
          <a:xfrm>
            <a:off x="1331595" y="1330325"/>
            <a:ext cx="9921875" cy="4079875"/>
          </a:xfrm>
          <a:prstGeom prst="rect">
            <a:avLst/>
          </a:prstGeom>
        </p:spPr>
      </p:pic>
    </p:spTree>
  </p:cSld>
  <p:clrMapOvr>
    <a:masterClrMapping/>
  </p:clrMapOvr>
  <p:transition spd="slow"/>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pic>
        <p:nvPicPr>
          <p:cNvPr id="3" name="图片 2"/>
          <p:cNvPicPr>
            <a:picLocks noChangeAspect="true"/>
          </p:cNvPicPr>
          <p:nvPr/>
        </p:nvPicPr>
        <p:blipFill>
          <a:blip r:embed="rId2"/>
          <a:stretch>
            <a:fillRect/>
          </a:stretch>
        </p:blipFill>
        <p:spPr>
          <a:xfrm>
            <a:off x="739140" y="1381125"/>
            <a:ext cx="10713720" cy="3867150"/>
          </a:xfrm>
          <a:prstGeom prst="rect">
            <a:avLst/>
          </a:prstGeom>
        </p:spPr>
      </p:pic>
      <p:sp>
        <p:nvSpPr>
          <p:cNvPr id="5" name="文本框 4"/>
          <p:cNvSpPr txBox="true"/>
          <p:nvPr/>
        </p:nvSpPr>
        <p:spPr>
          <a:xfrm>
            <a:off x="1448434" y="492745"/>
            <a:ext cx="495998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部门决算审核模板</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spTree>
  </p:cSld>
  <p:clrMapOvr>
    <a:masterClrMapping/>
  </p:clrMapOvr>
  <p:transition spd="slow"/>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pic>
        <p:nvPicPr>
          <p:cNvPr id="3" name="图片 2"/>
          <p:cNvPicPr>
            <a:picLocks noChangeAspect="true"/>
          </p:cNvPicPr>
          <p:nvPr/>
        </p:nvPicPr>
        <p:blipFill>
          <a:blip r:embed="rId2"/>
          <a:stretch>
            <a:fillRect/>
          </a:stretch>
        </p:blipFill>
        <p:spPr>
          <a:xfrm>
            <a:off x="1318260" y="1333583"/>
            <a:ext cx="10142537" cy="5294864"/>
          </a:xfrm>
          <a:prstGeom prst="rect">
            <a:avLst/>
          </a:prstGeom>
        </p:spPr>
      </p:pic>
      <p:sp>
        <p:nvSpPr>
          <p:cNvPr id="5" name="文本框 4"/>
          <p:cNvSpPr txBox="true"/>
          <p:nvPr/>
        </p:nvSpPr>
        <p:spPr>
          <a:xfrm>
            <a:off x="1448434" y="492745"/>
            <a:ext cx="495998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部门决算审核模板</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spTree>
  </p:cSld>
  <p:clrMapOvr>
    <a:masterClrMapping/>
  </p:clrMapOvr>
  <p:transition spd="slow"/>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448434" y="501654"/>
            <a:ext cx="495998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部门决算编审问答</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sp>
        <p:nvSpPr>
          <p:cNvPr id="6" name="文本框 5"/>
          <p:cNvSpPr txBox="true"/>
          <p:nvPr/>
        </p:nvSpPr>
        <p:spPr>
          <a:xfrm>
            <a:off x="1216660" y="1624330"/>
            <a:ext cx="9308465" cy="3784600"/>
          </a:xfrm>
          <a:prstGeom prst="rect">
            <a:avLst/>
          </a:prstGeom>
          <a:noFill/>
        </p:spPr>
        <p:txBody>
          <a:bodyPr wrap="square" rtlCol="0">
            <a:spAutoFit/>
          </a:bodyPr>
          <a:lstStyle/>
          <a:p>
            <a:pPr marL="342900" indent="457200" algn="just" fontAlgn="auto">
              <a:lnSpc>
                <a:spcPct val="150000"/>
              </a:lnSpc>
              <a:buClrTx/>
              <a:buSzPct val="70000"/>
              <a:buFont typeface="Wingdings" panose="05000000000000000000" charset="0"/>
              <a:buNone/>
            </a:pPr>
            <a:r>
              <a:rPr lang="zh-CN" sz="2000" dirty="0">
                <a:solidFill>
                  <a:schemeClr val="tx1"/>
                </a:solidFill>
                <a:latin typeface="Times New Roman" panose="02020603050405020304" charset="0"/>
                <a:ea typeface="楷体" panose="02010609060101010101" pitchFamily="49" charset="-122"/>
                <a:cs typeface="宋体" pitchFamily="2" charset="-122"/>
                <a:sym typeface="+mn-ea"/>
              </a:rPr>
              <a:t>编写部门决算编审问答，进一步明确有关编审要求，提高编审质量。</a:t>
            </a:r>
            <a:r>
              <a:rPr lang="en-US" altLang="zh-CN" sz="2000" dirty="0">
                <a:latin typeface="Times New Roman" panose="02020603050405020304" charset="0"/>
                <a:ea typeface="楷体" panose="02010609060101010101" pitchFamily="49" charset="-122"/>
                <a:cs typeface="宋体" pitchFamily="2" charset="-122"/>
                <a:sym typeface="+mn-ea"/>
              </a:rPr>
              <a:t>2023</a:t>
            </a:r>
            <a:r>
              <a:rPr lang="zh-CN" altLang="en-US" sz="2000" dirty="0">
                <a:latin typeface="Times New Roman" panose="02020603050405020304" charset="0"/>
                <a:ea typeface="楷体" panose="02010609060101010101" pitchFamily="49" charset="-122"/>
                <a:cs typeface="宋体" pitchFamily="2" charset="-122"/>
                <a:sym typeface="+mn-ea"/>
              </a:rPr>
              <a:t>年度主要变化为：</a:t>
            </a:r>
            <a:endParaRPr lang="zh-CN" altLang="en-US" sz="2000" dirty="0">
              <a:latin typeface="Times New Roman" panose="02020603050405020304" charset="0"/>
              <a:ea typeface="楷体" panose="02010609060101010101" pitchFamily="49" charset="-122"/>
              <a:cs typeface="宋体" pitchFamily="2" charset="-122"/>
              <a:sym typeface="+mn-ea"/>
            </a:endParaRPr>
          </a:p>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sz="2000" dirty="0">
                <a:latin typeface="Times New Roman" panose="02020603050405020304" charset="0"/>
                <a:ea typeface="楷体" panose="02010609060101010101" pitchFamily="49" charset="-122"/>
                <a:cs typeface="宋体" pitchFamily="2" charset="-122"/>
                <a:sym typeface="+mn-ea"/>
              </a:rPr>
              <a:t>1.根据《行政事业单位划转撤并相关会计处理规定》，就行政事业单位发生划转撤并时如何编制决算，编写1个问答。</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sz="2000" dirty="0">
                <a:latin typeface="Times New Roman" panose="02020603050405020304" charset="0"/>
                <a:ea typeface="楷体" panose="02010609060101010101" pitchFamily="49" charset="-122"/>
                <a:cs typeface="宋体" pitchFamily="2" charset="-122"/>
                <a:sym typeface="+mn-ea"/>
              </a:rPr>
              <a:t>2.根据《事业单位财务规则》和《政府会计准则制度解释第5号》规定，修改完善决算报表如何反映非财政拨款结余和专用结余的编审问答。</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sz="2000" dirty="0">
                <a:latin typeface="Times New Roman" panose="02020603050405020304" charset="0"/>
                <a:ea typeface="楷体" panose="02010609060101010101" pitchFamily="49" charset="-122"/>
                <a:cs typeface="宋体" pitchFamily="2" charset="-122"/>
                <a:sym typeface="+mn-ea"/>
              </a:rPr>
              <a:t>3.根据部门决算编报要求，修改完善各级工会组织编报部门决算的编审问答。</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342900" indent="0" algn="just" fontAlgn="auto">
              <a:lnSpc>
                <a:spcPct val="150000"/>
              </a:lnSpc>
              <a:buClrTx/>
              <a:buSzPct val="70000"/>
              <a:buFont typeface="Wingdings" panose="05000000000000000000" charset="0"/>
              <a:buNone/>
            </a:pPr>
            <a:endParaRPr lang="zh-CN" sz="2000" dirty="0">
              <a:solidFill>
                <a:schemeClr val="tx1"/>
              </a:solidFill>
              <a:latin typeface="Times New Roman" panose="02020603050405020304" charset="0"/>
              <a:ea typeface="楷体" panose="02010609060101010101" pitchFamily="49" charset="-122"/>
              <a:cs typeface="宋体" pitchFamily="2" charset="-122"/>
              <a:sym typeface="+mn-ea"/>
            </a:endParaRPr>
          </a:p>
        </p:txBody>
      </p:sp>
    </p:spTree>
  </p:cSld>
  <p:clrMapOvr>
    <a:masterClrMapping/>
  </p:clrMapOvr>
  <p:transition spd="slow"/>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43660" y="496570"/>
            <a:ext cx="495998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部门决算编审问答</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sp>
        <p:nvSpPr>
          <p:cNvPr id="6" name="文本框 5"/>
          <p:cNvSpPr txBox="true"/>
          <p:nvPr/>
        </p:nvSpPr>
        <p:spPr>
          <a:xfrm>
            <a:off x="1066799" y="1063625"/>
            <a:ext cx="10343323" cy="6092825"/>
          </a:xfrm>
          <a:prstGeom prst="rect">
            <a:avLst/>
          </a:prstGeom>
          <a:noFill/>
        </p:spPr>
        <p:txBody>
          <a:bodyPr wrap="square" rtlCol="0">
            <a:spAutoFit/>
          </a:bodyPr>
          <a:lstStyle/>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sz="2000" dirty="0">
                <a:solidFill>
                  <a:schemeClr val="tx1"/>
                </a:solidFill>
                <a:latin typeface="Times New Roman" panose="02020603050405020304" charset="0"/>
                <a:ea typeface="楷体" panose="02010609060101010101" pitchFamily="49" charset="-122"/>
                <a:cs typeface="宋体" pitchFamily="2" charset="-122"/>
                <a:sym typeface="+mn-ea"/>
              </a:rPr>
              <a:t>2023年度部门决算编审问答（第1期）</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342900" indent="0" algn="just" fontAlgn="auto">
              <a:lnSpc>
                <a:spcPct val="150000"/>
              </a:lnSpc>
              <a:buClrTx/>
              <a:buSzPct val="70000"/>
              <a:buFont typeface="Wingdings" panose="05000000000000000000" charset="0"/>
              <a:buNone/>
            </a:pP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342900" indent="0" algn="just" fontAlgn="auto">
              <a:lnSpc>
                <a:spcPct val="150000"/>
              </a:lnSpc>
              <a:buClrTx/>
              <a:buSzPct val="70000"/>
              <a:buFont typeface="Wingdings" panose="05000000000000000000" charset="0"/>
              <a:buNone/>
            </a:pPr>
            <a:r>
              <a:rPr lang="en-US" sz="2000" dirty="0">
                <a:solidFill>
                  <a:schemeClr val="tx1"/>
                </a:solidFill>
                <a:latin typeface="Times New Roman" panose="02020603050405020304" charset="0"/>
                <a:ea typeface="楷体" panose="02010609060101010101" pitchFamily="49" charset="-122"/>
                <a:cs typeface="宋体" pitchFamily="2" charset="-122"/>
                <a:sym typeface="+mn-ea"/>
              </a:rPr>
              <a:t>    </a:t>
            </a:r>
            <a:r>
              <a:rPr sz="2000" dirty="0">
                <a:solidFill>
                  <a:schemeClr val="tx1"/>
                </a:solidFill>
                <a:latin typeface="Times New Roman" panose="02020603050405020304" charset="0"/>
                <a:ea typeface="楷体" panose="02010609060101010101" pitchFamily="49" charset="-122"/>
                <a:cs typeface="宋体" pitchFamily="2" charset="-122"/>
                <a:sym typeface="+mn-ea"/>
              </a:rPr>
              <a:t>1.问：行政事业单位发生划转撤并等情况，年末如何编报单位决算？</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342900" indent="0" algn="just" fontAlgn="auto">
              <a:lnSpc>
                <a:spcPct val="150000"/>
              </a:lnSpc>
              <a:buClrTx/>
              <a:buSzPct val="70000"/>
              <a:buFont typeface="Wingdings" panose="05000000000000000000" charset="0"/>
              <a:buNone/>
            </a:pPr>
            <a:r>
              <a:rPr lang="en-US" sz="2000" dirty="0">
                <a:solidFill>
                  <a:schemeClr val="tx1"/>
                </a:solidFill>
                <a:latin typeface="Times New Roman" panose="02020603050405020304" charset="0"/>
                <a:ea typeface="楷体" panose="02010609060101010101" pitchFamily="49" charset="-122"/>
                <a:cs typeface="宋体" pitchFamily="2" charset="-122"/>
                <a:sym typeface="+mn-ea"/>
              </a:rPr>
              <a:t>    </a:t>
            </a:r>
            <a:r>
              <a:rPr sz="2000" dirty="0">
                <a:solidFill>
                  <a:schemeClr val="tx1"/>
                </a:solidFill>
                <a:latin typeface="Times New Roman" panose="02020603050405020304" charset="0"/>
                <a:ea typeface="楷体" panose="02010609060101010101" pitchFamily="49" charset="-122"/>
                <a:cs typeface="宋体" pitchFamily="2" charset="-122"/>
                <a:sym typeface="+mn-ea"/>
              </a:rPr>
              <a:t>答：行政事业单位发生划转撤并等情况时，按照《行政事业单位划转撤并相关会计处理规定》（财会〔2022〕29号）有关要求，对应年度预算批复及执行调整情况，由经费所在单位编报决算，确保单位收入支出、资产负债、机构人员等数据不重不漏。以编报2023年度决算为例，具体做法如下：</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342900" indent="0" algn="just" fontAlgn="auto">
              <a:lnSpc>
                <a:spcPct val="150000"/>
              </a:lnSpc>
              <a:buClrTx/>
              <a:buSzPct val="70000"/>
              <a:buFont typeface="Wingdings" panose="05000000000000000000" charset="0"/>
              <a:buNone/>
            </a:pPr>
            <a:r>
              <a:rPr sz="2000" dirty="0">
                <a:solidFill>
                  <a:schemeClr val="tx1"/>
                </a:solidFill>
                <a:latin typeface="Times New Roman" panose="02020603050405020304" charset="0"/>
                <a:ea typeface="楷体" panose="02010609060101010101" pitchFamily="49" charset="-122"/>
                <a:cs typeface="宋体" pitchFamily="2" charset="-122"/>
                <a:sym typeface="+mn-ea"/>
              </a:rPr>
              <a:t> </a:t>
            </a:r>
            <a:r>
              <a:rPr lang="en-US" sz="2000" dirty="0">
                <a:solidFill>
                  <a:schemeClr val="tx1"/>
                </a:solidFill>
                <a:latin typeface="Times New Roman" panose="02020603050405020304" charset="0"/>
                <a:ea typeface="楷体" panose="02010609060101010101" pitchFamily="49" charset="-122"/>
                <a:cs typeface="宋体" pitchFamily="2" charset="-122"/>
                <a:sym typeface="+mn-ea"/>
              </a:rPr>
              <a:t>   </a:t>
            </a:r>
            <a:r>
              <a:rPr sz="2000" dirty="0">
                <a:solidFill>
                  <a:schemeClr val="tx1"/>
                </a:solidFill>
                <a:latin typeface="Times New Roman" panose="02020603050405020304" charset="0"/>
                <a:ea typeface="楷体" panose="02010609060101010101" pitchFamily="49" charset="-122"/>
                <a:cs typeface="宋体" pitchFamily="2" charset="-122"/>
                <a:sym typeface="+mn-ea"/>
              </a:rPr>
              <a:t>2023年年末机构改革未到位的，仍按原单位编制2023年度决算。其中，决算报表封面单位名称为“原XX”。</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342900" indent="0" algn="just" fontAlgn="auto">
              <a:lnSpc>
                <a:spcPct val="150000"/>
              </a:lnSpc>
              <a:buClrTx/>
              <a:buSzPct val="70000"/>
              <a:buFont typeface="Wingdings" panose="05000000000000000000" charset="0"/>
              <a:buNone/>
            </a:pPr>
            <a:r>
              <a:rPr lang="en-US" sz="2000" dirty="0">
                <a:solidFill>
                  <a:schemeClr val="tx1"/>
                </a:solidFill>
                <a:latin typeface="Times New Roman" panose="02020603050405020304" charset="0"/>
                <a:ea typeface="楷体" panose="02010609060101010101" pitchFamily="49" charset="-122"/>
                <a:cs typeface="宋体" pitchFamily="2" charset="-122"/>
                <a:sym typeface="+mn-ea"/>
              </a:rPr>
              <a:t>    </a:t>
            </a:r>
            <a:r>
              <a:rPr sz="2000" dirty="0">
                <a:solidFill>
                  <a:schemeClr val="tx1"/>
                </a:solidFill>
                <a:latin typeface="Times New Roman" panose="02020603050405020304" charset="0"/>
                <a:ea typeface="楷体" panose="02010609060101010101" pitchFamily="49" charset="-122"/>
                <a:cs typeface="宋体" pitchFamily="2" charset="-122"/>
                <a:sym typeface="+mn-ea"/>
              </a:rPr>
              <a:t>2023年年末机构改革到位的，区分不同业务场景编报决算，并在报表说明中详细说明本单位机构改革进展及决算编制情况。</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342900" indent="0" algn="just" fontAlgn="auto">
              <a:lnSpc>
                <a:spcPct val="150000"/>
              </a:lnSpc>
              <a:buClrTx/>
              <a:buSzPct val="70000"/>
              <a:buFont typeface="Wingdings" panose="05000000000000000000" charset="0"/>
              <a:buNone/>
            </a:pPr>
            <a:r>
              <a:rPr sz="2000" dirty="0">
                <a:solidFill>
                  <a:schemeClr val="tx1"/>
                </a:solidFill>
                <a:latin typeface="Times New Roman" panose="02020603050405020304" charset="0"/>
                <a:ea typeface="楷体" panose="02010609060101010101" pitchFamily="49" charset="-122"/>
                <a:cs typeface="宋体" pitchFamily="2" charset="-122"/>
                <a:sym typeface="+mn-ea"/>
              </a:rPr>
              <a:t> </a:t>
            </a:r>
            <a:r>
              <a:rPr lang="en-US" sz="2000" dirty="0">
                <a:solidFill>
                  <a:schemeClr val="tx1"/>
                </a:solidFill>
                <a:latin typeface="Times New Roman" panose="02020603050405020304" charset="0"/>
                <a:ea typeface="楷体" panose="02010609060101010101" pitchFamily="49" charset="-122"/>
                <a:cs typeface="宋体" pitchFamily="2" charset="-122"/>
                <a:sym typeface="+mn-ea"/>
              </a:rPr>
              <a:t>   </a:t>
            </a:r>
            <a:r>
              <a:rPr sz="2000" dirty="0">
                <a:solidFill>
                  <a:schemeClr val="tx1"/>
                </a:solidFill>
                <a:latin typeface="Times New Roman" panose="02020603050405020304" charset="0"/>
                <a:ea typeface="楷体" panose="02010609060101010101" pitchFamily="49" charset="-122"/>
                <a:cs typeface="宋体" pitchFamily="2" charset="-122"/>
                <a:sym typeface="+mn-ea"/>
              </a:rPr>
              <a:t>（1）成建制划转的单位，年末正常编报决算。</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p:txBody>
      </p:sp>
    </p:spTree>
  </p:cSld>
  <p:clrMapOvr>
    <a:masterClrMapping/>
  </p:clrMapOvr>
  <p:transition spd="slow"/>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43660" y="496570"/>
            <a:ext cx="495998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部门决算编审问答</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sp>
        <p:nvSpPr>
          <p:cNvPr id="6" name="文本框 5"/>
          <p:cNvSpPr txBox="true"/>
          <p:nvPr/>
        </p:nvSpPr>
        <p:spPr>
          <a:xfrm>
            <a:off x="1066800" y="1063625"/>
            <a:ext cx="10293626" cy="5116081"/>
          </a:xfrm>
          <a:prstGeom prst="rect">
            <a:avLst/>
          </a:prstGeom>
          <a:noFill/>
        </p:spPr>
        <p:txBody>
          <a:bodyPr wrap="square" rtlCol="0">
            <a:spAutoFit/>
          </a:bodyPr>
          <a:lstStyle/>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sz="2000" dirty="0">
                <a:solidFill>
                  <a:schemeClr val="tx1"/>
                </a:solidFill>
                <a:latin typeface="Times New Roman" panose="02020603050405020304" charset="0"/>
                <a:ea typeface="楷体" panose="02010609060101010101" pitchFamily="49" charset="-122"/>
                <a:cs typeface="宋体" pitchFamily="2" charset="-122"/>
                <a:sym typeface="+mn-ea"/>
              </a:rPr>
              <a:t>2023年度部门决算编审问答（第1期）</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342900" indent="0" algn="just" fontAlgn="auto">
              <a:lnSpc>
                <a:spcPct val="150000"/>
              </a:lnSpc>
              <a:buClrTx/>
              <a:buSzPct val="70000"/>
              <a:buFont typeface="Wingdings" panose="05000000000000000000" charset="0"/>
              <a:buNone/>
            </a:pPr>
            <a:r>
              <a:rPr lang="en-US" sz="2000" dirty="0">
                <a:solidFill>
                  <a:schemeClr val="tx1"/>
                </a:solidFill>
                <a:latin typeface="Times New Roman" panose="02020603050405020304" charset="0"/>
                <a:ea typeface="楷体" panose="02010609060101010101" pitchFamily="49" charset="-122"/>
                <a:cs typeface="宋体" pitchFamily="2" charset="-122"/>
                <a:sym typeface="+mn-ea"/>
              </a:rPr>
              <a:t>    </a:t>
            </a:r>
            <a:r>
              <a:rPr sz="2000" dirty="0">
                <a:solidFill>
                  <a:schemeClr val="tx1"/>
                </a:solidFill>
                <a:latin typeface="Times New Roman" panose="02020603050405020304" charset="0"/>
                <a:ea typeface="楷体" panose="02010609060101010101" pitchFamily="49" charset="-122"/>
                <a:cs typeface="宋体" pitchFamily="2" charset="-122"/>
                <a:sym typeface="+mn-ea"/>
              </a:rPr>
              <a:t>（2）合并和分立情形，年末由接收单位或新组建单位编报决算。接收单位封面新报因素选择“连续上报”，新组建单位封面新报因素选择“新增单位”，接收单位或新组建单位应反映原单位的预算执行情况。分立后原单位解散的，应当由主管部门或财政部门确定新组建单位的其中一方，</a:t>
            </a:r>
            <a:r>
              <a:rPr lang="zh-CN" sz="2000" dirty="0">
                <a:solidFill>
                  <a:schemeClr val="tx1"/>
                </a:solidFill>
                <a:latin typeface="Times New Roman" panose="02020603050405020304" charset="0"/>
                <a:ea typeface="楷体" panose="02010609060101010101" pitchFamily="49" charset="-122"/>
                <a:cs typeface="宋体" pitchFamily="2" charset="-122"/>
                <a:sym typeface="+mn-ea"/>
              </a:rPr>
              <a:t>按不重不漏的原则</a:t>
            </a:r>
            <a:r>
              <a:rPr sz="2000" dirty="0">
                <a:solidFill>
                  <a:schemeClr val="tx1"/>
                </a:solidFill>
                <a:latin typeface="Times New Roman" panose="02020603050405020304" charset="0"/>
                <a:ea typeface="楷体" panose="02010609060101010101" pitchFamily="49" charset="-122"/>
                <a:cs typeface="宋体" pitchFamily="2" charset="-122"/>
                <a:sym typeface="+mn-ea"/>
              </a:rPr>
              <a:t>反映原单位的预算执行情况</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342900" indent="0" algn="just" fontAlgn="auto">
              <a:lnSpc>
                <a:spcPct val="150000"/>
              </a:lnSpc>
              <a:buClrTx/>
              <a:buSzPct val="70000"/>
              <a:buFont typeface="Wingdings" panose="05000000000000000000" charset="0"/>
              <a:buNone/>
            </a:pPr>
            <a:r>
              <a:rPr lang="en-US" sz="2000" dirty="0">
                <a:solidFill>
                  <a:schemeClr val="tx1"/>
                </a:solidFill>
                <a:latin typeface="Times New Roman" panose="02020603050405020304" charset="0"/>
                <a:ea typeface="楷体" panose="02010609060101010101" pitchFamily="49" charset="-122"/>
                <a:cs typeface="宋体" pitchFamily="2" charset="-122"/>
                <a:sym typeface="+mn-ea"/>
              </a:rPr>
              <a:t>   </a:t>
            </a:r>
            <a:r>
              <a:rPr sz="2000" dirty="0">
                <a:solidFill>
                  <a:schemeClr val="tx1"/>
                </a:solidFill>
                <a:latin typeface="Times New Roman" panose="02020603050405020304" charset="0"/>
                <a:ea typeface="楷体" panose="02010609060101010101" pitchFamily="49" charset="-122"/>
                <a:cs typeface="宋体" pitchFamily="2" charset="-122"/>
                <a:sym typeface="+mn-ea"/>
              </a:rPr>
              <a:t>（3）撤销的单位，由接收其资产负债的主管部门或财政部门授权的部门（单位）编报决算，反映年初至清算结束日的预算执行情况。其中，决算报表封面单位名称为“原XX”。</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342900" indent="0" algn="just" fontAlgn="auto">
              <a:lnSpc>
                <a:spcPct val="150000"/>
              </a:lnSpc>
              <a:buClrTx/>
              <a:buSzPct val="70000"/>
              <a:buFont typeface="Wingdings" panose="05000000000000000000" charset="0"/>
              <a:buNone/>
            </a:pPr>
            <a:r>
              <a:rPr lang="en-US" sz="2000" dirty="0">
                <a:solidFill>
                  <a:schemeClr val="tx1"/>
                </a:solidFill>
                <a:latin typeface="Times New Roman" panose="02020603050405020304" charset="0"/>
                <a:ea typeface="楷体" panose="02010609060101010101" pitchFamily="49" charset="-122"/>
                <a:cs typeface="宋体" pitchFamily="2" charset="-122"/>
                <a:sym typeface="+mn-ea"/>
              </a:rPr>
              <a:t>  </a:t>
            </a:r>
            <a:r>
              <a:rPr sz="2000" dirty="0">
                <a:solidFill>
                  <a:schemeClr val="tx1"/>
                </a:solidFill>
                <a:latin typeface="Times New Roman" panose="02020603050405020304" charset="0"/>
                <a:ea typeface="楷体" panose="02010609060101010101" pitchFamily="49" charset="-122"/>
                <a:cs typeface="宋体" pitchFamily="2" charset="-122"/>
                <a:sym typeface="+mn-ea"/>
              </a:rPr>
              <a:t>（4）转企改制的单位，对应年度预算批复及执行调整情况，由主管部门确定如何编报决算。</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p:txBody>
      </p:sp>
    </p:spTree>
  </p:cSld>
  <p:clrMapOvr>
    <a:masterClrMapping/>
  </p:clrMapOvr>
  <p:transition spd="slow"/>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主要变化</a:t>
            </a:r>
            <a:endPar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12" name="组合 11"/>
          <p:cNvGrpSpPr/>
          <p:nvPr/>
        </p:nvGrpSpPr>
        <p:grpSpPr>
          <a:xfrm>
            <a:off x="2181860" y="1433830"/>
            <a:ext cx="8146415" cy="4445000"/>
            <a:chOff x="1305725" y="1270446"/>
            <a:chExt cx="5163751" cy="4566683"/>
          </a:xfrm>
        </p:grpSpPr>
        <p:sp>
          <p:nvSpPr>
            <p:cNvPr id="23"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6" name="组合 15"/>
            <p:cNvGrpSpPr/>
            <p:nvPr/>
          </p:nvGrpSpPr>
          <p:grpSpPr>
            <a:xfrm>
              <a:off x="1569594" y="1511892"/>
              <a:ext cx="4553785" cy="3945149"/>
              <a:chOff x="1312909" y="2048648"/>
              <a:chExt cx="8977424" cy="1831374"/>
            </a:xfrm>
          </p:grpSpPr>
          <p:sp>
            <p:nvSpPr>
              <p:cNvPr id="14" name="矩形 13"/>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1312909" y="2053954"/>
                <a:ext cx="8977424" cy="1045438"/>
              </a:xfrm>
              <a:prstGeom prst="rect">
                <a:avLst/>
              </a:prstGeom>
              <a:noFill/>
            </p:spPr>
            <p:txBody>
              <a:bodyPr wrap="square" rtlCol="0">
                <a:spAutoFit/>
              </a:bodyPr>
              <a:lstStyle/>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r>
                  <a:rPr lang="en-US" altLang="zh-CN" b="1"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r>
                  <a:rPr sz="2400" b="1"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一是</a:t>
                </a:r>
                <a:r>
                  <a:rPr sz="2400"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与《预算管理一体化规范（2.0版）》管理要素衔接一致，规范单位类型、新报因素指标内容，修改报表中项目代码、类别等填列要求；</a:t>
                </a:r>
                <a:endParaRPr sz="2400"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pic>
        <p:nvPicPr>
          <p:cNvPr id="13" name="图片 12" descr="czb_logo_1"/>
          <p:cNvPicPr>
            <a:picLocks noChangeAspect="true"/>
          </p:cNvPicPr>
          <p:nvPr/>
        </p:nvPicPr>
        <p:blipFill>
          <a:blip r:embed="rId1"/>
          <a:stretch>
            <a:fillRect/>
          </a:stretch>
        </p:blipFill>
        <p:spPr>
          <a:xfrm>
            <a:off x="8343900" y="391160"/>
            <a:ext cx="3603625" cy="565785"/>
          </a:xfrm>
          <a:prstGeom prst="rect">
            <a:avLst/>
          </a:prstGeom>
        </p:spPr>
      </p:pic>
    </p:spTree>
  </p:cSld>
  <p:clrMapOvr>
    <a:masterClrMapping/>
  </p:clrMapOvr>
  <p:transition spd="slow"/>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43660" y="496570"/>
            <a:ext cx="495998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部门决算编审问答</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sp>
        <p:nvSpPr>
          <p:cNvPr id="6" name="文本框 5"/>
          <p:cNvSpPr txBox="true"/>
          <p:nvPr/>
        </p:nvSpPr>
        <p:spPr>
          <a:xfrm>
            <a:off x="1066800" y="1063625"/>
            <a:ext cx="9872980" cy="5631180"/>
          </a:xfrm>
          <a:prstGeom prst="rect">
            <a:avLst/>
          </a:prstGeom>
          <a:noFill/>
        </p:spPr>
        <p:txBody>
          <a:bodyPr wrap="square" rtlCol="0">
            <a:spAutoFit/>
          </a:bodyPr>
          <a:lstStyle/>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sz="2000" dirty="0">
                <a:solidFill>
                  <a:schemeClr val="tx1"/>
                </a:solidFill>
                <a:latin typeface="Times New Roman" panose="02020603050405020304" charset="0"/>
                <a:ea typeface="楷体" panose="02010609060101010101" pitchFamily="49" charset="-122"/>
                <a:cs typeface="宋体" pitchFamily="2" charset="-122"/>
                <a:sym typeface="+mn-ea"/>
              </a:rPr>
              <a:t>2023年度部门决算编审问答（第1期）</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342900" indent="0" algn="just" fontAlgn="auto">
              <a:lnSpc>
                <a:spcPct val="150000"/>
              </a:lnSpc>
              <a:buClrTx/>
              <a:buSzPct val="70000"/>
              <a:buFont typeface="Wingdings" panose="05000000000000000000" charset="0"/>
              <a:buNone/>
            </a:pPr>
            <a:r>
              <a:rPr lang="en-US" sz="2000" dirty="0">
                <a:solidFill>
                  <a:schemeClr val="tx1"/>
                </a:solidFill>
                <a:latin typeface="Times New Roman" panose="02020603050405020304" charset="0"/>
                <a:ea typeface="楷体" panose="02010609060101010101" pitchFamily="49" charset="-122"/>
                <a:cs typeface="宋体" pitchFamily="2" charset="-122"/>
                <a:sym typeface="+mn-ea"/>
              </a:rPr>
              <a:t>    </a:t>
            </a:r>
            <a:r>
              <a:rPr sz="2000" dirty="0">
                <a:solidFill>
                  <a:schemeClr val="tx1"/>
                </a:solidFill>
                <a:latin typeface="Times New Roman" panose="02020603050405020304" charset="0"/>
                <a:ea typeface="楷体" panose="02010609060101010101" pitchFamily="49" charset="-122"/>
                <a:cs typeface="宋体" pitchFamily="2" charset="-122"/>
                <a:sym typeface="+mn-ea"/>
              </a:rPr>
              <a:t>2.问：执行政府会计准则制度的事业单位，如何填列《收入支出决算表》（财决02表）中非财政拨款结余和专用结余相关栏目？</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342900" indent="0" algn="just" fontAlgn="auto">
              <a:lnSpc>
                <a:spcPct val="150000"/>
              </a:lnSpc>
              <a:buClrTx/>
              <a:buSzPct val="70000"/>
              <a:buFont typeface="Wingdings" panose="05000000000000000000" charset="0"/>
              <a:buNone/>
            </a:pPr>
            <a:r>
              <a:rPr lang="en-US" sz="2000" dirty="0">
                <a:solidFill>
                  <a:schemeClr val="tx1"/>
                </a:solidFill>
                <a:latin typeface="Times New Roman" panose="02020603050405020304" charset="0"/>
                <a:ea typeface="楷体" panose="02010609060101010101" pitchFamily="49" charset="-122"/>
                <a:cs typeface="宋体" pitchFamily="2" charset="-122"/>
                <a:sym typeface="+mn-ea"/>
              </a:rPr>
              <a:t>      </a:t>
            </a:r>
            <a:r>
              <a:rPr sz="2000" dirty="0">
                <a:solidFill>
                  <a:schemeClr val="tx1"/>
                </a:solidFill>
                <a:latin typeface="Times New Roman" panose="02020603050405020304" charset="0"/>
                <a:ea typeface="楷体" panose="02010609060101010101" pitchFamily="49" charset="-122"/>
                <a:cs typeface="宋体" pitchFamily="2" charset="-122"/>
                <a:sym typeface="+mn-ea"/>
              </a:rPr>
              <a:t>答：根据《事业单位财务规则》及政府会计准则制度解释第5号规定，2023年度决算报表将“使用非财政拨款结余”改为</a:t>
            </a:r>
            <a:r>
              <a:rPr sz="2000" dirty="0">
                <a:solidFill>
                  <a:srgbClr val="FF0000"/>
                </a:solidFill>
                <a:latin typeface="Times New Roman" panose="02020603050405020304" charset="0"/>
                <a:ea typeface="楷体" panose="02010609060101010101" pitchFamily="49" charset="-122"/>
                <a:cs typeface="宋体" pitchFamily="2" charset="-122"/>
                <a:sym typeface="+mn-ea"/>
              </a:rPr>
              <a:t>“使用非财政拨款结余和专用结余”</a:t>
            </a:r>
            <a:r>
              <a:rPr sz="2000" dirty="0">
                <a:solidFill>
                  <a:schemeClr val="tx1"/>
                </a:solidFill>
                <a:latin typeface="Times New Roman" panose="02020603050405020304" charset="0"/>
                <a:ea typeface="楷体" panose="02010609060101010101" pitchFamily="49" charset="-122"/>
                <a:cs typeface="宋体" pitchFamily="2" charset="-122"/>
                <a:sym typeface="+mn-ea"/>
              </a:rPr>
              <a:t>。事业单位应当依据本单位预算会计账“非财政拨款结余”和“专用结余”科目有关明细信息分析填列：</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342900" indent="0" algn="just" fontAlgn="auto">
              <a:lnSpc>
                <a:spcPct val="150000"/>
              </a:lnSpc>
              <a:buClrTx/>
              <a:buSzPct val="70000"/>
              <a:buFont typeface="Wingdings" panose="05000000000000000000" charset="0"/>
              <a:buNone/>
            </a:pPr>
            <a:r>
              <a:rPr lang="en-US" sz="2000" dirty="0">
                <a:solidFill>
                  <a:schemeClr val="tx1"/>
                </a:solidFill>
                <a:latin typeface="Times New Roman" panose="02020603050405020304" charset="0"/>
                <a:ea typeface="楷体" panose="02010609060101010101" pitchFamily="49" charset="-122"/>
                <a:cs typeface="宋体" pitchFamily="2" charset="-122"/>
                <a:sym typeface="+mn-ea"/>
              </a:rPr>
              <a:t>      </a:t>
            </a:r>
            <a:r>
              <a:rPr sz="2000" dirty="0">
                <a:solidFill>
                  <a:schemeClr val="tx1"/>
                </a:solidFill>
                <a:latin typeface="Times New Roman" panose="02020603050405020304" charset="0"/>
                <a:ea typeface="楷体" panose="02010609060101010101" pitchFamily="49" charset="-122"/>
                <a:cs typeface="宋体" pitchFamily="2" charset="-122"/>
                <a:sym typeface="+mn-ea"/>
              </a:rPr>
              <a:t>“使用非财政拨款结余和专用结余”填列单位当年动用以前年度滚存的非财政拨款结余弥补收支缺口的金额，以及使用专用结余安排支出的金额。执行《民间非营利组织会计制度》的单位，非限定性净资产中用于弥补当年收支差额的部分在此填列。</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p:txBody>
      </p:sp>
    </p:spTree>
  </p:cSld>
  <p:clrMapOvr>
    <a:masterClrMapping/>
  </p:clrMapOvr>
  <p:transition spd="slow"/>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43660" y="496570"/>
            <a:ext cx="495998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部门决算编审问答</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sp>
        <p:nvSpPr>
          <p:cNvPr id="6" name="文本框 5"/>
          <p:cNvSpPr txBox="true"/>
          <p:nvPr/>
        </p:nvSpPr>
        <p:spPr>
          <a:xfrm>
            <a:off x="1066800" y="1063625"/>
            <a:ext cx="9872980" cy="3322955"/>
          </a:xfrm>
          <a:prstGeom prst="rect">
            <a:avLst/>
          </a:prstGeom>
          <a:noFill/>
        </p:spPr>
        <p:txBody>
          <a:bodyPr wrap="square" rtlCol="0">
            <a:spAutoFit/>
          </a:bodyPr>
          <a:lstStyle/>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sz="2000" dirty="0">
                <a:solidFill>
                  <a:schemeClr val="tx1"/>
                </a:solidFill>
                <a:latin typeface="Times New Roman" panose="02020603050405020304" charset="0"/>
                <a:ea typeface="楷体" panose="02010609060101010101" pitchFamily="49" charset="-122"/>
                <a:cs typeface="宋体" pitchFamily="2" charset="-122"/>
                <a:sym typeface="+mn-ea"/>
              </a:rPr>
              <a:t>2023年度部门决算编审问答（第1期）</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342900" indent="0" algn="just" fontAlgn="auto">
              <a:lnSpc>
                <a:spcPct val="150000"/>
              </a:lnSpc>
              <a:buClrTx/>
              <a:buSzPct val="70000"/>
              <a:buFont typeface="Wingdings" panose="05000000000000000000" charset="0"/>
              <a:buNone/>
            </a:pPr>
            <a:r>
              <a:rPr lang="en-US" sz="2000" dirty="0">
                <a:solidFill>
                  <a:schemeClr val="tx1"/>
                </a:solidFill>
                <a:latin typeface="Times New Roman" panose="02020603050405020304" charset="0"/>
                <a:ea typeface="楷体" panose="02010609060101010101" pitchFamily="49" charset="-122"/>
                <a:cs typeface="宋体" pitchFamily="2" charset="-122"/>
                <a:sym typeface="+mn-ea"/>
              </a:rPr>
              <a:t>   </a:t>
            </a:r>
            <a:r>
              <a:rPr sz="2000" dirty="0">
                <a:solidFill>
                  <a:schemeClr val="tx1"/>
                </a:solidFill>
                <a:latin typeface="Times New Roman" panose="02020603050405020304" charset="0"/>
                <a:ea typeface="楷体" panose="02010609060101010101" pitchFamily="49" charset="-122"/>
                <a:cs typeface="宋体" pitchFamily="2" charset="-122"/>
                <a:sym typeface="+mn-ea"/>
              </a:rPr>
              <a:t>3.问：总工会在部门决算报表中如何反映？</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342900" indent="0" algn="just" fontAlgn="auto">
              <a:lnSpc>
                <a:spcPct val="150000"/>
              </a:lnSpc>
              <a:buClrTx/>
              <a:buSzPct val="70000"/>
              <a:buFont typeface="Wingdings" panose="05000000000000000000" charset="0"/>
              <a:buNone/>
            </a:pPr>
            <a:r>
              <a:rPr lang="en-US" sz="2000" dirty="0">
                <a:solidFill>
                  <a:schemeClr val="tx1"/>
                </a:solidFill>
                <a:latin typeface="Times New Roman" panose="02020603050405020304" charset="0"/>
                <a:ea typeface="楷体" panose="02010609060101010101" pitchFamily="49" charset="-122"/>
                <a:cs typeface="宋体" pitchFamily="2" charset="-122"/>
                <a:sym typeface="+mn-ea"/>
              </a:rPr>
              <a:t>     </a:t>
            </a:r>
            <a:r>
              <a:rPr sz="2000" dirty="0">
                <a:solidFill>
                  <a:schemeClr val="tx1"/>
                </a:solidFill>
                <a:latin typeface="Times New Roman" panose="02020603050405020304" charset="0"/>
                <a:ea typeface="楷体" panose="02010609060101010101" pitchFamily="49" charset="-122"/>
                <a:cs typeface="宋体" pitchFamily="2" charset="-122"/>
                <a:sym typeface="+mn-ea"/>
              </a:rPr>
              <a:t>答：根据机构编制及财政经费供给情况，总工会如有人员编制且财政实际负担人员经费，可以编报单户表报送部门决算；总工会如无人员编制且财政不负担人员经费的，可将财政专项经费以经费差额表形式编报部门决算。</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342900" indent="0" algn="just" fontAlgn="auto">
              <a:lnSpc>
                <a:spcPct val="150000"/>
              </a:lnSpc>
              <a:buClrTx/>
              <a:buSzPct val="70000"/>
              <a:buFont typeface="Wingdings" panose="05000000000000000000" charset="0"/>
              <a:buNone/>
            </a:pPr>
            <a:r>
              <a:rPr lang="en-US" sz="2000" dirty="0">
                <a:solidFill>
                  <a:schemeClr val="tx1"/>
                </a:solidFill>
                <a:latin typeface="Times New Roman" panose="02020603050405020304" charset="0"/>
                <a:ea typeface="楷体" panose="02010609060101010101" pitchFamily="49" charset="-122"/>
                <a:cs typeface="宋体" pitchFamily="2" charset="-122"/>
                <a:sym typeface="+mn-ea"/>
              </a:rPr>
              <a:t>    </a:t>
            </a:r>
            <a:r>
              <a:rPr lang="en-US" sz="2000" dirty="0">
                <a:solidFill>
                  <a:srgbClr val="FF0000"/>
                </a:solidFill>
                <a:latin typeface="Times New Roman" panose="02020603050405020304" charset="0"/>
                <a:ea typeface="楷体" panose="02010609060101010101" pitchFamily="49" charset="-122"/>
                <a:cs typeface="宋体" pitchFamily="2" charset="-122"/>
                <a:sym typeface="+mn-ea"/>
              </a:rPr>
              <a:t> </a:t>
            </a:r>
            <a:r>
              <a:rPr sz="2000" dirty="0">
                <a:solidFill>
                  <a:srgbClr val="FF0000"/>
                </a:solidFill>
                <a:latin typeface="Times New Roman" panose="02020603050405020304" charset="0"/>
                <a:ea typeface="楷体" panose="02010609060101010101" pitchFamily="49" charset="-122"/>
                <a:cs typeface="宋体" pitchFamily="2" charset="-122"/>
                <a:sym typeface="+mn-ea"/>
              </a:rPr>
              <a:t>各级工会组织可参照上述要求执行。</a:t>
            </a:r>
            <a:r>
              <a:rPr lang="en-US" sz="2000" dirty="0">
                <a:solidFill>
                  <a:srgbClr val="FF0000"/>
                </a:solidFill>
                <a:latin typeface="Times New Roman" panose="02020603050405020304" charset="0"/>
                <a:ea typeface="楷体" panose="02010609060101010101" pitchFamily="49" charset="-122"/>
                <a:cs typeface="宋体" pitchFamily="2" charset="-122"/>
                <a:sym typeface="+mn-ea"/>
              </a:rPr>
              <a:t>  </a:t>
            </a:r>
            <a:endParaRPr lang="en-US" sz="2000" dirty="0">
              <a:solidFill>
                <a:srgbClr val="FF0000"/>
              </a:solidFill>
              <a:latin typeface="Times New Roman" panose="02020603050405020304" charset="0"/>
              <a:ea typeface="楷体" panose="02010609060101010101" pitchFamily="49" charset="-122"/>
              <a:cs typeface="宋体" pitchFamily="2" charset="-122"/>
              <a:sym typeface="+mn-ea"/>
            </a:endParaRPr>
          </a:p>
        </p:txBody>
      </p:sp>
    </p:spTree>
  </p:cSld>
  <p:clrMapOvr>
    <a:masterClrMapping/>
  </p:clrMapOvr>
  <p:transition spd="slow"/>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43660" y="496570"/>
            <a:ext cx="495998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往年重点</a:t>
            </a:r>
            <a:r>
              <a:rPr lang="en-US" altLang="zh-CN" sz="2400" b="1" dirty="0">
                <a:solidFill>
                  <a:srgbClr val="195482"/>
                </a:solidFill>
                <a:latin typeface="Times New Roman" panose="02020603050405020304" charset="0"/>
                <a:ea typeface="楷体" panose="02010609060101010101" pitchFamily="49" charset="-122"/>
                <a:cs typeface="+mn-ea"/>
                <a:sym typeface="+mn-lt"/>
              </a:rPr>
              <a:t>决算</a:t>
            </a:r>
            <a:r>
              <a:rPr lang="zh-CN" altLang="zh-CN" sz="2400" b="1" dirty="0">
                <a:solidFill>
                  <a:srgbClr val="195482"/>
                </a:solidFill>
                <a:latin typeface="Times New Roman" panose="02020603050405020304" charset="0"/>
                <a:ea typeface="楷体" panose="02010609060101010101" pitchFamily="49" charset="-122"/>
                <a:cs typeface="+mn-ea"/>
                <a:sym typeface="+mn-lt"/>
              </a:rPr>
              <a:t>编审</a:t>
            </a:r>
            <a:r>
              <a:rPr lang="en-US" altLang="zh-CN" sz="2400" b="1" dirty="0">
                <a:solidFill>
                  <a:srgbClr val="195482"/>
                </a:solidFill>
                <a:latin typeface="Times New Roman" panose="02020603050405020304" charset="0"/>
                <a:ea typeface="楷体" panose="02010609060101010101" pitchFamily="49" charset="-122"/>
                <a:cs typeface="+mn-ea"/>
                <a:sym typeface="+mn-lt"/>
              </a:rPr>
              <a:t>问答</a:t>
            </a:r>
            <a:endParaRPr lang="en-US"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sp>
        <p:nvSpPr>
          <p:cNvPr id="6" name="文本框 5"/>
          <p:cNvSpPr txBox="true"/>
          <p:nvPr/>
        </p:nvSpPr>
        <p:spPr>
          <a:xfrm>
            <a:off x="1066800" y="1063625"/>
            <a:ext cx="9872980" cy="3784600"/>
          </a:xfrm>
          <a:prstGeom prst="rect">
            <a:avLst/>
          </a:prstGeom>
          <a:noFill/>
        </p:spPr>
        <p:txBody>
          <a:bodyPr wrap="square" rtlCol="0">
            <a:spAutoFit/>
          </a:bodyPr>
          <a:lstStyle/>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lang="en-US" sz="2000" dirty="0">
                <a:solidFill>
                  <a:schemeClr val="tx1"/>
                </a:solidFill>
                <a:latin typeface="Times New Roman" panose="02020603050405020304" charset="0"/>
                <a:ea typeface="楷体" panose="02010609060101010101" pitchFamily="49" charset="-122"/>
                <a:cs typeface="宋体" pitchFamily="2" charset="-122"/>
                <a:sym typeface="+mn-ea"/>
              </a:rPr>
              <a:t>纳入部门预算管理的企业及执行企业会计准则制度的事业单位需要填报哪些决算报表？</a:t>
            </a:r>
            <a:endParaRPr lang="en-US"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lang="en-US" sz="2000" dirty="0">
                <a:solidFill>
                  <a:schemeClr val="tx1"/>
                </a:solidFill>
                <a:latin typeface="Times New Roman" panose="02020603050405020304" charset="0"/>
                <a:ea typeface="楷体" panose="02010609060101010101" pitchFamily="49" charset="-122"/>
                <a:cs typeface="宋体" pitchFamily="2" charset="-122"/>
                <a:sym typeface="+mn-ea"/>
              </a:rPr>
              <a:t>答：按照部门决算与部门预算衔接一致的原则，上述事业单位和企业应当对应部门预算的资金范围及实际支用情况编报决算。以中央单位为例，执行企业会计准则制度的事业单位和企业，预算资金范围一般包括三本预算财政拨款收支，不含其他资金，决算相应编报财政拨款收支报表及相关报表；如上述单位预算资金范围包括财政拨款和其他资金，则决算相应编报各项资金所涉及的报表，具体栏目对应预算批复及实际收支情况分析填列。</a:t>
            </a:r>
            <a:endParaRPr lang="en-US" sz="2000" dirty="0">
              <a:solidFill>
                <a:schemeClr val="tx1"/>
              </a:solidFill>
              <a:latin typeface="Times New Roman" panose="02020603050405020304" charset="0"/>
              <a:ea typeface="楷体" panose="02010609060101010101" pitchFamily="49" charset="-122"/>
              <a:cs typeface="宋体" pitchFamily="2" charset="-122"/>
              <a:sym typeface="+mn-ea"/>
            </a:endParaRPr>
          </a:p>
        </p:txBody>
      </p:sp>
    </p:spTree>
  </p:cSld>
  <p:clrMapOvr>
    <a:masterClrMapping/>
  </p:clrMapOvr>
  <p:transition spd="slow"/>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43660" y="496570"/>
            <a:ext cx="495998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往年</a:t>
            </a:r>
            <a:r>
              <a:rPr lang="en-US" altLang="zh-CN" sz="2400" b="1" dirty="0">
                <a:solidFill>
                  <a:srgbClr val="195482"/>
                </a:solidFill>
                <a:latin typeface="Times New Roman" panose="02020603050405020304" charset="0"/>
                <a:ea typeface="楷体" panose="02010609060101010101" pitchFamily="49" charset="-122"/>
                <a:cs typeface="+mn-ea"/>
                <a:sym typeface="+mn-lt"/>
              </a:rPr>
              <a:t>重点</a:t>
            </a:r>
            <a:r>
              <a:rPr lang="zh-CN" altLang="zh-CN" sz="2400" b="1" dirty="0">
                <a:solidFill>
                  <a:srgbClr val="195482"/>
                </a:solidFill>
                <a:latin typeface="Times New Roman" panose="02020603050405020304" charset="0"/>
                <a:ea typeface="楷体" panose="02010609060101010101" pitchFamily="49" charset="-122"/>
                <a:cs typeface="+mn-ea"/>
                <a:sym typeface="+mn-lt"/>
              </a:rPr>
              <a:t>决算编审问答</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sp>
        <p:nvSpPr>
          <p:cNvPr id="6" name="文本框 5"/>
          <p:cNvSpPr txBox="true"/>
          <p:nvPr/>
        </p:nvSpPr>
        <p:spPr>
          <a:xfrm>
            <a:off x="1066800" y="1063625"/>
            <a:ext cx="9872980" cy="2861310"/>
          </a:xfrm>
          <a:prstGeom prst="rect">
            <a:avLst/>
          </a:prstGeom>
          <a:noFill/>
        </p:spPr>
        <p:txBody>
          <a:bodyPr wrap="square" rtlCol="0">
            <a:spAutoFit/>
          </a:bodyPr>
          <a:lstStyle/>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lang="zh-CN" sz="2000" dirty="0">
                <a:solidFill>
                  <a:schemeClr val="tx1"/>
                </a:solidFill>
                <a:latin typeface="Times New Roman" panose="02020603050405020304" charset="0"/>
                <a:ea typeface="楷体" panose="02010609060101010101" pitchFamily="49" charset="-122"/>
                <a:cs typeface="宋体" pitchFamily="2" charset="-122"/>
                <a:sym typeface="+mn-ea"/>
              </a:rPr>
              <a:t>问：</a:t>
            </a:r>
            <a:r>
              <a:rPr sz="2000" dirty="0">
                <a:solidFill>
                  <a:schemeClr val="tx1"/>
                </a:solidFill>
                <a:latin typeface="Times New Roman" panose="02020603050405020304" charset="0"/>
                <a:ea typeface="楷体" panose="02010609060101010101" pitchFamily="49" charset="-122"/>
                <a:cs typeface="宋体" pitchFamily="2" charset="-122"/>
                <a:sym typeface="+mn-ea"/>
              </a:rPr>
              <a:t>单位收到非本级发改委安排的基本建设拨款，在决算中如何反映？</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sz="2000" dirty="0">
                <a:solidFill>
                  <a:schemeClr val="tx1"/>
                </a:solidFill>
                <a:latin typeface="Times New Roman" panose="02020603050405020304" charset="0"/>
                <a:ea typeface="楷体" panose="02010609060101010101" pitchFamily="49" charset="-122"/>
                <a:cs typeface="宋体" pitchFamily="2" charset="-122"/>
                <a:sym typeface="+mn-ea"/>
              </a:rPr>
              <a:t>答：单位收到非本级发改委安排的基本建设拨款，在向主管部门报送决算报表时，收入在“收入决算表”（财决03表）“其他收入”反映，并按“其他资金”反映在项目收入支出决算表（财决 06表）中，支出明细应按具体用途填列在“项目支出决算明细表”（财决05－2表）的“资本性支出”对应栏目，不填列在“资本性支出（基本建设）”栏。</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p:txBody>
      </p:sp>
    </p:spTree>
  </p:cSld>
  <p:clrMapOvr>
    <a:masterClrMapping/>
  </p:clrMapOvr>
  <p:transition spd="slow"/>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43660" y="496570"/>
            <a:ext cx="495998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往年</a:t>
            </a:r>
            <a:r>
              <a:rPr lang="en-US" altLang="zh-CN" sz="2400" b="1" dirty="0">
                <a:solidFill>
                  <a:srgbClr val="195482"/>
                </a:solidFill>
                <a:latin typeface="Times New Roman" panose="02020603050405020304" charset="0"/>
                <a:ea typeface="楷体" panose="02010609060101010101" pitchFamily="49" charset="-122"/>
                <a:cs typeface="+mn-ea"/>
                <a:sym typeface="+mn-lt"/>
              </a:rPr>
              <a:t>重点</a:t>
            </a:r>
            <a:r>
              <a:rPr lang="zh-CN" altLang="zh-CN" sz="2400" b="1" dirty="0">
                <a:solidFill>
                  <a:srgbClr val="195482"/>
                </a:solidFill>
                <a:latin typeface="Times New Roman" panose="02020603050405020304" charset="0"/>
                <a:ea typeface="楷体" panose="02010609060101010101" pitchFamily="49" charset="-122"/>
                <a:cs typeface="+mn-ea"/>
                <a:sym typeface="+mn-lt"/>
              </a:rPr>
              <a:t>决算编审问答</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sp>
        <p:nvSpPr>
          <p:cNvPr id="6" name="文本框 5"/>
          <p:cNvSpPr txBox="true"/>
          <p:nvPr/>
        </p:nvSpPr>
        <p:spPr>
          <a:xfrm>
            <a:off x="1066800" y="1063625"/>
            <a:ext cx="9872980" cy="2861310"/>
          </a:xfrm>
          <a:prstGeom prst="rect">
            <a:avLst/>
          </a:prstGeom>
          <a:noFill/>
        </p:spPr>
        <p:txBody>
          <a:bodyPr wrap="square" rtlCol="0">
            <a:spAutoFit/>
          </a:bodyPr>
          <a:lstStyle/>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lang="zh-CN" sz="2000" dirty="0">
                <a:solidFill>
                  <a:schemeClr val="tx1"/>
                </a:solidFill>
                <a:latin typeface="Times New Roman" panose="02020603050405020304" charset="0"/>
                <a:ea typeface="楷体" panose="02010609060101010101" pitchFamily="49" charset="-122"/>
                <a:cs typeface="宋体" pitchFamily="2" charset="-122"/>
                <a:sym typeface="+mn-ea"/>
              </a:rPr>
              <a:t>上年结转和结余数据如何核对？在哪些情况下单位可以调整上年结转和结余数？</a:t>
            </a:r>
            <a:endParaRPr lang="zh-CN"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lang="zh-CN" sz="2000" dirty="0">
                <a:solidFill>
                  <a:schemeClr val="tx1"/>
                </a:solidFill>
                <a:latin typeface="Times New Roman" panose="02020603050405020304" charset="0"/>
                <a:ea typeface="楷体" panose="02010609060101010101" pitchFamily="49" charset="-122"/>
                <a:cs typeface="宋体" pitchFamily="2" charset="-122"/>
                <a:sym typeface="+mn-ea"/>
              </a:rPr>
              <a:t>答：单位年初结转和结余原则上应与上年年末结转和结余一致。如有审计部门调整意见、财政部门收回、重新核定结余、主管部门拨付上年未及拨付所属单位款项、单位收回以前年度已列支的经费等情况，应将年初结转和结余调整的金额、原因、依据等，根据单位账务处理，填报“年初结转和结余调整情况表”，并在决算填报说明中详细说明。</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p:txBody>
      </p:sp>
    </p:spTree>
  </p:cSld>
  <p:clrMapOvr>
    <a:masterClrMapping/>
  </p:clrMapOvr>
  <p:transition spd="slow"/>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43660" y="496570"/>
            <a:ext cx="495998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往年</a:t>
            </a:r>
            <a:r>
              <a:rPr lang="en-US" altLang="zh-CN" sz="2400" b="1" dirty="0">
                <a:solidFill>
                  <a:srgbClr val="195482"/>
                </a:solidFill>
                <a:latin typeface="Times New Roman" panose="02020603050405020304" charset="0"/>
                <a:ea typeface="楷体" panose="02010609060101010101" pitchFamily="49" charset="-122"/>
                <a:cs typeface="+mn-ea"/>
                <a:sym typeface="+mn-lt"/>
              </a:rPr>
              <a:t>重点</a:t>
            </a:r>
            <a:r>
              <a:rPr lang="zh-CN" altLang="zh-CN" sz="2400" b="1" dirty="0">
                <a:solidFill>
                  <a:srgbClr val="195482"/>
                </a:solidFill>
                <a:latin typeface="Times New Roman" panose="02020603050405020304" charset="0"/>
                <a:ea typeface="楷体" panose="02010609060101010101" pitchFamily="49" charset="-122"/>
                <a:cs typeface="+mn-ea"/>
                <a:sym typeface="+mn-lt"/>
              </a:rPr>
              <a:t>决算编审问答</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sp>
        <p:nvSpPr>
          <p:cNvPr id="6" name="文本框 5"/>
          <p:cNvSpPr txBox="true"/>
          <p:nvPr/>
        </p:nvSpPr>
        <p:spPr>
          <a:xfrm>
            <a:off x="1066800" y="1063625"/>
            <a:ext cx="9872980" cy="2399665"/>
          </a:xfrm>
          <a:prstGeom prst="rect">
            <a:avLst/>
          </a:prstGeom>
          <a:noFill/>
        </p:spPr>
        <p:txBody>
          <a:bodyPr wrap="square" rtlCol="0">
            <a:spAutoFit/>
          </a:bodyPr>
          <a:lstStyle/>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sz="2000" dirty="0">
                <a:solidFill>
                  <a:schemeClr val="tx1"/>
                </a:solidFill>
                <a:latin typeface="Times New Roman" panose="02020603050405020304" charset="0"/>
                <a:ea typeface="楷体" panose="02010609060101010101" pitchFamily="49" charset="-122"/>
                <a:cs typeface="宋体" pitchFamily="2" charset="-122"/>
                <a:sym typeface="+mn-ea"/>
              </a:rPr>
              <a:t>问：事业单位经营结余和经营亏损如何反映？ </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sz="2000" dirty="0">
                <a:solidFill>
                  <a:schemeClr val="tx1"/>
                </a:solidFill>
                <a:latin typeface="Times New Roman" panose="02020603050405020304" charset="0"/>
                <a:ea typeface="楷体" panose="02010609060101010101" pitchFamily="49" charset="-122"/>
                <a:cs typeface="宋体" pitchFamily="2" charset="-122"/>
                <a:sym typeface="+mn-ea"/>
              </a:rPr>
              <a:t>答：根据政府会计制度规定，事业单位经营结余年末转入“非财政拨款结余分配”科目，编报决算时相应填入“结余分配”明细栏；经营亏损年末不予结转，在部门决算报表中以负数反映在“经营结余”栏下。事业单位经营亏损应当用以后年度经营利润弥补，不得用非财政拨款结余弥补。</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p:txBody>
      </p:sp>
    </p:spTree>
  </p:cSld>
  <p:clrMapOvr>
    <a:masterClrMapping/>
  </p:clrMapOvr>
  <p:transition spd="slow"/>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43660" y="496570"/>
            <a:ext cx="495998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往年</a:t>
            </a:r>
            <a:r>
              <a:rPr lang="en-US" altLang="zh-CN" sz="2400" b="1" dirty="0">
                <a:solidFill>
                  <a:srgbClr val="195482"/>
                </a:solidFill>
                <a:latin typeface="Times New Roman" panose="02020603050405020304" charset="0"/>
                <a:ea typeface="楷体" panose="02010609060101010101" pitchFamily="49" charset="-122"/>
                <a:cs typeface="+mn-ea"/>
                <a:sym typeface="+mn-lt"/>
              </a:rPr>
              <a:t>重点</a:t>
            </a:r>
            <a:r>
              <a:rPr lang="zh-CN" altLang="zh-CN" sz="2400" b="1" dirty="0">
                <a:solidFill>
                  <a:srgbClr val="195482"/>
                </a:solidFill>
                <a:latin typeface="Times New Roman" panose="02020603050405020304" charset="0"/>
                <a:ea typeface="楷体" panose="02010609060101010101" pitchFamily="49" charset="-122"/>
                <a:cs typeface="+mn-ea"/>
                <a:sym typeface="+mn-lt"/>
              </a:rPr>
              <a:t>决算编审问答</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sp>
        <p:nvSpPr>
          <p:cNvPr id="6" name="文本框 5"/>
          <p:cNvSpPr txBox="true"/>
          <p:nvPr/>
        </p:nvSpPr>
        <p:spPr>
          <a:xfrm>
            <a:off x="1066800" y="1063625"/>
            <a:ext cx="9872980" cy="2861310"/>
          </a:xfrm>
          <a:prstGeom prst="rect">
            <a:avLst/>
          </a:prstGeom>
          <a:noFill/>
        </p:spPr>
        <p:txBody>
          <a:bodyPr wrap="square" rtlCol="0">
            <a:spAutoFit/>
          </a:bodyPr>
          <a:lstStyle/>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sz="2000" dirty="0">
                <a:solidFill>
                  <a:schemeClr val="tx1"/>
                </a:solidFill>
                <a:latin typeface="Times New Roman" panose="02020603050405020304" charset="0"/>
                <a:ea typeface="楷体" panose="02010609060101010101" pitchFamily="49" charset="-122"/>
                <a:cs typeface="宋体" pitchFamily="2" charset="-122"/>
                <a:sym typeface="+mn-ea"/>
              </a:rPr>
              <a:t>问：单位收到人力资源和社会保障部门拨入的“政府特殊津贴”，如何在决算中反映？</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sz="2000" dirty="0">
                <a:solidFill>
                  <a:schemeClr val="tx1"/>
                </a:solidFill>
                <a:latin typeface="Times New Roman" panose="02020603050405020304" charset="0"/>
                <a:ea typeface="楷体" panose="02010609060101010101" pitchFamily="49" charset="-122"/>
                <a:cs typeface="宋体" pitchFamily="2" charset="-122"/>
                <a:sym typeface="+mn-ea"/>
              </a:rPr>
              <a:t>答：收到“政府特殊津贴”的单位在编报部门决算时，该项收入反映在“收入决算表”（财决03表）“其他收入”栏，支出反映在“支出决算表”（财决04表）“项目支出”栏，支出明细反映在“项目支出决算明细表”（财决05-2表）“工资福利支出—津贴补贴”栏。</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p:txBody>
      </p:sp>
    </p:spTree>
  </p:cSld>
  <p:clrMapOvr>
    <a:masterClrMapping/>
  </p:clrMapOvr>
  <p:transition spd="slow"/>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43660" y="496570"/>
            <a:ext cx="495998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往年</a:t>
            </a:r>
            <a:r>
              <a:rPr lang="en-US" altLang="zh-CN" sz="2400" b="1" dirty="0">
                <a:solidFill>
                  <a:srgbClr val="195482"/>
                </a:solidFill>
                <a:latin typeface="Times New Roman" panose="02020603050405020304" charset="0"/>
                <a:ea typeface="楷体" panose="02010609060101010101" pitchFamily="49" charset="-122"/>
                <a:cs typeface="+mn-ea"/>
                <a:sym typeface="+mn-lt"/>
              </a:rPr>
              <a:t>重点</a:t>
            </a:r>
            <a:r>
              <a:rPr lang="zh-CN" altLang="zh-CN" sz="2400" b="1" dirty="0">
                <a:solidFill>
                  <a:srgbClr val="195482"/>
                </a:solidFill>
                <a:latin typeface="Times New Roman" panose="02020603050405020304" charset="0"/>
                <a:ea typeface="楷体" panose="02010609060101010101" pitchFamily="49" charset="-122"/>
                <a:cs typeface="+mn-ea"/>
                <a:sym typeface="+mn-lt"/>
              </a:rPr>
              <a:t>决算编审问答</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sp>
        <p:nvSpPr>
          <p:cNvPr id="6" name="文本框 5"/>
          <p:cNvSpPr txBox="true"/>
          <p:nvPr/>
        </p:nvSpPr>
        <p:spPr>
          <a:xfrm>
            <a:off x="1066800" y="1063625"/>
            <a:ext cx="9872980" cy="2861310"/>
          </a:xfrm>
          <a:prstGeom prst="rect">
            <a:avLst/>
          </a:prstGeom>
          <a:noFill/>
        </p:spPr>
        <p:txBody>
          <a:bodyPr wrap="square" rtlCol="0">
            <a:spAutoFit/>
          </a:bodyPr>
          <a:lstStyle/>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sz="2000" dirty="0">
                <a:solidFill>
                  <a:schemeClr val="tx1"/>
                </a:solidFill>
                <a:latin typeface="Times New Roman" panose="02020603050405020304" charset="0"/>
                <a:ea typeface="楷体" panose="02010609060101010101" pitchFamily="49" charset="-122"/>
                <a:cs typeface="宋体" pitchFamily="2" charset="-122"/>
                <a:sym typeface="+mn-ea"/>
              </a:rPr>
              <a:t>问：已实施基本养老保险制度改革的地区，退休人员由社会保险经办机构统一发放基本养老金，在编报部门决算时这部分人员应如何反映？</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sz="2000" dirty="0">
                <a:solidFill>
                  <a:schemeClr val="tx1"/>
                </a:solidFill>
                <a:latin typeface="Times New Roman" panose="02020603050405020304" charset="0"/>
                <a:ea typeface="楷体" panose="02010609060101010101" pitchFamily="49" charset="-122"/>
                <a:cs typeface="宋体" pitchFamily="2" charset="-122"/>
                <a:sym typeface="+mn-ea"/>
              </a:rPr>
              <a:t>答：本地区实施基本养老保险制度改革后，退休人员由社会保险经办机构从社会保险基金中统一发放基本养老金的，其支出和退休人数均应在社会保险基金决算中反映，不反映在部门决算“基本数字表”的离退休人数中。同时，为满足预算管理需要，该部分人数需填列在附表中。</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p:txBody>
      </p:sp>
    </p:spTree>
  </p:cSld>
  <p:clrMapOvr>
    <a:masterClrMapping/>
  </p:clrMapOvr>
  <p:transition spd="slow"/>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43660" y="496570"/>
            <a:ext cx="495998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往年重点</a:t>
            </a:r>
            <a:r>
              <a:rPr lang="en-US" altLang="zh-CN" sz="2400" b="1" dirty="0">
                <a:solidFill>
                  <a:srgbClr val="195482"/>
                </a:solidFill>
                <a:latin typeface="Times New Roman" panose="02020603050405020304" charset="0"/>
                <a:ea typeface="楷体" panose="02010609060101010101" pitchFamily="49" charset="-122"/>
                <a:cs typeface="+mn-ea"/>
                <a:sym typeface="+mn-lt"/>
              </a:rPr>
              <a:t>决算</a:t>
            </a:r>
            <a:r>
              <a:rPr lang="zh-CN" altLang="zh-CN" sz="2400" b="1" dirty="0">
                <a:solidFill>
                  <a:srgbClr val="195482"/>
                </a:solidFill>
                <a:latin typeface="Times New Roman" panose="02020603050405020304" charset="0"/>
                <a:ea typeface="楷体" panose="02010609060101010101" pitchFamily="49" charset="-122"/>
                <a:cs typeface="+mn-ea"/>
                <a:sym typeface="+mn-lt"/>
              </a:rPr>
              <a:t>编审</a:t>
            </a:r>
            <a:r>
              <a:rPr lang="en-US" altLang="zh-CN" sz="2400" b="1" dirty="0">
                <a:solidFill>
                  <a:srgbClr val="195482"/>
                </a:solidFill>
                <a:latin typeface="Times New Roman" panose="02020603050405020304" charset="0"/>
                <a:ea typeface="楷体" panose="02010609060101010101" pitchFamily="49" charset="-122"/>
                <a:cs typeface="+mn-ea"/>
                <a:sym typeface="+mn-lt"/>
              </a:rPr>
              <a:t>问答</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sp>
        <p:nvSpPr>
          <p:cNvPr id="6" name="文本框 5"/>
          <p:cNvSpPr txBox="true"/>
          <p:nvPr/>
        </p:nvSpPr>
        <p:spPr>
          <a:xfrm>
            <a:off x="1066800" y="1063625"/>
            <a:ext cx="9872980" cy="3730317"/>
          </a:xfrm>
          <a:prstGeom prst="rect">
            <a:avLst/>
          </a:prstGeom>
          <a:noFill/>
        </p:spPr>
        <p:txBody>
          <a:bodyPr wrap="square" rtlCol="0">
            <a:spAutoFit/>
          </a:bodyPr>
          <a:lstStyle/>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sz="2000" dirty="0">
                <a:solidFill>
                  <a:schemeClr val="tx1"/>
                </a:solidFill>
                <a:latin typeface="Times New Roman" panose="02020603050405020304" charset="0"/>
                <a:ea typeface="楷体" panose="02010609060101010101" pitchFamily="49" charset="-122"/>
                <a:cs typeface="宋体" pitchFamily="2" charset="-122"/>
                <a:sym typeface="+mn-ea"/>
              </a:rPr>
              <a:t>问：《政府会计准则第7号—会计调整》（财会〔2018〕28号）施行后，预算单位因接受审核审计需调整决算的，应如何调整决算报表和会计账簿并保持账表相符？</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sz="2000" dirty="0">
                <a:solidFill>
                  <a:schemeClr val="tx1"/>
                </a:solidFill>
                <a:latin typeface="Times New Roman" panose="02020603050405020304" charset="0"/>
                <a:ea typeface="楷体" panose="02010609060101010101" pitchFamily="49" charset="-122"/>
                <a:cs typeface="宋体" pitchFamily="2" charset="-122"/>
                <a:sym typeface="+mn-ea"/>
              </a:rPr>
              <a:t>答：为落实政府会计准则制度有关规定，提高部门决算的事实性、权威性和法定性，根据《部门决算管理制度》（财库〔2013〕209号）、《政府会计准则第7号—会计调整》（财会〔2018〕28号）等规定，现就决算报表和会计账簿调整事宜进一步明确如下：</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p:txBody>
      </p:sp>
    </p:spTree>
  </p:cSld>
  <p:clrMapOvr>
    <a:masterClrMapping/>
  </p:clrMapOvr>
  <p:transition spd="slow"/>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43660" y="496570"/>
            <a:ext cx="495998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往年重点</a:t>
            </a:r>
            <a:r>
              <a:rPr lang="en-US" altLang="zh-CN" sz="2400" b="1" dirty="0">
                <a:solidFill>
                  <a:srgbClr val="195482"/>
                </a:solidFill>
                <a:latin typeface="Times New Roman" panose="02020603050405020304" charset="0"/>
                <a:ea typeface="楷体" panose="02010609060101010101" pitchFamily="49" charset="-122"/>
                <a:cs typeface="+mn-ea"/>
                <a:sym typeface="+mn-lt"/>
              </a:rPr>
              <a:t>决算</a:t>
            </a:r>
            <a:r>
              <a:rPr lang="zh-CN" altLang="zh-CN" sz="2400" b="1" dirty="0">
                <a:solidFill>
                  <a:srgbClr val="195482"/>
                </a:solidFill>
                <a:latin typeface="Times New Roman" panose="02020603050405020304" charset="0"/>
                <a:ea typeface="楷体" panose="02010609060101010101" pitchFamily="49" charset="-122"/>
                <a:cs typeface="+mn-ea"/>
                <a:sym typeface="+mn-lt"/>
              </a:rPr>
              <a:t>编审</a:t>
            </a:r>
            <a:r>
              <a:rPr lang="en-US" altLang="zh-CN" sz="2400" b="1" dirty="0">
                <a:solidFill>
                  <a:srgbClr val="195482"/>
                </a:solidFill>
                <a:latin typeface="Times New Roman" panose="02020603050405020304" charset="0"/>
                <a:ea typeface="楷体" panose="02010609060101010101" pitchFamily="49" charset="-122"/>
                <a:cs typeface="+mn-ea"/>
                <a:sym typeface="+mn-lt"/>
              </a:rPr>
              <a:t>问答</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sp>
        <p:nvSpPr>
          <p:cNvPr id="6" name="文本框 5"/>
          <p:cNvSpPr txBox="true"/>
          <p:nvPr/>
        </p:nvSpPr>
        <p:spPr>
          <a:xfrm>
            <a:off x="1066800" y="1063625"/>
            <a:ext cx="9872980" cy="5631180"/>
          </a:xfrm>
          <a:prstGeom prst="rect">
            <a:avLst/>
          </a:prstGeom>
          <a:noFill/>
        </p:spPr>
        <p:txBody>
          <a:bodyPr wrap="square" rtlCol="0">
            <a:spAutoFit/>
          </a:bodyPr>
          <a:lstStyle/>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sz="2000" dirty="0">
                <a:solidFill>
                  <a:schemeClr val="tx1"/>
                </a:solidFill>
                <a:latin typeface="Times New Roman" panose="02020603050405020304" charset="0"/>
                <a:ea typeface="楷体" panose="02010609060101010101" pitchFamily="49" charset="-122"/>
                <a:cs typeface="宋体" pitchFamily="2" charset="-122"/>
                <a:sym typeface="+mn-ea"/>
              </a:rPr>
              <a:t>以中央预算单位编制2019年度决算为例。一是2019年年终结账后，预算单位应当依据预算会计核算生成的数据及其他有关会计核算资料编制2019年度决算，做到账表相符。二是单位报出年度决算后，因接受主管部门、财政部、审计署等审核审计发现需调整决算的，原则上应于财政部组织的部门决算集中会审结束前，调整2019年度决算报表数据；其中涉及会计处理的，应当按照政府会计准则制度规定进行账务处理，相应调整单位2020年度会计账簿的预算结转结余和其他相关项目的期初数，涉及到的其他有关会计核算资料一并调整，并做详细备注说明。支出经济分类科目等无期初数的，不作调整；2019年度会计账簿相关数据不作调整。三是待财政部门批复部门决算、部门逐级批复单位决算后，以决算批复文件以及相关审核审计意见为依据对单位预算执行有关事项进行调整；其中涉及会计处理的，按照上述调整会计账簿的要求进行处理。</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a:p>
            <a:pPr marL="685800" indent="-342900" algn="just" fontAlgn="auto">
              <a:lnSpc>
                <a:spcPct val="15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sz="2000" dirty="0">
                <a:solidFill>
                  <a:schemeClr val="tx1"/>
                </a:solidFill>
                <a:latin typeface="Times New Roman" panose="02020603050405020304" charset="0"/>
                <a:ea typeface="楷体" panose="02010609060101010101" pitchFamily="49" charset="-122"/>
                <a:cs typeface="宋体" pitchFamily="2" charset="-122"/>
                <a:sym typeface="+mn-ea"/>
              </a:rPr>
              <a:t>地方预算单位参照上述办法执行。</a:t>
            </a:r>
            <a:endParaRPr sz="2000" dirty="0">
              <a:solidFill>
                <a:schemeClr val="tx1"/>
              </a:solidFill>
              <a:latin typeface="Times New Roman" panose="02020603050405020304" charset="0"/>
              <a:ea typeface="楷体" panose="02010609060101010101" pitchFamily="49" charset="-122"/>
              <a:cs typeface="宋体" pitchFamily="2" charset="-122"/>
              <a:sym typeface="+mn-ea"/>
            </a:endParaRPr>
          </a:p>
        </p:txBody>
      </p:sp>
    </p:spTree>
  </p:cSld>
  <p:clrMapOvr>
    <a:masterClrMapping/>
  </p:clrMapOvr>
  <p:transition spd="slow"/>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6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5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75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35405" y="496570"/>
            <a:ext cx="4051300" cy="460375"/>
          </a:xfrm>
          <a:prstGeom prst="rect">
            <a:avLst/>
          </a:prstGeom>
          <a:noFill/>
        </p:spPr>
        <p:txBody>
          <a:bodyPr wrap="square" rtlCol="0" anchor="b" anchorCtr="false">
            <a:spAutoFit/>
          </a:bodyPr>
          <a:lstStyle/>
          <a:p>
            <a:pPr fontAlgn="b"/>
            <a:r>
              <a:rPr lang="zh-CN" altLang="en-US" sz="2400" b="1" dirty="0">
                <a:solidFill>
                  <a:srgbClr val="195482"/>
                </a:solidFill>
                <a:latin typeface="Times New Roman" panose="02020603050405020304" charset="0"/>
                <a:ea typeface="楷体" panose="02010609060101010101" pitchFamily="49" charset="-122"/>
                <a:cs typeface="+mn-ea"/>
                <a:sym typeface="+mn-lt"/>
              </a:rPr>
              <a:t>当前面临的新形势和新任务</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19" name="组合 18"/>
          <p:cNvGrpSpPr/>
          <p:nvPr/>
        </p:nvGrpSpPr>
        <p:grpSpPr>
          <a:xfrm>
            <a:off x="563245" y="1424940"/>
            <a:ext cx="11269345" cy="5898000"/>
            <a:chOff x="1470" y="2517"/>
            <a:chExt cx="16773" cy="7586"/>
          </a:xfrm>
        </p:grpSpPr>
        <p:grpSp>
          <p:nvGrpSpPr>
            <p:cNvPr id="12" name="组合 11"/>
            <p:cNvGrpSpPr/>
            <p:nvPr/>
          </p:nvGrpSpPr>
          <p:grpSpPr>
            <a:xfrm rot="0">
              <a:off x="1470" y="2517"/>
              <a:ext cx="5246" cy="6634"/>
              <a:chOff x="1305725" y="1270446"/>
              <a:chExt cx="5163751" cy="4965518"/>
            </a:xfrm>
          </p:grpSpPr>
          <p:sp>
            <p:nvSpPr>
              <p:cNvPr id="23"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fontAlgn="auto">
                  <a:lnSpc>
                    <a:spcPts val="3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6" name="组合 15"/>
              <p:cNvGrpSpPr/>
              <p:nvPr/>
            </p:nvGrpSpPr>
            <p:grpSpPr>
              <a:xfrm>
                <a:off x="1569594" y="1511144"/>
                <a:ext cx="4553472" cy="4724819"/>
                <a:chOff x="1312909" y="2048301"/>
                <a:chExt cx="8976806" cy="2193304"/>
              </a:xfrm>
            </p:grpSpPr>
            <p:sp>
              <p:nvSpPr>
                <p:cNvPr id="14" name="矩形 13"/>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lnSpc>
                      <a:spcPts val="3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8" name="TextBox 1"/>
                <p:cNvSpPr txBox="true"/>
                <p:nvPr/>
              </p:nvSpPr>
              <p:spPr>
                <a:xfrm>
                  <a:off x="1330374" y="2048301"/>
                  <a:ext cx="8959341" cy="2193304"/>
                </a:xfrm>
                <a:prstGeom prst="rect">
                  <a:avLst/>
                </a:prstGeom>
                <a:noFill/>
              </p:spPr>
              <p:txBody>
                <a:bodyPr wrap="square" rtlCol="0">
                  <a:spAutoFit/>
                </a:bodyPr>
                <a:lstStyle/>
                <a:p>
                  <a:pPr indent="0">
                    <a:lnSpc>
                      <a:spcPct val="120000"/>
                    </a:lnSpc>
                    <a:buSzPct val="70000"/>
                    <a:buFont typeface="Wingdings" panose="05000000000000000000" charset="0"/>
                    <a:buNone/>
                  </a:pPr>
                  <a:r>
                    <a:rPr lang="zh-CN" altLang="en-US" sz="2000" b="1" kern="100" dirty="0">
                      <a:effectLst/>
                      <a:latin typeface="+mn-ea"/>
                      <a:cs typeface="Times New Roman" panose="02020603050405020304" charset="0"/>
                      <a:sym typeface="+mn-ea"/>
                    </a:rPr>
                    <a:t>健全现代预算制度的战略部署，确定了财政决算新任务。</a:t>
                  </a:r>
                  <a:endParaRPr lang="zh-CN" altLang="en-US" sz="2000" b="1" kern="100" dirty="0">
                    <a:effectLst/>
                    <a:latin typeface="+mn-ea"/>
                    <a:cs typeface="Times New Roman" panose="02020603050405020304" charset="0"/>
                    <a:sym typeface="+mn-ea"/>
                  </a:endParaRPr>
                </a:p>
                <a:p>
                  <a:pPr indent="0">
                    <a:lnSpc>
                      <a:spcPct val="120000"/>
                    </a:lnSpc>
                    <a:buSzPct val="70000"/>
                    <a:buFont typeface="Wingdings" panose="05000000000000000000" charset="0"/>
                    <a:buNone/>
                  </a:pPr>
                  <a:endParaRPr lang="zh-CN" altLang="en-US" sz="20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342900" indent="-342900" algn="just" fontAlgn="auto">
                    <a:lnSpc>
                      <a:spcPct val="120000"/>
                    </a:lnSpc>
                    <a:buSzPct val="70000"/>
                    <a:buFont typeface="Wingdings" panose="05000000000000000000" charset="0"/>
                    <a:buChar char="u"/>
                  </a:pPr>
                  <a:r>
                    <a:rPr lang="zh-CN" altLang="en-US" sz="2000" kern="100" dirty="0">
                      <a:effectLst/>
                      <a:latin typeface="+mn-ea"/>
                      <a:cs typeface="Times New Roman" panose="02020603050405020304" charset="0"/>
                      <a:sym typeface="+mn-ea"/>
                    </a:rPr>
                    <a:t>立足财政决算反映功能</a:t>
                  </a:r>
                  <a:endParaRPr lang="zh-CN" altLang="en-US" sz="2000" kern="100" dirty="0">
                    <a:effectLst/>
                    <a:latin typeface="+mn-ea"/>
                    <a:cs typeface="Times New Roman" panose="02020603050405020304" charset="0"/>
                    <a:sym typeface="+mn-ea"/>
                  </a:endParaRPr>
                </a:p>
                <a:p>
                  <a:pPr marL="342900" indent="-342900" algn="just" fontAlgn="auto">
                    <a:lnSpc>
                      <a:spcPct val="120000"/>
                    </a:lnSpc>
                    <a:buSzPct val="70000"/>
                    <a:buFont typeface="Wingdings" panose="05000000000000000000" charset="0"/>
                    <a:buChar char="u"/>
                  </a:pPr>
                  <a:r>
                    <a:rPr lang="zh-CN" altLang="en-US" sz="2000" kern="100" dirty="0">
                      <a:effectLst/>
                      <a:latin typeface="+mn-ea"/>
                      <a:cs typeface="Times New Roman" panose="02020603050405020304" charset="0"/>
                      <a:sym typeface="+mn-ea"/>
                    </a:rPr>
                    <a:t>优化决算报告体系设计</a:t>
                  </a:r>
                  <a:endParaRPr lang="zh-CN" altLang="en-US" sz="2000" kern="100" dirty="0">
                    <a:effectLst/>
                    <a:latin typeface="+mn-ea"/>
                    <a:cs typeface="Times New Roman" panose="02020603050405020304" charset="0"/>
                    <a:sym typeface="+mn-ea"/>
                  </a:endParaRPr>
                </a:p>
                <a:p>
                  <a:pPr marL="342900" indent="-342900" algn="just" fontAlgn="auto">
                    <a:lnSpc>
                      <a:spcPct val="120000"/>
                    </a:lnSpc>
                    <a:buSzPct val="70000"/>
                    <a:buFont typeface="Wingdings" panose="05000000000000000000" charset="0"/>
                    <a:buChar char="u"/>
                  </a:pPr>
                  <a:r>
                    <a:rPr lang="zh-CN" altLang="en-US" sz="2000" kern="100" dirty="0">
                      <a:effectLst/>
                      <a:latin typeface="+mn-ea"/>
                      <a:cs typeface="Times New Roman" panose="02020603050405020304" charset="0"/>
                      <a:sym typeface="+mn-ea"/>
                    </a:rPr>
                    <a:t>强化数据分析利用</a:t>
                  </a:r>
                  <a:endParaRPr lang="zh-CN" altLang="en-US" sz="2000" kern="100" dirty="0">
                    <a:effectLst/>
                    <a:latin typeface="+mn-ea"/>
                    <a:cs typeface="Times New Roman" panose="02020603050405020304" charset="0"/>
                    <a:sym typeface="+mn-ea"/>
                  </a:endParaRPr>
                </a:p>
                <a:p>
                  <a:pPr marL="342900" indent="-342900" algn="just" fontAlgn="auto">
                    <a:lnSpc>
                      <a:spcPct val="120000"/>
                    </a:lnSpc>
                    <a:buSzPct val="70000"/>
                    <a:buFont typeface="Wingdings" panose="05000000000000000000" charset="0"/>
                    <a:buChar char="u"/>
                  </a:pPr>
                  <a:r>
                    <a:rPr lang="zh-CN" altLang="en-US" sz="2000" kern="100" dirty="0">
                      <a:effectLst/>
                      <a:latin typeface="+mn-ea"/>
                      <a:cs typeface="Times New Roman" panose="02020603050405020304" charset="0"/>
                      <a:sym typeface="+mn-ea"/>
                    </a:rPr>
                    <a:t>利用决算报告深化预算管理制度改革、改进财政财务管理</a:t>
                  </a:r>
                  <a:endParaRPr lang="zh-CN" altLang="en-US" sz="2000" kern="100" dirty="0">
                    <a:effectLst/>
                    <a:latin typeface="+mn-ea"/>
                    <a:cs typeface="Times New Roman" panose="02020603050405020304" charset="0"/>
                    <a:sym typeface="+mn-ea"/>
                  </a:endParaRPr>
                </a:p>
                <a:p>
                  <a:pPr marL="342900" indent="-342900" algn="just" fontAlgn="auto">
                    <a:lnSpc>
                      <a:spcPct val="120000"/>
                    </a:lnSpc>
                    <a:buSzPct val="70000"/>
                    <a:buFont typeface="Wingdings" panose="05000000000000000000" charset="0"/>
                    <a:buChar char="u"/>
                  </a:pPr>
                  <a:endParaRPr lang="zh-CN" altLang="en-US" sz="20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algn="just" fontAlgn="auto">
                    <a:lnSpc>
                      <a:spcPct val="120000"/>
                    </a:lnSpc>
                  </a:pPr>
                  <a:endParaRPr lang="zh-CN" altLang="en-US" sz="2000" kern="0" spc="15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fontAlgn="auto">
                    <a:lnSpc>
                      <a:spcPts val="3000"/>
                    </a:lnSpc>
                  </a:pPr>
                  <a:r>
                    <a:rPr lang="en-US"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 </a:t>
                  </a:r>
                  <a:r>
                    <a:rPr lang="en-US" altLang="zh-CN" sz="2000" dirty="0">
                      <a:solidFill>
                        <a:schemeClr val="bg2">
                          <a:lumMod val="25000"/>
                        </a:schemeClr>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   </a:t>
                  </a:r>
                  <a:endParaRPr lang="zh-CN" altLang="en-US" sz="2000" dirty="0">
                    <a:solidFill>
                      <a:schemeClr val="bg2">
                        <a:lumMod val="25000"/>
                      </a:schemeClr>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grpSp>
        <p:grpSp>
          <p:nvGrpSpPr>
            <p:cNvPr id="5" name="组合 4"/>
            <p:cNvGrpSpPr/>
            <p:nvPr/>
          </p:nvGrpSpPr>
          <p:grpSpPr>
            <a:xfrm rot="0">
              <a:off x="12997" y="2518"/>
              <a:ext cx="5246" cy="6101"/>
              <a:chOff x="6816233" y="1270446"/>
              <a:chExt cx="5163751" cy="4566683"/>
            </a:xfrm>
          </p:grpSpPr>
          <p:sp>
            <p:nvSpPr>
              <p:cNvPr id="25" name="任意多边形 13"/>
              <p:cNvSpPr/>
              <p:nvPr/>
            </p:nvSpPr>
            <p:spPr>
              <a:xfrm>
                <a:off x="6816233"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fontAlgn="auto">
                  <a:lnSpc>
                    <a:spcPts val="3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7" name="组合 16"/>
              <p:cNvGrpSpPr/>
              <p:nvPr/>
            </p:nvGrpSpPr>
            <p:grpSpPr>
              <a:xfrm>
                <a:off x="7163903" y="1511143"/>
                <a:ext cx="4443227" cy="3945898"/>
                <a:chOff x="1530793" y="4269401"/>
                <a:chExt cx="8759468" cy="1831721"/>
              </a:xfrm>
            </p:grpSpPr>
            <p:sp>
              <p:nvSpPr>
                <p:cNvPr id="15" name="矩形 14"/>
                <p:cNvSpPr/>
                <p:nvPr/>
              </p:nvSpPr>
              <p:spPr>
                <a:xfrm>
                  <a:off x="1532734" y="4269748"/>
                  <a:ext cx="8756297"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lnSpc>
                      <a:spcPts val="3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 name="矩形 12"/>
                <p:cNvSpPr/>
                <p:nvPr/>
              </p:nvSpPr>
              <p:spPr>
                <a:xfrm>
                  <a:off x="1530793" y="4269401"/>
                  <a:ext cx="8759468" cy="866084"/>
                </a:xfrm>
                <a:prstGeom prst="rect">
                  <a:avLst/>
                </a:prstGeom>
              </p:spPr>
              <p:txBody>
                <a:bodyPr wrap="square">
                  <a:spAutoFit/>
                </a:bodyPr>
                <a:lstStyle/>
                <a:p>
                  <a:pPr indent="0">
                    <a:lnSpc>
                      <a:spcPct val="120000"/>
                    </a:lnSpc>
                    <a:buSzPct val="70000"/>
                    <a:buFont typeface="Wingdings" panose="05000000000000000000" charset="0"/>
                    <a:buNone/>
                  </a:pPr>
                  <a:r>
                    <a:rPr lang="zh-CN" altLang="en-US" sz="2000" b="1" kern="100" dirty="0">
                      <a:effectLst/>
                      <a:latin typeface="+mn-ea"/>
                      <a:cs typeface="Times New Roman" panose="02020603050405020304" charset="0"/>
                      <a:sym typeface="+mn-ea"/>
                    </a:rPr>
                    <a:t>预算管理一体化的全面推进，提供了财政决算新支撑。</a:t>
                  </a:r>
                  <a:endParaRPr lang="zh-CN" altLang="en-US" sz="2000" b="1" kern="100" dirty="0">
                    <a:effectLst/>
                    <a:latin typeface="+mn-ea"/>
                    <a:cs typeface="Times New Roman" panose="02020603050405020304" charset="0"/>
                    <a:sym typeface="+mn-ea"/>
                  </a:endParaRPr>
                </a:p>
                <a:p>
                  <a:pPr indent="0">
                    <a:lnSpc>
                      <a:spcPct val="120000"/>
                    </a:lnSpc>
                    <a:buSzPct val="70000"/>
                    <a:buFont typeface="Wingdings" panose="05000000000000000000" charset="0"/>
                    <a:buNone/>
                  </a:pPr>
                  <a:endParaRPr lang="zh-CN" altLang="en-US" sz="2000" b="1"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342900" indent="-342900" algn="just" fontAlgn="auto">
                    <a:lnSpc>
                      <a:spcPct val="120000"/>
                    </a:lnSpc>
                    <a:buSzPct val="70000"/>
                    <a:buFont typeface="Wingdings" panose="05000000000000000000" charset="0"/>
                    <a:buChar char="u"/>
                  </a:pPr>
                  <a:r>
                    <a:rPr lang="zh-CN" altLang="en-US" sz="2000" kern="100" dirty="0">
                      <a:effectLst/>
                      <a:latin typeface="+mn-ea"/>
                      <a:cs typeface="Times New Roman" panose="02020603050405020304" charset="0"/>
                      <a:sym typeface="+mn-ea"/>
                    </a:rPr>
                    <a:t>业务和技术双轮驱动</a:t>
                  </a:r>
                  <a:endParaRPr lang="zh-CN" altLang="en-US" sz="2000"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grpSp>
        <p:grpSp>
          <p:nvGrpSpPr>
            <p:cNvPr id="6" name="组合 5"/>
            <p:cNvGrpSpPr/>
            <p:nvPr/>
          </p:nvGrpSpPr>
          <p:grpSpPr>
            <a:xfrm rot="0">
              <a:off x="7204" y="2518"/>
              <a:ext cx="5246" cy="7585"/>
              <a:chOff x="1305725" y="1270446"/>
              <a:chExt cx="5163751" cy="5677221"/>
            </a:xfrm>
          </p:grpSpPr>
          <p:sp>
            <p:nvSpPr>
              <p:cNvPr id="9"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p>
                <a:pPr marL="0" marR="0" lvl="0" indent="0" algn="ctr" defTabSz="914400" rtl="0" fontAlgn="auto">
                  <a:lnSpc>
                    <a:spcPts val="3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0" name="组合 9"/>
              <p:cNvGrpSpPr/>
              <p:nvPr/>
            </p:nvGrpSpPr>
            <p:grpSpPr>
              <a:xfrm>
                <a:off x="1569594" y="1511892"/>
                <a:ext cx="4553472" cy="5435775"/>
                <a:chOff x="1312909" y="2048648"/>
                <a:chExt cx="8976806" cy="2523336"/>
              </a:xfrm>
            </p:grpSpPr>
            <p:sp>
              <p:nvSpPr>
                <p:cNvPr id="11" name="矩形 10"/>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fontAlgn="auto">
                    <a:lnSpc>
                      <a:spcPts val="3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8" name="TextBox 1"/>
                <p:cNvSpPr txBox="true"/>
                <p:nvPr/>
              </p:nvSpPr>
              <p:spPr>
                <a:xfrm>
                  <a:off x="1314850" y="2048648"/>
                  <a:ext cx="8974865" cy="2523336"/>
                </a:xfrm>
                <a:prstGeom prst="rect">
                  <a:avLst/>
                </a:prstGeom>
                <a:noFill/>
              </p:spPr>
              <p:txBody>
                <a:bodyPr wrap="square" rtlCol="0">
                  <a:spAutoFit/>
                </a:bodyPr>
                <a:p>
                  <a:pPr indent="0">
                    <a:lnSpc>
                      <a:spcPct val="120000"/>
                    </a:lnSpc>
                    <a:buSzPct val="70000"/>
                    <a:buFont typeface="Wingdings" panose="05000000000000000000" charset="0"/>
                    <a:buNone/>
                  </a:pPr>
                  <a:r>
                    <a:rPr lang="zh-CN" altLang="en-US" sz="2000" b="1" kern="100" dirty="0">
                      <a:effectLst/>
                      <a:latin typeface="+mn-ea"/>
                      <a:cs typeface="Times New Roman" panose="02020603050405020304" charset="0"/>
                      <a:sym typeface="+mn-ea"/>
                    </a:rPr>
                    <a:t>现代国库管理体系新格局的谋划构建，明确了财政决算新要求。</a:t>
                  </a:r>
                  <a:endParaRPr lang="zh-CN" altLang="en-US" sz="2000" b="1" kern="100" dirty="0">
                    <a:effectLst/>
                    <a:latin typeface="+mn-ea"/>
                    <a:cs typeface="Times New Roman" panose="02020603050405020304" charset="0"/>
                    <a:sym typeface="+mn-ea"/>
                  </a:endParaRPr>
                </a:p>
                <a:p>
                  <a:pPr indent="0">
                    <a:lnSpc>
                      <a:spcPct val="120000"/>
                    </a:lnSpc>
                    <a:buSzPct val="70000"/>
                    <a:buFont typeface="Wingdings" panose="05000000000000000000" charset="0"/>
                    <a:buNone/>
                  </a:pPr>
                  <a:endParaRPr lang="zh-CN" altLang="en-US" sz="20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342900" indent="-342900" algn="just" fontAlgn="auto">
                    <a:lnSpc>
                      <a:spcPct val="120000"/>
                    </a:lnSpc>
                    <a:buSzPct val="70000"/>
                    <a:buFont typeface="Wingdings" panose="05000000000000000000" charset="0"/>
                    <a:buChar char="u"/>
                  </a:pPr>
                  <a:r>
                    <a:rPr lang="zh-CN" altLang="en-US" sz="2000" kern="100" dirty="0">
                      <a:effectLst/>
                      <a:latin typeface="+mn-ea"/>
                      <a:cs typeface="Times New Roman" panose="02020603050405020304" charset="0"/>
                      <a:sym typeface="+mn-ea"/>
                    </a:rPr>
                    <a:t>事实性</a:t>
                  </a:r>
                  <a:endParaRPr lang="zh-CN" altLang="en-US" sz="2000" kern="100" dirty="0">
                    <a:effectLst/>
                    <a:latin typeface="+mn-ea"/>
                    <a:cs typeface="Times New Roman" panose="02020603050405020304" charset="0"/>
                    <a:sym typeface="+mn-ea"/>
                  </a:endParaRPr>
                </a:p>
                <a:p>
                  <a:pPr marL="342900" indent="-342900" algn="just" fontAlgn="auto">
                    <a:lnSpc>
                      <a:spcPct val="120000"/>
                    </a:lnSpc>
                    <a:buSzPct val="70000"/>
                    <a:buFont typeface="Wingdings" panose="05000000000000000000" charset="0"/>
                    <a:buChar char="u"/>
                  </a:pPr>
                  <a:r>
                    <a:rPr lang="zh-CN" altLang="en-US" sz="2000" kern="100" dirty="0">
                      <a:effectLst/>
                      <a:latin typeface="+mn-ea"/>
                      <a:cs typeface="Times New Roman" panose="02020603050405020304" charset="0"/>
                      <a:sym typeface="+mn-ea"/>
                    </a:rPr>
                    <a:t>法定性</a:t>
                  </a:r>
                  <a:endParaRPr lang="zh-CN" altLang="en-US" sz="2000" kern="100" dirty="0">
                    <a:effectLst/>
                    <a:latin typeface="+mn-ea"/>
                    <a:cs typeface="Times New Roman" panose="02020603050405020304" charset="0"/>
                    <a:sym typeface="+mn-ea"/>
                  </a:endParaRPr>
                </a:p>
                <a:p>
                  <a:pPr marL="342900" indent="-342900" algn="just" fontAlgn="auto">
                    <a:lnSpc>
                      <a:spcPct val="120000"/>
                    </a:lnSpc>
                    <a:buSzPct val="70000"/>
                    <a:buFont typeface="Wingdings" panose="05000000000000000000" charset="0"/>
                    <a:buChar char="u"/>
                  </a:pPr>
                  <a:r>
                    <a:rPr lang="zh-CN" altLang="en-US" sz="2000" kern="100" dirty="0">
                      <a:effectLst/>
                      <a:latin typeface="+mn-ea"/>
                      <a:cs typeface="Times New Roman" panose="02020603050405020304" charset="0"/>
                      <a:sym typeface="+mn-ea"/>
                    </a:rPr>
                    <a:t>权威性</a:t>
                  </a:r>
                  <a:endParaRPr lang="zh-CN" altLang="en-US" sz="2000" kern="100" dirty="0">
                    <a:effectLst/>
                    <a:latin typeface="+mn-ea"/>
                    <a:cs typeface="Times New Roman" panose="02020603050405020304" charset="0"/>
                    <a:sym typeface="+mn-ea"/>
                  </a:endParaRPr>
                </a:p>
                <a:p>
                  <a:pPr marL="342900" indent="-342900" algn="just" fontAlgn="auto">
                    <a:lnSpc>
                      <a:spcPct val="120000"/>
                    </a:lnSpc>
                    <a:buSzPct val="70000"/>
                    <a:buFont typeface="Wingdings" panose="05000000000000000000" charset="0"/>
                    <a:buChar char="u"/>
                  </a:pPr>
                  <a:r>
                    <a:rPr lang="zh-CN" altLang="en-US" sz="2000" kern="100" dirty="0">
                      <a:effectLst/>
                      <a:latin typeface="+mn-ea"/>
                      <a:cs typeface="Times New Roman" panose="02020603050405020304" charset="0"/>
                      <a:sym typeface="+mn-ea"/>
                    </a:rPr>
                    <a:t>现代国库管理“控制、运营、报告”完整功能链条</a:t>
                  </a:r>
                  <a:endParaRPr lang="zh-CN" altLang="en-US" sz="2000" kern="100" dirty="0">
                    <a:effectLst/>
                    <a:latin typeface="+mn-ea"/>
                    <a:cs typeface="Times New Roman" panose="02020603050405020304" charset="0"/>
                    <a:sym typeface="+mn-ea"/>
                  </a:endParaRPr>
                </a:p>
                <a:p>
                  <a:pPr marL="342900" indent="-342900" algn="just" fontAlgn="auto">
                    <a:lnSpc>
                      <a:spcPct val="120000"/>
                    </a:lnSpc>
                    <a:buSzPct val="70000"/>
                    <a:buFont typeface="Wingdings" panose="05000000000000000000" charset="0"/>
                    <a:buChar char="u"/>
                  </a:pPr>
                  <a:r>
                    <a:rPr lang="zh-CN" altLang="en-US" sz="2000" kern="100" dirty="0">
                      <a:effectLst/>
                      <a:latin typeface="+mn-ea"/>
                      <a:cs typeface="Times New Roman" panose="02020603050405020304" charset="0"/>
                      <a:sym typeface="+mn-ea"/>
                    </a:rPr>
                    <a:t>预决算管理闭环</a:t>
                  </a:r>
                  <a:endParaRPr lang="zh-CN" altLang="en-US" sz="2000" kern="100" dirty="0">
                    <a:effectLst/>
                    <a:latin typeface="+mn-ea"/>
                    <a:cs typeface="Times New Roman" panose="02020603050405020304" charset="0"/>
                    <a:sym typeface="+mn-ea"/>
                  </a:endParaRPr>
                </a:p>
                <a:p>
                  <a:pPr marL="342900" indent="-342900" algn="just" fontAlgn="auto">
                    <a:lnSpc>
                      <a:spcPct val="120000"/>
                    </a:lnSpc>
                    <a:buSzPct val="70000"/>
                    <a:buFont typeface="Wingdings" panose="05000000000000000000" charset="0"/>
                    <a:buChar char="u"/>
                  </a:pPr>
                  <a:endParaRPr lang="zh-CN" altLang="en-US" sz="2000" kern="100" dirty="0">
                    <a:effectLst/>
                    <a:latin typeface="+mn-ea"/>
                    <a:cs typeface="Times New Roman" panose="02020603050405020304" charset="0"/>
                    <a:sym typeface="+mn-ea"/>
                  </a:endParaRPr>
                </a:p>
                <a:p>
                  <a:pPr marL="342900" indent="-342900" algn="just" fontAlgn="auto">
                    <a:lnSpc>
                      <a:spcPct val="120000"/>
                    </a:lnSpc>
                    <a:buSzPct val="70000"/>
                    <a:buFont typeface="Wingdings" panose="05000000000000000000" charset="0"/>
                    <a:buChar char="u"/>
                  </a:pPr>
                  <a:endParaRPr lang="zh-CN" altLang="en-US" sz="2000" kern="100" dirty="0">
                    <a:effectLst/>
                    <a:latin typeface="+mn-ea"/>
                    <a:cs typeface="Times New Roman" panose="02020603050405020304" charset="0"/>
                    <a:sym typeface="+mn-ea"/>
                  </a:endParaRPr>
                </a:p>
                <a:p>
                  <a:pPr algn="just" fontAlgn="auto">
                    <a:lnSpc>
                      <a:spcPct val="120000"/>
                    </a:lnSpc>
                  </a:pPr>
                  <a:endParaRPr lang="zh-CN" altLang="en-US" sz="2000" kern="0" spc="15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fontAlgn="auto">
                    <a:lnSpc>
                      <a:spcPts val="3000"/>
                    </a:lnSpc>
                  </a:pPr>
                  <a:r>
                    <a:rPr lang="en-US"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 </a:t>
                  </a:r>
                  <a:r>
                    <a:rPr lang="en-US" altLang="zh-CN" sz="2000" dirty="0">
                      <a:solidFill>
                        <a:schemeClr val="bg2">
                          <a:lumMod val="25000"/>
                        </a:schemeClr>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   </a:t>
                  </a:r>
                  <a:endParaRPr lang="zh-CN" altLang="en-US" sz="2000" dirty="0">
                    <a:solidFill>
                      <a:schemeClr val="bg2">
                        <a:lumMod val="25000"/>
                      </a:schemeClr>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grpSp>
      </p:grpSp>
    </p:spTree>
  </p:cSld>
  <p:clrMapOvr>
    <a:masterClrMapping/>
  </p:clrMapOvr>
  <p:transition spd="slow"/>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主要变化</a:t>
            </a:r>
            <a:endPar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12" name="组合 11"/>
          <p:cNvGrpSpPr/>
          <p:nvPr/>
        </p:nvGrpSpPr>
        <p:grpSpPr>
          <a:xfrm>
            <a:off x="2181860" y="1433830"/>
            <a:ext cx="8146415" cy="4445000"/>
            <a:chOff x="1305725" y="1270446"/>
            <a:chExt cx="5163751" cy="4566683"/>
          </a:xfrm>
        </p:grpSpPr>
        <p:sp>
          <p:nvSpPr>
            <p:cNvPr id="23"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6" name="组合 15"/>
            <p:cNvGrpSpPr/>
            <p:nvPr/>
          </p:nvGrpSpPr>
          <p:grpSpPr>
            <a:xfrm>
              <a:off x="1569594" y="1511892"/>
              <a:ext cx="4553785" cy="3945149"/>
              <a:chOff x="1312909" y="2048648"/>
              <a:chExt cx="8977424" cy="1831374"/>
            </a:xfrm>
          </p:grpSpPr>
          <p:sp>
            <p:nvSpPr>
              <p:cNvPr id="14" name="矩形 13"/>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1312909" y="2053954"/>
                <a:ext cx="8977424" cy="1045438"/>
              </a:xfrm>
              <a:prstGeom prst="rect">
                <a:avLst/>
              </a:prstGeom>
              <a:noFill/>
            </p:spPr>
            <p:txBody>
              <a:bodyPr wrap="square" rtlCol="0">
                <a:spAutoFit/>
              </a:bodyPr>
              <a:lstStyle/>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r>
                  <a:rPr sz="2400" b="1"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二是</a:t>
                </a:r>
                <a:r>
                  <a:rPr sz="2400"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结合预算管理、资产管理和政府会计准则制度有关要求，进一步规范“使用非财政拨款结余和专用结余”、“房屋”、“车辆”等报表指标填列口径；</a:t>
                </a:r>
                <a:endParaRPr sz="2400"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pic>
        <p:nvPicPr>
          <p:cNvPr id="13" name="图片 12" descr="czb_logo_1"/>
          <p:cNvPicPr>
            <a:picLocks noChangeAspect="true"/>
          </p:cNvPicPr>
          <p:nvPr/>
        </p:nvPicPr>
        <p:blipFill>
          <a:blip r:embed="rId1"/>
          <a:stretch>
            <a:fillRect/>
          </a:stretch>
        </p:blipFill>
        <p:spPr>
          <a:xfrm>
            <a:off x="8343900" y="391160"/>
            <a:ext cx="3603625" cy="565785"/>
          </a:xfrm>
          <a:prstGeom prst="rect">
            <a:avLst/>
          </a:prstGeom>
        </p:spPr>
      </p:pic>
    </p:spTree>
  </p:cSld>
  <p:clrMapOvr>
    <a:masterClrMapping/>
  </p:clrMapOvr>
  <p:transition spd="slow"/>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mn-lt"/>
              </a:rPr>
              <a:t>部门决算分析应用</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6" name="组合 35"/>
          <p:cNvGrpSpPr/>
          <p:nvPr/>
        </p:nvGrpSpPr>
        <p:grpSpPr>
          <a:xfrm>
            <a:off x="1153160" y="1626235"/>
            <a:ext cx="9792482" cy="3758251"/>
            <a:chOff x="519" y="1866"/>
            <a:chExt cx="13894" cy="4879"/>
          </a:xfrm>
        </p:grpSpPr>
        <p:sp>
          <p:nvSpPr>
            <p:cNvPr id="25" name="椭圆 24"/>
            <p:cNvSpPr/>
            <p:nvPr>
              <p:custDataLst>
                <p:tags r:id="rId2"/>
              </p:custDataLst>
            </p:nvPr>
          </p:nvSpPr>
          <p:spPr>
            <a:xfrm>
              <a:off x="11125" y="5267"/>
              <a:ext cx="981" cy="981"/>
            </a:xfrm>
            <a:prstGeom prst="ellipse">
              <a:avLst/>
            </a:prstGeom>
            <a:solidFill>
              <a:srgbClr val="58B6E5"/>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p>
              <a:pPr algn="ctr"/>
              <a:endParaRPr lang="zh-CN" altLang="en-US" sz="1350"/>
            </a:p>
          </p:txBody>
        </p:sp>
        <p:sp>
          <p:nvSpPr>
            <p:cNvPr id="29" name="Rectangle 5"/>
            <p:cNvSpPr>
              <a:spLocks noChangeArrowheads="true"/>
            </p:cNvSpPr>
            <p:nvPr/>
          </p:nvSpPr>
          <p:spPr bwMode="auto">
            <a:xfrm>
              <a:off x="519" y="1866"/>
              <a:ext cx="13155" cy="2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indent="714375">
                <a:spcBef>
                  <a:spcPct val="20000"/>
                </a:spcBef>
                <a:buFont typeface="Arial" panose="02080604020202020204" pitchFamily="34" charset="0"/>
                <a:buChar char="•"/>
                <a:defRPr sz="3200">
                  <a:solidFill>
                    <a:schemeClr val="tx1"/>
                  </a:solidFill>
                  <a:latin typeface="Calibri" panose="020F0502020204030204" pitchFamily="34" charset="0"/>
                  <a:ea typeface="宋体" pitchFamily="2" charset="-122"/>
                </a:defRPr>
              </a:lvl1pPr>
              <a:lvl2pPr marL="742950" indent="-285750">
                <a:spcBef>
                  <a:spcPct val="20000"/>
                </a:spcBef>
                <a:buFont typeface="Arial" panose="02080604020202020204" pitchFamily="34" charset="0"/>
                <a:buChar char="–"/>
                <a:defRPr sz="2800">
                  <a:solidFill>
                    <a:schemeClr val="tx1"/>
                  </a:solidFill>
                  <a:latin typeface="Calibri" panose="020F0502020204030204" pitchFamily="34" charset="0"/>
                  <a:ea typeface="宋体" pitchFamily="2" charset="-122"/>
                </a:defRPr>
              </a:lvl2pPr>
              <a:lvl3pPr marL="1143000" indent="-228600">
                <a:spcBef>
                  <a:spcPct val="20000"/>
                </a:spcBef>
                <a:buFont typeface="Arial" panose="02080604020202020204" pitchFamily="34" charset="0"/>
                <a:buChar char="•"/>
                <a:defRPr sz="2400">
                  <a:solidFill>
                    <a:schemeClr val="tx1"/>
                  </a:solidFill>
                  <a:latin typeface="Calibri" panose="020F0502020204030204" pitchFamily="34" charset="0"/>
                  <a:ea typeface="宋体" pitchFamily="2" charset="-122"/>
                </a:defRPr>
              </a:lvl3pPr>
              <a:lvl4pPr marL="1600200" indent="-228600">
                <a:spcBef>
                  <a:spcPct val="20000"/>
                </a:spcBef>
                <a:buFont typeface="Arial" panose="02080604020202020204" pitchFamily="34" charset="0"/>
                <a:buChar char="–"/>
                <a:defRPr sz="2000">
                  <a:solidFill>
                    <a:schemeClr val="tx1"/>
                  </a:solidFill>
                  <a:latin typeface="Calibri" panose="020F0502020204030204" pitchFamily="34" charset="0"/>
                  <a:ea typeface="宋体" pitchFamily="2" charset="-122"/>
                </a:defRPr>
              </a:lvl4pPr>
              <a:lvl5pPr marL="2057400" indent="-228600">
                <a:spcBef>
                  <a:spcPct val="20000"/>
                </a:spcBef>
                <a:buFont typeface="Arial" panose="02080604020202020204" pitchFamily="34" charset="0"/>
                <a:buChar char="»"/>
                <a:defRPr sz="2000">
                  <a:solidFill>
                    <a:schemeClr val="tx1"/>
                  </a:solidFill>
                  <a:latin typeface="Calibri" panose="020F0502020204030204" pitchFamily="34" charset="0"/>
                  <a:ea typeface="宋体" pitchFamily="2" charset="-122"/>
                </a:defRPr>
              </a:lvl5pPr>
              <a:lvl6pPr marL="2514600" indent="-228600" eaLnBrk="0" fontAlgn="base" hangingPunct="0">
                <a:spcBef>
                  <a:spcPct val="20000"/>
                </a:spcBef>
                <a:spcAft>
                  <a:spcPct val="0"/>
                </a:spcAft>
                <a:buFont typeface="Arial" panose="02080604020202020204" pitchFamily="34" charset="0"/>
                <a:buChar char="»"/>
                <a:defRPr sz="2000">
                  <a:solidFill>
                    <a:schemeClr val="tx1"/>
                  </a:solidFill>
                  <a:latin typeface="Calibri" panose="020F0502020204030204" pitchFamily="34" charset="0"/>
                  <a:ea typeface="宋体" pitchFamily="2" charset="-122"/>
                </a:defRPr>
              </a:lvl6pPr>
              <a:lvl7pPr marL="2971800" indent="-228600" eaLnBrk="0" fontAlgn="base" hangingPunct="0">
                <a:spcBef>
                  <a:spcPct val="20000"/>
                </a:spcBef>
                <a:spcAft>
                  <a:spcPct val="0"/>
                </a:spcAft>
                <a:buFont typeface="Arial" panose="02080604020202020204" pitchFamily="34" charset="0"/>
                <a:buChar char="»"/>
                <a:defRPr sz="2000">
                  <a:solidFill>
                    <a:schemeClr val="tx1"/>
                  </a:solidFill>
                  <a:latin typeface="Calibri" panose="020F0502020204030204" pitchFamily="34" charset="0"/>
                  <a:ea typeface="宋体" pitchFamily="2" charset="-122"/>
                </a:defRPr>
              </a:lvl7pPr>
              <a:lvl8pPr marL="3429000" indent="-228600" eaLnBrk="0" fontAlgn="base" hangingPunct="0">
                <a:spcBef>
                  <a:spcPct val="20000"/>
                </a:spcBef>
                <a:spcAft>
                  <a:spcPct val="0"/>
                </a:spcAft>
                <a:buFont typeface="Arial" panose="02080604020202020204" pitchFamily="34" charset="0"/>
                <a:buChar char="»"/>
                <a:defRPr sz="2000">
                  <a:solidFill>
                    <a:schemeClr val="tx1"/>
                  </a:solidFill>
                  <a:latin typeface="Calibri" panose="020F0502020204030204" pitchFamily="34" charset="0"/>
                  <a:ea typeface="宋体" pitchFamily="2" charset="-122"/>
                </a:defRPr>
              </a:lvl8pPr>
              <a:lvl9pPr marL="3886200" indent="-228600" eaLnBrk="0" fontAlgn="base" hangingPunct="0">
                <a:spcBef>
                  <a:spcPct val="20000"/>
                </a:spcBef>
                <a:spcAft>
                  <a:spcPct val="0"/>
                </a:spcAft>
                <a:buFont typeface="Arial" panose="02080604020202020204" pitchFamily="34" charset="0"/>
                <a:buChar char="»"/>
                <a:defRPr sz="2000">
                  <a:solidFill>
                    <a:schemeClr val="tx1"/>
                  </a:solidFill>
                  <a:latin typeface="Calibri" panose="020F0502020204030204" pitchFamily="34" charset="0"/>
                  <a:ea typeface="宋体" pitchFamily="2" charset="-122"/>
                </a:defRPr>
              </a:lvl9pPr>
            </a:lstStyle>
            <a:p>
              <a:pPr indent="0" algn="ctr" fontAlgn="auto">
                <a:lnSpc>
                  <a:spcPct val="150000"/>
                </a:lnSpc>
                <a:spcBef>
                  <a:spcPct val="0"/>
                </a:spcBef>
                <a:buFontTx/>
                <a:buNone/>
              </a:pPr>
              <a:r>
                <a:rPr lang="zh-CN" altLang="en-US" b="1" dirty="0">
                  <a:solidFill>
                    <a:srgbClr val="195482"/>
                  </a:solidFill>
                  <a:latin typeface="Times New Roman" panose="02020603050405020304" charset="0"/>
                  <a:ea typeface="楷体" panose="02010609060101010101" pitchFamily="49" charset="-122"/>
                </a:rPr>
                <a:t>数据支持，领导决策，</a:t>
              </a:r>
              <a:r>
                <a:rPr lang="zh-CN" altLang="en-US" b="1" dirty="0">
                  <a:solidFill>
                    <a:srgbClr val="195482"/>
                  </a:solidFill>
                  <a:latin typeface="Times New Roman" panose="02020603050405020304" charset="0"/>
                  <a:ea typeface="楷体" panose="02010609060101010101" pitchFamily="49" charset="-122"/>
                  <a:sym typeface="+mn-ea"/>
                </a:rPr>
                <a:t>制订政策，</a:t>
              </a:r>
              <a:r>
                <a:rPr lang="zh-CN" altLang="en-US" b="1" dirty="0">
                  <a:solidFill>
                    <a:srgbClr val="195482"/>
                  </a:solidFill>
                  <a:latin typeface="Times New Roman" panose="02020603050405020304" charset="0"/>
                  <a:ea typeface="楷体" panose="02010609060101010101" pitchFamily="49" charset="-122"/>
                </a:rPr>
                <a:t>改进管理</a:t>
              </a:r>
              <a:endParaRPr lang="zh-CN" altLang="en-US" b="1" dirty="0">
                <a:solidFill>
                  <a:srgbClr val="195482"/>
                </a:solidFill>
                <a:latin typeface="Times New Roman" panose="02020603050405020304" charset="0"/>
                <a:ea typeface="楷体" panose="02010609060101010101" pitchFamily="49" charset="-122"/>
              </a:endParaRPr>
            </a:p>
          </p:txBody>
        </p:sp>
        <p:cxnSp>
          <p:nvCxnSpPr>
            <p:cNvPr id="31" name="直接连接符 30"/>
            <p:cNvCxnSpPr/>
            <p:nvPr/>
          </p:nvCxnSpPr>
          <p:spPr>
            <a:xfrm>
              <a:off x="713" y="4050"/>
              <a:ext cx="12489" cy="0"/>
            </a:xfrm>
            <a:prstGeom prst="line">
              <a:avLst/>
            </a:prstGeom>
            <a:ln w="38100">
              <a:solidFill>
                <a:srgbClr val="BFBFBF"/>
              </a:solidFill>
            </a:ln>
          </p:spPr>
          <p:style>
            <a:lnRef idx="3">
              <a:schemeClr val="accent1"/>
            </a:lnRef>
            <a:fillRef idx="0">
              <a:schemeClr val="accent1"/>
            </a:fillRef>
            <a:effectRef idx="2">
              <a:schemeClr val="accent1"/>
            </a:effectRef>
            <a:fontRef idx="minor">
              <a:schemeClr val="tx1"/>
            </a:fontRef>
          </p:style>
        </p:cxnSp>
        <p:sp>
          <p:nvSpPr>
            <p:cNvPr id="32" name="圆角矩形 31"/>
            <p:cNvSpPr/>
            <p:nvPr>
              <p:custDataLst>
                <p:tags r:id="rId3"/>
              </p:custDataLst>
            </p:nvPr>
          </p:nvSpPr>
          <p:spPr>
            <a:xfrm>
              <a:off x="10100" y="4855"/>
              <a:ext cx="4313" cy="1890"/>
            </a:xfrm>
            <a:prstGeom prst="roundRect">
              <a:avLst/>
            </a:prstGeom>
            <a:solidFill>
              <a:srgbClr val="58B6E5"/>
            </a:solidFill>
            <a:ln>
              <a:noFill/>
            </a:ln>
            <a:effectLst/>
          </p:spPr>
          <p:style>
            <a:lnRef idx="2">
              <a:srgbClr val="6096E6">
                <a:shade val="50000"/>
              </a:srgbClr>
            </a:lnRef>
            <a:fillRef idx="1">
              <a:srgbClr val="6096E6"/>
            </a:fillRef>
            <a:effectRef idx="0">
              <a:srgbClr val="6096E6"/>
            </a:effectRef>
            <a:fontRef idx="minor">
              <a:srgbClr val="FFFFFF"/>
            </a:fontRef>
          </p:style>
          <p:txBody>
            <a:bodyPr rtlCol="0" anchor="ctr"/>
            <a:lstStyle/>
            <a:p>
              <a:pPr algn="ctr"/>
              <a:endParaRPr lang="zh-CN" altLang="en-US" sz="1350"/>
            </a:p>
          </p:txBody>
        </p:sp>
        <p:sp>
          <p:nvSpPr>
            <p:cNvPr id="33" name="文本框 32"/>
            <p:cNvSpPr txBox="true"/>
            <p:nvPr>
              <p:custDataLst>
                <p:tags r:id="rId4"/>
              </p:custDataLst>
            </p:nvPr>
          </p:nvSpPr>
          <p:spPr>
            <a:xfrm>
              <a:off x="10721" y="5550"/>
              <a:ext cx="3177" cy="417"/>
            </a:xfrm>
            <a:prstGeom prst="rect">
              <a:avLst/>
            </a:prstGeom>
            <a:noFill/>
          </p:spPr>
          <p:txBody>
            <a:bodyPr wrap="square" bIns="0" rtlCol="0">
              <a:noAutofit/>
            </a:bodyPr>
            <a:lstStyle/>
            <a:p>
              <a:pPr lvl="0" algn="r">
                <a:buClrTx/>
                <a:buSzTx/>
                <a:buFontTx/>
              </a:pPr>
              <a:r>
                <a:rPr lang="zh-CN" altLang="en-US" sz="3200" b="1" spc="300">
                  <a:solidFill>
                    <a:srgbClr val="FFFFFF"/>
                  </a:solidFill>
                  <a:uFillTx/>
                  <a:latin typeface="Times New Roman" panose="02020603050405020304" charset="0"/>
                  <a:ea typeface="楷体" panose="02010609060101010101" pitchFamily="49" charset="-122"/>
                  <a:sym typeface="+mn-ea"/>
                </a:rPr>
                <a:t>专题分析</a:t>
              </a:r>
              <a:endParaRPr lang="zh-CN" altLang="en-US" sz="3200" b="1" spc="300">
                <a:solidFill>
                  <a:srgbClr val="FFFFFF"/>
                </a:solidFill>
                <a:uFillTx/>
                <a:latin typeface="Times New Roman" panose="02020603050405020304" charset="0"/>
                <a:ea typeface="楷体" panose="02010609060101010101" pitchFamily="49" charset="-122"/>
                <a:sym typeface="+mn-ea"/>
              </a:endParaRPr>
            </a:p>
          </p:txBody>
        </p:sp>
        <p:sp>
          <p:nvSpPr>
            <p:cNvPr id="34" name="圆角矩形 33"/>
            <p:cNvSpPr/>
            <p:nvPr>
              <p:custDataLst>
                <p:tags r:id="rId5"/>
              </p:custDataLst>
            </p:nvPr>
          </p:nvSpPr>
          <p:spPr>
            <a:xfrm>
              <a:off x="713" y="4813"/>
              <a:ext cx="4313" cy="1890"/>
            </a:xfrm>
            <a:prstGeom prst="roundRect">
              <a:avLst/>
            </a:prstGeom>
            <a:ln>
              <a:noFill/>
            </a:ln>
            <a:effectLst/>
          </p:spPr>
          <p:style>
            <a:lnRef idx="2">
              <a:srgbClr val="6096E6">
                <a:shade val="50000"/>
              </a:srgbClr>
            </a:lnRef>
            <a:fillRef idx="1">
              <a:srgbClr val="6096E6"/>
            </a:fillRef>
            <a:effectRef idx="0">
              <a:srgbClr val="6096E6"/>
            </a:effectRef>
            <a:fontRef idx="minor">
              <a:srgbClr val="FFFFFF"/>
            </a:fontRef>
          </p:style>
          <p:txBody>
            <a:bodyPr rtlCol="0" anchor="ctr"/>
            <a:lstStyle/>
            <a:p>
              <a:pPr algn="ctr"/>
              <a:endParaRPr lang="zh-CN" altLang="en-US" sz="1350"/>
            </a:p>
          </p:txBody>
        </p:sp>
        <p:sp>
          <p:nvSpPr>
            <p:cNvPr id="35" name="文本框 34"/>
            <p:cNvSpPr txBox="true"/>
            <p:nvPr>
              <p:custDataLst>
                <p:tags r:id="rId6"/>
              </p:custDataLst>
            </p:nvPr>
          </p:nvSpPr>
          <p:spPr>
            <a:xfrm>
              <a:off x="945" y="5331"/>
              <a:ext cx="3117" cy="772"/>
            </a:xfrm>
            <a:prstGeom prst="rect">
              <a:avLst/>
            </a:prstGeom>
            <a:noFill/>
          </p:spPr>
          <p:txBody>
            <a:bodyPr wrap="square" bIns="0" rtlCol="0">
              <a:noAutofit/>
            </a:bodyPr>
            <a:lstStyle/>
            <a:p>
              <a:pPr algn="r"/>
              <a:r>
                <a:rPr lang="zh-CN" altLang="en-US" sz="3200" b="1" spc="300">
                  <a:solidFill>
                    <a:srgbClr val="FFFFFF"/>
                  </a:solidFill>
                  <a:uFillTx/>
                  <a:latin typeface="Times New Roman" panose="02020603050405020304" charset="0"/>
                  <a:ea typeface="楷体" panose="02010609060101010101" pitchFamily="49" charset="-122"/>
                </a:rPr>
                <a:t>数据共享</a:t>
              </a:r>
              <a:endParaRPr lang="zh-CN" altLang="en-US" sz="3200" b="1" spc="300">
                <a:solidFill>
                  <a:srgbClr val="FFFFFF"/>
                </a:solidFill>
                <a:uFillTx/>
                <a:latin typeface="Times New Roman" panose="02020603050405020304" charset="0"/>
                <a:ea typeface="楷体" panose="02010609060101010101" pitchFamily="49" charset="-122"/>
              </a:endParaRPr>
            </a:p>
          </p:txBody>
        </p:sp>
      </p:grpSp>
      <p:grpSp>
        <p:nvGrpSpPr>
          <p:cNvPr id="37" name="组合 36"/>
          <p:cNvGrpSpPr/>
          <p:nvPr/>
        </p:nvGrpSpPr>
        <p:grpSpPr>
          <a:xfrm>
            <a:off x="3658235" y="4244340"/>
            <a:ext cx="840740" cy="840740"/>
            <a:chOff x="6056" y="5107"/>
            <a:chExt cx="1324" cy="1324"/>
          </a:xfrm>
        </p:grpSpPr>
        <p:sp>
          <p:nvSpPr>
            <p:cNvPr id="17" name="椭圆 16"/>
            <p:cNvSpPr/>
            <p:nvPr>
              <p:custDataLst>
                <p:tags r:id="rId7"/>
              </p:custDataLst>
            </p:nvPr>
          </p:nvSpPr>
          <p:spPr>
            <a:xfrm>
              <a:off x="6056" y="5107"/>
              <a:ext cx="1324" cy="1324"/>
            </a:xfrm>
            <a:prstGeom prst="ellipse">
              <a:avLst/>
            </a:prstGeom>
            <a:solidFill>
              <a:srgbClr val="FFFFFF"/>
            </a:solidFill>
            <a:ln>
              <a:noFill/>
            </a:ln>
            <a:effectLst>
              <a:outerShdw blurRad="254000" dist="50800" dir="5400000" algn="ctr" rotWithShape="0">
                <a:srgbClr val="000000">
                  <a:alpha val="30000"/>
                </a:srgbClr>
              </a:outerShdw>
            </a:effectLst>
          </p:spPr>
          <p:style>
            <a:lnRef idx="2">
              <a:srgbClr val="6096E6">
                <a:shade val="50000"/>
              </a:srgbClr>
            </a:lnRef>
            <a:fillRef idx="1">
              <a:srgbClr val="6096E6"/>
            </a:fillRef>
            <a:effectRef idx="0">
              <a:srgbClr val="6096E6"/>
            </a:effectRef>
            <a:fontRef idx="minor">
              <a:srgbClr val="FFFFFF"/>
            </a:fontRef>
          </p:style>
          <p:txBody>
            <a:bodyPr rtlCol="0" anchor="ctr"/>
            <a:lstStyle/>
            <a:p>
              <a:pPr algn="ctr"/>
              <a:endParaRPr lang="zh-CN" altLang="en-US" sz="1350"/>
            </a:p>
          </p:txBody>
        </p:sp>
        <p:sp>
          <p:nvSpPr>
            <p:cNvPr id="18" name="椭圆 17"/>
            <p:cNvSpPr/>
            <p:nvPr>
              <p:custDataLst>
                <p:tags r:id="rId8"/>
              </p:custDataLst>
            </p:nvPr>
          </p:nvSpPr>
          <p:spPr>
            <a:xfrm>
              <a:off x="6228" y="5279"/>
              <a:ext cx="981" cy="981"/>
            </a:xfrm>
            <a:prstGeom prst="ellipse">
              <a:avLst/>
            </a:prstGeom>
            <a:ln>
              <a:noFill/>
            </a:ln>
          </p:spPr>
          <p:style>
            <a:lnRef idx="2">
              <a:srgbClr val="6096E6">
                <a:shade val="50000"/>
              </a:srgbClr>
            </a:lnRef>
            <a:fillRef idx="1">
              <a:srgbClr val="6096E6"/>
            </a:fillRef>
            <a:effectRef idx="0">
              <a:srgbClr val="6096E6"/>
            </a:effectRef>
            <a:fontRef idx="minor">
              <a:srgbClr val="FFFFFF"/>
            </a:fontRef>
          </p:style>
          <p:txBody>
            <a:bodyPr rtlCol="0" anchor="ctr"/>
            <a:lstStyle/>
            <a:p>
              <a:pPr algn="ctr"/>
              <a:endParaRPr lang="zh-CN" altLang="en-US" sz="1350"/>
            </a:p>
          </p:txBody>
        </p:sp>
        <p:pic>
          <p:nvPicPr>
            <p:cNvPr id="6" name="图片 5" descr="templates\docerresourceshop\icons\\32313538353136373b32313538353135373bd6aacab6b9b2cfed"/>
            <p:cNvPicPr>
              <a:picLocks noChangeAspect="true"/>
            </p:cNvPicPr>
            <p:nvPr/>
          </p:nvPicPr>
          <p:blipFill>
            <a:blip r:embed="rId9">
              <a:extLst>
                <a:ext uri="{96DAC541-7B7A-43D3-8B79-37D633B846F1}">
                  <asvg:svgBlip xmlns:asvg="http://schemas.microsoft.com/office/drawing/2016/SVG/main" r:embed="rId10"/>
                </a:ext>
              </a:extLst>
            </a:blip>
            <a:stretch>
              <a:fillRect/>
            </a:stretch>
          </p:blipFill>
          <p:spPr>
            <a:xfrm>
              <a:off x="6325" y="5312"/>
              <a:ext cx="788" cy="788"/>
            </a:xfrm>
            <a:prstGeom prst="rect">
              <a:avLst/>
            </a:prstGeom>
          </p:spPr>
        </p:pic>
      </p:grpSp>
      <p:grpSp>
        <p:nvGrpSpPr>
          <p:cNvPr id="38" name="组合 37"/>
          <p:cNvGrpSpPr/>
          <p:nvPr/>
        </p:nvGrpSpPr>
        <p:grpSpPr>
          <a:xfrm>
            <a:off x="7521575" y="4235450"/>
            <a:ext cx="840740" cy="840740"/>
            <a:chOff x="10953" y="5109"/>
            <a:chExt cx="1324" cy="1324"/>
          </a:xfrm>
        </p:grpSpPr>
        <p:sp>
          <p:nvSpPr>
            <p:cNvPr id="26" name="椭圆 25"/>
            <p:cNvSpPr/>
            <p:nvPr>
              <p:custDataLst>
                <p:tags r:id="rId11"/>
              </p:custDataLst>
            </p:nvPr>
          </p:nvSpPr>
          <p:spPr>
            <a:xfrm>
              <a:off x="10953" y="5109"/>
              <a:ext cx="1324" cy="1324"/>
            </a:xfrm>
            <a:prstGeom prst="ellipse">
              <a:avLst/>
            </a:prstGeom>
            <a:solidFill>
              <a:srgbClr val="FFFFFF"/>
            </a:solidFill>
            <a:ln>
              <a:noFill/>
            </a:ln>
            <a:effectLst>
              <a:outerShdw blurRad="254000" dist="50800" dir="5400000" algn="ctr" rotWithShape="0">
                <a:srgbClr val="000000">
                  <a:alpha val="30000"/>
                </a:srgbClr>
              </a:outerShdw>
            </a:effectLst>
          </p:spPr>
          <p:style>
            <a:lnRef idx="2">
              <a:srgbClr val="6096E6">
                <a:shade val="50000"/>
              </a:srgbClr>
            </a:lnRef>
            <a:fillRef idx="1">
              <a:srgbClr val="6096E6"/>
            </a:fillRef>
            <a:effectRef idx="0">
              <a:srgbClr val="6096E6"/>
            </a:effectRef>
            <a:fontRef idx="minor">
              <a:srgbClr val="FFFFFF"/>
            </a:fontRef>
          </p:style>
          <p:txBody>
            <a:bodyPr rtlCol="0" anchor="ctr"/>
            <a:lstStyle/>
            <a:p>
              <a:pPr algn="ctr"/>
              <a:endParaRPr lang="zh-CN" altLang="en-US" sz="1350"/>
            </a:p>
          </p:txBody>
        </p:sp>
        <p:sp>
          <p:nvSpPr>
            <p:cNvPr id="27" name="椭圆 26"/>
            <p:cNvSpPr/>
            <p:nvPr>
              <p:custDataLst>
                <p:tags r:id="rId12"/>
              </p:custDataLst>
            </p:nvPr>
          </p:nvSpPr>
          <p:spPr>
            <a:xfrm>
              <a:off x="11124" y="5280"/>
              <a:ext cx="981" cy="981"/>
            </a:xfrm>
            <a:prstGeom prst="ellipse">
              <a:avLst/>
            </a:prstGeom>
            <a:solidFill>
              <a:srgbClr val="58B6E5"/>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p>
              <a:pPr algn="ctr"/>
              <a:endParaRPr lang="zh-CN" altLang="en-US" sz="1350"/>
            </a:p>
          </p:txBody>
        </p:sp>
        <p:pic>
          <p:nvPicPr>
            <p:cNvPr id="30" name="图片 29" descr="templates\docerresourceshop\icons\\31393935333134303b31373432313738333bcafdbedd"/>
            <p:cNvPicPr>
              <a:picLocks noChangeAspect="true"/>
            </p:cNvPicPr>
            <p:nvPr/>
          </p:nvPicPr>
          <p:blipFill>
            <a:blip r:embed="rId13">
              <a:extLst>
                <a:ext uri="{96DAC541-7B7A-43D3-8B79-37D633B846F1}">
                  <asvg:svgBlip xmlns:asvg="http://schemas.microsoft.com/office/drawing/2016/SVG/main" r:embed="rId14"/>
                </a:ext>
              </a:extLst>
            </a:blip>
            <a:stretch>
              <a:fillRect/>
            </a:stretch>
          </p:blipFill>
          <p:spPr>
            <a:xfrm>
              <a:off x="11307" y="5413"/>
              <a:ext cx="599" cy="599"/>
            </a:xfrm>
            <a:prstGeom prst="rect">
              <a:avLst/>
            </a:prstGeom>
          </p:spPr>
        </p:pic>
      </p:grpSp>
      <p:sp>
        <p:nvSpPr>
          <p:cNvPr id="3" name="圆角矩形 2"/>
          <p:cNvSpPr/>
          <p:nvPr>
            <p:custDataLst>
              <p:tags r:id="rId15"/>
            </p:custDataLst>
          </p:nvPr>
        </p:nvSpPr>
        <p:spPr>
          <a:xfrm>
            <a:off x="4555696" y="3927398"/>
            <a:ext cx="3039799" cy="1455850"/>
          </a:xfrm>
          <a:prstGeom prst="roundRect">
            <a:avLst/>
          </a:prstGeom>
          <a:solidFill>
            <a:schemeClr val="accent6"/>
          </a:solidFill>
          <a:ln>
            <a:noFill/>
          </a:ln>
          <a:effectLst/>
        </p:spPr>
        <p:style>
          <a:lnRef idx="2">
            <a:srgbClr val="6096E6">
              <a:shade val="50000"/>
            </a:srgbClr>
          </a:lnRef>
          <a:fillRef idx="1">
            <a:srgbClr val="6096E6"/>
          </a:fillRef>
          <a:effectRef idx="0">
            <a:srgbClr val="6096E6"/>
          </a:effectRef>
          <a:fontRef idx="minor">
            <a:srgbClr val="FFFFFF"/>
          </a:fontRef>
        </p:style>
        <p:txBody>
          <a:bodyPr rtlCol="0" anchor="ctr"/>
          <a:lstStyle/>
          <a:p>
            <a:pPr algn="ctr"/>
            <a:endParaRPr lang="zh-CN" altLang="en-US" sz="1350">
              <a:solidFill>
                <a:schemeClr val="accent6"/>
              </a:solidFill>
            </a:endParaRPr>
          </a:p>
        </p:txBody>
      </p:sp>
      <p:sp>
        <p:nvSpPr>
          <p:cNvPr id="5" name="文本框 4"/>
          <p:cNvSpPr txBox="true"/>
          <p:nvPr>
            <p:custDataLst>
              <p:tags r:id="rId16"/>
            </p:custDataLst>
          </p:nvPr>
        </p:nvSpPr>
        <p:spPr>
          <a:xfrm>
            <a:off x="5131960" y="4407689"/>
            <a:ext cx="2196859" cy="594665"/>
          </a:xfrm>
          <a:prstGeom prst="rect">
            <a:avLst/>
          </a:prstGeom>
          <a:noFill/>
        </p:spPr>
        <p:txBody>
          <a:bodyPr wrap="square" bIns="0" rtlCol="0">
            <a:noAutofit/>
          </a:bodyPr>
          <a:lstStyle/>
          <a:p>
            <a:pPr algn="r"/>
            <a:r>
              <a:rPr lang="zh-CN" altLang="en-US" sz="3200" b="1" spc="300">
                <a:solidFill>
                  <a:srgbClr val="FFFFFF"/>
                </a:solidFill>
                <a:uFillTx/>
                <a:latin typeface="Times New Roman" panose="02020603050405020304" charset="0"/>
                <a:ea typeface="楷体" panose="02010609060101010101" pitchFamily="49" charset="-122"/>
              </a:rPr>
              <a:t>分析评价</a:t>
            </a:r>
            <a:endParaRPr lang="zh-CN" altLang="en-US" sz="3200" b="1" spc="300">
              <a:solidFill>
                <a:srgbClr val="FFFFFF"/>
              </a:solidFill>
              <a:uFillTx/>
              <a:latin typeface="Times New Roman" panose="02020603050405020304" charset="0"/>
              <a:ea typeface="楷体" panose="02010609060101010101" pitchFamily="49" charset="-122"/>
            </a:endParaRPr>
          </a:p>
        </p:txBody>
      </p:sp>
    </p:spTree>
  </p:cSld>
  <p:clrMapOvr>
    <a:masterClrMapping/>
  </p:clrMapOvr>
  <p:transition spd="slow"/>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17"/>
          <p:cNvSpPr>
            <a:spLocks noChangeArrowheads="true"/>
          </p:cNvSpPr>
          <p:nvPr/>
        </p:nvSpPr>
        <p:spPr bwMode="gray">
          <a:xfrm>
            <a:off x="0" y="2952115"/>
            <a:ext cx="12192000" cy="2398395"/>
          </a:xfrm>
          <a:prstGeom prst="rect">
            <a:avLst/>
          </a:prstGeom>
          <a:solidFill>
            <a:srgbClr val="1C5684"/>
          </a:solidFill>
          <a:ln w="9525">
            <a:noFill/>
            <a:miter lim="800000"/>
          </a:ln>
        </p:spPr>
        <p:txBody>
          <a:bodyPr wrap="none" anchor="ctr"/>
          <a:lstStyle/>
          <a:p>
            <a:pPr>
              <a:defRPr/>
            </a:pPr>
            <a:endParaRPr lang="zh-CN" altLang="en-US" kern="0" dirty="0">
              <a:solidFill>
                <a:srgbClr val="005397"/>
              </a:solidFill>
              <a:latin typeface="Times New Roman" panose="02020603050405020304" charset="0"/>
              <a:ea typeface="楷体" panose="02010609060101010101" pitchFamily="49" charset="-122"/>
              <a:sym typeface="Times New Roman" panose="02020603050405020304" charset="0"/>
            </a:endParaRPr>
          </a:p>
        </p:txBody>
      </p:sp>
      <p:sp>
        <p:nvSpPr>
          <p:cNvPr id="15" name="Rectangle 3"/>
          <p:cNvSpPr>
            <a:spLocks noChangeArrowheads="true"/>
          </p:cNvSpPr>
          <p:nvPr/>
        </p:nvSpPr>
        <p:spPr bwMode="auto">
          <a:xfrm>
            <a:off x="539750" y="3363595"/>
            <a:ext cx="11045190" cy="1767840"/>
          </a:xfrm>
          <a:prstGeom prst="rect">
            <a:avLst/>
          </a:prstGeom>
          <a:noFill/>
          <a:ln w="3175" algn="ctr">
            <a:noFill/>
            <a:prstDash val="dash"/>
            <a:miter lim="800000"/>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lgn="ctr">
              <a:spcBef>
                <a:spcPct val="20000"/>
              </a:spcBef>
              <a:buClr>
                <a:srgbClr val="5B8CC1"/>
              </a:buClr>
              <a:buFont typeface="Wingdings" panose="05000000000000000000" pitchFamily="2" charset="2"/>
              <a:buNone/>
              <a:defRPr/>
            </a:pPr>
            <a:r>
              <a:rPr lang="zh-CN" altLang="en-US" sz="9600" i="1" kern="0" dirty="0">
                <a:solidFill>
                  <a:prstClr val="white"/>
                </a:solidFill>
                <a:latin typeface="Times New Roman" panose="02020603050405020304" charset="0"/>
                <a:ea typeface="楷体" panose="02010609060101010101" pitchFamily="49" charset="-122"/>
                <a:sym typeface="Times New Roman" panose="02020603050405020304" charset="0"/>
              </a:rPr>
              <a:t>谢谢！</a:t>
            </a:r>
            <a:endParaRPr lang="zh-CN" altLang="en-US" sz="9600" i="1" kern="0" dirty="0">
              <a:solidFill>
                <a:prstClr val="white"/>
              </a:solidFill>
              <a:latin typeface="Times New Roman" panose="02020603050405020304" charset="0"/>
              <a:ea typeface="楷体" panose="02010609060101010101" pitchFamily="49" charset="-122"/>
              <a:sym typeface="Times New Roman" panose="02020603050405020304" charset="0"/>
            </a:endParaRPr>
          </a:p>
        </p:txBody>
      </p:sp>
      <p:sp>
        <p:nvSpPr>
          <p:cNvPr id="2" name="文本框 1"/>
          <p:cNvSpPr txBox="true"/>
          <p:nvPr/>
        </p:nvSpPr>
        <p:spPr>
          <a:xfrm>
            <a:off x="2735580" y="1362710"/>
            <a:ext cx="6720840" cy="870751"/>
          </a:xfrm>
          <a:prstGeom prst="rect">
            <a:avLst/>
          </a:prstGeom>
          <a:noFill/>
        </p:spPr>
        <p:txBody>
          <a:bodyPr wrap="square" rtlCol="0">
            <a:spAutoFit/>
          </a:bodyPr>
          <a:lstStyle/>
          <a:p>
            <a:pPr algn="ctr">
              <a:lnSpc>
                <a:spcPct val="150000"/>
              </a:lnSpc>
            </a:pPr>
            <a:r>
              <a:rPr lang="zh-CN" altLang="en-US" b="1"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通知和编审资料等下载网址：</a:t>
            </a:r>
            <a:r>
              <a:rPr lang="en-US" altLang="zh-CN" b="1" dirty="0">
                <a:latin typeface="Times New Roman" panose="02020603050405020304" charset="0"/>
                <a:ea typeface="楷体" panose="02010609060101010101" pitchFamily="49" charset="-122"/>
                <a:cs typeface="方正楷体_GBK" panose="02000000000000000000" charset="-122"/>
                <a:sym typeface="Times New Roman" panose="02020603050405020304" charset="0"/>
                <a:hlinkClick r:id="rId1"/>
              </a:rPr>
              <a:t>http://gks.mof.gov.cn/</a:t>
            </a:r>
            <a:endParaRPr lang="en-US" altLang="zh-CN" b="1" dirty="0">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algn="ctr">
              <a:lnSpc>
                <a:spcPct val="150000"/>
              </a:lnSpc>
            </a:pPr>
            <a:r>
              <a:rPr lang="zh-CN" altLang="en-US" b="1"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栏目：财政国库管理、工作动态、调研与交流等</a:t>
            </a:r>
            <a:endParaRPr lang="zh-CN" altLang="en-US">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pic>
        <p:nvPicPr>
          <p:cNvPr id="6" name="图片 5" descr="czb_logo_1"/>
          <p:cNvPicPr>
            <a:picLocks noChangeAspect="true"/>
          </p:cNvPicPr>
          <p:nvPr/>
        </p:nvPicPr>
        <p:blipFill>
          <a:blip r:embed="rId2"/>
          <a:stretch>
            <a:fillRect/>
          </a:stretch>
        </p:blipFill>
        <p:spPr>
          <a:xfrm>
            <a:off x="8343900" y="391160"/>
            <a:ext cx="3603625" cy="565785"/>
          </a:xfrm>
          <a:prstGeom prst="rect">
            <a:avLst/>
          </a:prstGeom>
        </p:spPr>
      </p:pic>
    </p:spTree>
  </p:cSld>
  <p:clrMapOvr>
    <a:masterClrMapping/>
  </p:clrMapOvr>
  <p:transition spd="slow"/>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主要变化</a:t>
            </a:r>
            <a:endPar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12" name="组合 11"/>
          <p:cNvGrpSpPr/>
          <p:nvPr/>
        </p:nvGrpSpPr>
        <p:grpSpPr>
          <a:xfrm>
            <a:off x="2181860" y="1433830"/>
            <a:ext cx="8146415" cy="4445000"/>
            <a:chOff x="1305725" y="1270446"/>
            <a:chExt cx="5163751" cy="4566683"/>
          </a:xfrm>
        </p:grpSpPr>
        <p:sp>
          <p:nvSpPr>
            <p:cNvPr id="23"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6" name="组合 15"/>
            <p:cNvGrpSpPr/>
            <p:nvPr/>
          </p:nvGrpSpPr>
          <p:grpSpPr>
            <a:xfrm>
              <a:off x="1569594" y="1511892"/>
              <a:ext cx="4553785" cy="3945149"/>
              <a:chOff x="1312909" y="2048648"/>
              <a:chExt cx="8977424" cy="1831374"/>
            </a:xfrm>
          </p:grpSpPr>
          <p:sp>
            <p:nvSpPr>
              <p:cNvPr id="14" name="矩形 13"/>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1312909" y="2053954"/>
                <a:ext cx="8977424" cy="1452734"/>
              </a:xfrm>
              <a:prstGeom prst="rect">
                <a:avLst/>
              </a:prstGeom>
              <a:noFill/>
            </p:spPr>
            <p:txBody>
              <a:bodyPr wrap="square" rtlCol="0">
                <a:spAutoFit/>
              </a:bodyPr>
              <a:lstStyle/>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r>
                  <a:rPr sz="2400" b="1"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三是</a:t>
                </a:r>
                <a:r>
                  <a:rPr sz="2400"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为便于从决算报表直接取数生成中央部门决算草案相关内容，新增“购置车辆”、“购置单价100万元（含）以上设备”、“新增租用土地”“新增租用房屋”等报表指标；</a:t>
                </a:r>
                <a:endParaRPr sz="2400"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pic>
        <p:nvPicPr>
          <p:cNvPr id="13" name="图片 12" descr="czb_logo_1"/>
          <p:cNvPicPr>
            <a:picLocks noChangeAspect="true"/>
          </p:cNvPicPr>
          <p:nvPr/>
        </p:nvPicPr>
        <p:blipFill>
          <a:blip r:embed="rId1"/>
          <a:stretch>
            <a:fillRect/>
          </a:stretch>
        </p:blipFill>
        <p:spPr>
          <a:xfrm>
            <a:off x="8343900" y="391160"/>
            <a:ext cx="3603625" cy="565785"/>
          </a:xfrm>
          <a:prstGeom prst="rect">
            <a:avLst/>
          </a:prstGeom>
        </p:spPr>
      </p:pic>
    </p:spTree>
  </p:cSld>
  <p:clrMapOvr>
    <a:masterClrMapping/>
  </p:clrMapOvr>
  <p:transition spd="slow"/>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主要变化</a:t>
            </a:r>
            <a:endPar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12" name="组合 11"/>
          <p:cNvGrpSpPr/>
          <p:nvPr/>
        </p:nvGrpSpPr>
        <p:grpSpPr>
          <a:xfrm>
            <a:off x="2181860" y="1433830"/>
            <a:ext cx="8146415" cy="4445000"/>
            <a:chOff x="1305725" y="1270446"/>
            <a:chExt cx="5163751" cy="4566683"/>
          </a:xfrm>
        </p:grpSpPr>
        <p:sp>
          <p:nvSpPr>
            <p:cNvPr id="23"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6" name="组合 15"/>
            <p:cNvGrpSpPr/>
            <p:nvPr/>
          </p:nvGrpSpPr>
          <p:grpSpPr>
            <a:xfrm>
              <a:off x="1569594" y="1511892"/>
              <a:ext cx="4553785" cy="3945149"/>
              <a:chOff x="1312909" y="2048648"/>
              <a:chExt cx="8977424" cy="1831374"/>
            </a:xfrm>
          </p:grpSpPr>
          <p:sp>
            <p:nvSpPr>
              <p:cNvPr id="14" name="矩形 13"/>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1312909" y="2053954"/>
                <a:ext cx="8977424" cy="1452734"/>
              </a:xfrm>
              <a:prstGeom prst="rect">
                <a:avLst/>
              </a:prstGeom>
              <a:noFill/>
            </p:spPr>
            <p:txBody>
              <a:bodyPr wrap="square" rtlCol="0">
                <a:spAutoFit/>
              </a:bodyPr>
              <a:lstStyle/>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r>
                  <a:rPr sz="2400" b="1"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四是</a:t>
                </a:r>
                <a:r>
                  <a:rPr sz="2400"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适应机构改革要求，结合《行政事业单位划转撤并相关会计处理规定》，明确行政事业单位在发生划转撤并时规范编制决算，并修改完善以前年度编审问答。</a:t>
                </a:r>
                <a:endParaRPr sz="2400"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pic>
        <p:nvPicPr>
          <p:cNvPr id="13" name="图片 12" descr="czb_logo_1"/>
          <p:cNvPicPr>
            <a:picLocks noChangeAspect="true"/>
          </p:cNvPicPr>
          <p:nvPr/>
        </p:nvPicPr>
        <p:blipFill>
          <a:blip r:embed="rId1"/>
          <a:stretch>
            <a:fillRect/>
          </a:stretch>
        </p:blipFill>
        <p:spPr>
          <a:xfrm>
            <a:off x="8343900" y="391160"/>
            <a:ext cx="3603625" cy="565785"/>
          </a:xfrm>
          <a:prstGeom prst="rect">
            <a:avLst/>
          </a:prstGeom>
        </p:spPr>
      </p:pic>
    </p:spTree>
  </p:cSld>
  <p:clrMapOvr>
    <a:masterClrMapping/>
  </p:clrMapOvr>
  <p:transition spd="slow"/>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图片 30" descr="/home/Admin/Downloads/c227c570d983c7bb0b289a9b2b912725.jpegc227c570d983c7bb0b289a9b2b912725"/>
          <p:cNvPicPr>
            <a:picLocks noChangeAspect="true"/>
          </p:cNvPicPr>
          <p:nvPr/>
        </p:nvPicPr>
        <p:blipFill>
          <a:blip r:embed="rId1"/>
          <a:srcRect l="23692"/>
          <a:stretch>
            <a:fillRect/>
          </a:stretch>
        </p:blipFill>
        <p:spPr>
          <a:xfrm>
            <a:off x="-4445" y="-23495"/>
            <a:ext cx="8432800" cy="6877685"/>
          </a:xfrm>
          <a:prstGeom prst="rect">
            <a:avLst/>
          </a:prstGeom>
        </p:spPr>
      </p:pic>
      <p:sp>
        <p:nvSpPr>
          <p:cNvPr id="35" name="任意多边形 9"/>
          <p:cNvSpPr/>
          <p:nvPr/>
        </p:nvSpPr>
        <p:spPr>
          <a:xfrm flipH="true" flipV="true">
            <a:off x="1815127" y="-47160"/>
            <a:ext cx="10387330" cy="6901815"/>
          </a:xfrm>
          <a:custGeom>
            <a:avLst/>
            <a:gdLst>
              <a:gd name="adj" fmla="val 47509"/>
              <a:gd name="maxAdj" fmla="*/ 100000 w ss"/>
              <a:gd name="a" fmla="pin 0 adj maxAdj"/>
              <a:gd name="x1" fmla="*/ ss a 200000"/>
              <a:gd name="x2" fmla="*/ ss a 100000"/>
              <a:gd name="x6" fmla="+- r 0 x1"/>
              <a:gd name="x5" fmla="+- r 0 x2"/>
              <a:gd name="x3" fmla="*/ x5 1 2"/>
              <a:gd name="x4" fmla="+- r 0 x3"/>
              <a:gd name="il" fmla="*/ wd2 a maxAdj"/>
              <a:gd name="q1" fmla="*/ 5 a maxAdj"/>
              <a:gd name="q2" fmla="+/ 1 q1 12"/>
              <a:gd name="il-1" fmla="*/ q2 w 1"/>
              <a:gd name="it" fmla="*/ q2 h 1"/>
              <a:gd name="ir" fmla="+- r 0 il-1"/>
              <a:gd name="ib" fmla="+- b 0 it"/>
              <a:gd name="q3" fmla="*/ h hc x2"/>
              <a:gd name="y1" fmla="pin 0 q3 h"/>
              <a:gd name="y2" fmla="+- b 0 y1"/>
            </a:gdLst>
            <a:ahLst/>
            <a:cxnLst>
              <a:cxn ang="3">
                <a:pos x="hc" y="y2"/>
              </a:cxn>
              <a:cxn ang="3">
                <a:pos x="x4" y="t"/>
              </a:cxn>
              <a:cxn ang="0">
                <a:pos x="x6" y="vc"/>
              </a:cxn>
              <a:cxn ang="cd4">
                <a:pos x="x3" y="b"/>
              </a:cxn>
              <a:cxn ang="cd4">
                <a:pos x="hc" y="y1"/>
              </a:cxn>
              <a:cxn ang="cd2">
                <a:pos x="x1" y="vc"/>
              </a:cxn>
            </a:cxnLst>
            <a:rect l="l" t="t" r="r" b="b"/>
            <a:pathLst>
              <a:path w="14927" h="10869">
                <a:moveTo>
                  <a:pt x="5179" y="0"/>
                </a:moveTo>
                <a:lnTo>
                  <a:pt x="14927" y="0"/>
                </a:lnTo>
                <a:lnTo>
                  <a:pt x="9776" y="10842"/>
                </a:lnTo>
                <a:lnTo>
                  <a:pt x="6549" y="10842"/>
                </a:lnTo>
                <a:lnTo>
                  <a:pt x="6549" y="10869"/>
                </a:lnTo>
                <a:lnTo>
                  <a:pt x="0" y="10869"/>
                </a:lnTo>
                <a:lnTo>
                  <a:pt x="0" y="0"/>
                </a:lnTo>
                <a:lnTo>
                  <a:pt x="5179"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9" name="直角三角形 28"/>
          <p:cNvSpPr/>
          <p:nvPr/>
        </p:nvSpPr>
        <p:spPr>
          <a:xfrm flipH="true">
            <a:off x="10356215" y="3063875"/>
            <a:ext cx="1835785" cy="3837940"/>
          </a:xfrm>
          <a:prstGeom prst="rtTriangle">
            <a:avLst/>
          </a:prstGeom>
          <a:solidFill>
            <a:srgbClr val="1C5684"/>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30" name="平行四边形 29"/>
          <p:cNvSpPr/>
          <p:nvPr/>
        </p:nvSpPr>
        <p:spPr>
          <a:xfrm flipH="true" flipV="true">
            <a:off x="1776730" y="-23495"/>
            <a:ext cx="3823335" cy="6893560"/>
          </a:xfrm>
          <a:prstGeom prst="parallelogram">
            <a:avLst>
              <a:gd name="adj" fmla="val 93134"/>
            </a:avLst>
          </a:prstGeom>
          <a:solidFill>
            <a:srgbClr val="1C56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32" name="平行四边形 31"/>
          <p:cNvSpPr/>
          <p:nvPr/>
        </p:nvSpPr>
        <p:spPr>
          <a:xfrm flipH="true" flipV="true">
            <a:off x="2755265" y="4502150"/>
            <a:ext cx="879475" cy="1330325"/>
          </a:xfrm>
          <a:prstGeom prst="parallelogram">
            <a:avLst>
              <a:gd name="adj" fmla="val 78194"/>
            </a:avLst>
          </a:prstGeom>
          <a:solidFill>
            <a:srgbClr val="1C56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33" name="平行四边形 32"/>
          <p:cNvSpPr/>
          <p:nvPr/>
        </p:nvSpPr>
        <p:spPr>
          <a:xfrm flipH="true" flipV="true">
            <a:off x="11271885" y="3780155"/>
            <a:ext cx="711835" cy="1330325"/>
          </a:xfrm>
          <a:prstGeom prst="parallelogram">
            <a:avLst>
              <a:gd name="adj" fmla="val 9000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34" name="平行四边形 33"/>
          <p:cNvSpPr/>
          <p:nvPr/>
        </p:nvSpPr>
        <p:spPr>
          <a:xfrm flipH="true" flipV="true">
            <a:off x="3448050" y="3780155"/>
            <a:ext cx="711835" cy="1330325"/>
          </a:xfrm>
          <a:prstGeom prst="parallelogram">
            <a:avLst>
              <a:gd name="adj" fmla="val 90008"/>
            </a:avLst>
          </a:prstGeom>
          <a:solidFill>
            <a:srgbClr val="1C56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nvGrpSpPr>
          <p:cNvPr id="6" name="组合 5"/>
          <p:cNvGrpSpPr/>
          <p:nvPr/>
        </p:nvGrpSpPr>
        <p:grpSpPr>
          <a:xfrm>
            <a:off x="4659756" y="2750441"/>
            <a:ext cx="5121" cy="12833"/>
            <a:chOff x="3861296" y="3026891"/>
            <a:chExt cx="5121" cy="12833"/>
          </a:xfrm>
        </p:grpSpPr>
        <p:sp>
          <p:nvSpPr>
            <p:cNvPr id="9" name="任意多边形: 形状 8"/>
            <p:cNvSpPr/>
            <p:nvPr/>
          </p:nvSpPr>
          <p:spPr>
            <a:xfrm>
              <a:off x="3861296" y="3026891"/>
              <a:ext cx="5121" cy="12833"/>
            </a:xfrm>
            <a:custGeom>
              <a:avLst/>
              <a:gdLst>
                <a:gd name="connsiteX0" fmla="*/ 5121 w 5121"/>
                <a:gd name="connsiteY0" fmla="*/ 0 h 12833"/>
                <a:gd name="connsiteX1" fmla="*/ 0 w 5121"/>
                <a:gd name="connsiteY1" fmla="*/ 12833 h 12833"/>
                <a:gd name="connsiteX2" fmla="*/ 1509 w 5121"/>
                <a:gd name="connsiteY2" fmla="*/ 5357 h 12833"/>
                <a:gd name="connsiteX3" fmla="*/ 5121 w 5121"/>
                <a:gd name="connsiteY3" fmla="*/ 0 h 12833"/>
              </a:gdLst>
              <a:ahLst/>
              <a:cxnLst>
                <a:cxn ang="0">
                  <a:pos x="connsiteX0" y="connsiteY0"/>
                </a:cxn>
                <a:cxn ang="0">
                  <a:pos x="connsiteX1" y="connsiteY1"/>
                </a:cxn>
                <a:cxn ang="0">
                  <a:pos x="connsiteX2" y="connsiteY2"/>
                </a:cxn>
                <a:cxn ang="0">
                  <a:pos x="connsiteX3" y="connsiteY3"/>
                </a:cxn>
              </a:cxnLst>
              <a:rect l="l" t="t" r="r" b="b"/>
              <a:pathLst>
                <a:path w="5121" h="12833">
                  <a:moveTo>
                    <a:pt x="5121" y="0"/>
                  </a:moveTo>
                  <a:lnTo>
                    <a:pt x="0" y="12833"/>
                  </a:lnTo>
                  <a:lnTo>
                    <a:pt x="1509" y="5357"/>
                  </a:lnTo>
                  <a:lnTo>
                    <a:pt x="5121" y="0"/>
                  </a:lnTo>
                  <a:close/>
                </a:path>
              </a:pathLst>
            </a:custGeom>
            <a:solidFill>
              <a:srgbClr val="4472C4"/>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2263"/>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10" name="任意多边形: 形状 9"/>
            <p:cNvSpPr/>
            <p:nvPr/>
          </p:nvSpPr>
          <p:spPr>
            <a:xfrm>
              <a:off x="3863307" y="3031931"/>
              <a:ext cx="1099" cy="2752"/>
            </a:xfrm>
            <a:custGeom>
              <a:avLst/>
              <a:gdLst>
                <a:gd name="connsiteX0" fmla="*/ 1099 w 1099"/>
                <a:gd name="connsiteY0" fmla="*/ 0 h 2752"/>
                <a:gd name="connsiteX1" fmla="*/ 775 w 1099"/>
                <a:gd name="connsiteY1" fmla="*/ 1603 h 2752"/>
                <a:gd name="connsiteX2" fmla="*/ 0 w 1099"/>
                <a:gd name="connsiteY2" fmla="*/ 2752 h 2752"/>
                <a:gd name="connsiteX3" fmla="*/ 1099 w 1099"/>
                <a:gd name="connsiteY3" fmla="*/ 0 h 2752"/>
              </a:gdLst>
              <a:ahLst/>
              <a:cxnLst>
                <a:cxn ang="0">
                  <a:pos x="connsiteX0" y="connsiteY0"/>
                </a:cxn>
                <a:cxn ang="0">
                  <a:pos x="connsiteX1" y="connsiteY1"/>
                </a:cxn>
                <a:cxn ang="0">
                  <a:pos x="connsiteX2" y="connsiteY2"/>
                </a:cxn>
                <a:cxn ang="0">
                  <a:pos x="connsiteX3" y="connsiteY3"/>
                </a:cxn>
              </a:cxnLst>
              <a:rect l="l" t="t" r="r" b="b"/>
              <a:pathLst>
                <a:path w="1099" h="2752">
                  <a:moveTo>
                    <a:pt x="1099" y="0"/>
                  </a:moveTo>
                  <a:lnTo>
                    <a:pt x="775" y="1603"/>
                  </a:lnTo>
                  <a:lnTo>
                    <a:pt x="0" y="2752"/>
                  </a:lnTo>
                  <a:lnTo>
                    <a:pt x="1099" y="0"/>
                  </a:lnTo>
                  <a:close/>
                </a:path>
              </a:pathLst>
            </a:custGeom>
            <a:solidFill>
              <a:srgbClr val="4472C4"/>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002263"/>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sp>
        <p:nvSpPr>
          <p:cNvPr id="24" name="矩形 23"/>
          <p:cNvSpPr/>
          <p:nvPr/>
        </p:nvSpPr>
        <p:spPr>
          <a:xfrm>
            <a:off x="6567772" y="1867235"/>
            <a:ext cx="1903956" cy="686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200" dirty="0">
                <a:solidFill>
                  <a:srgbClr val="1C5684"/>
                </a:solidFill>
                <a:latin typeface="Times New Roman" panose="02020603050405020304" charset="0"/>
                <a:ea typeface="楷体" panose="02010609060101010101" pitchFamily="49" charset="-122"/>
                <a:cs typeface="+mn-ea"/>
                <a:sym typeface="Times New Roman" panose="02020603050405020304" charset="0"/>
              </a:rPr>
              <a:t>第三章</a:t>
            </a:r>
            <a:endParaRPr lang="zh-CN" altLang="en-US" sz="3200" dirty="0">
              <a:solidFill>
                <a:srgbClr val="1C5684"/>
              </a:solidFill>
              <a:latin typeface="Times New Roman" panose="02020603050405020304" charset="0"/>
              <a:ea typeface="楷体" panose="02010609060101010101" pitchFamily="49" charset="-122"/>
              <a:cs typeface="+mn-ea"/>
              <a:sym typeface="Times New Roman" panose="02020603050405020304" charset="0"/>
            </a:endParaRPr>
          </a:p>
        </p:txBody>
      </p:sp>
      <p:cxnSp>
        <p:nvCxnSpPr>
          <p:cNvPr id="46" name="直接连接符 45"/>
          <p:cNvCxnSpPr/>
          <p:nvPr/>
        </p:nvCxnSpPr>
        <p:spPr>
          <a:xfrm>
            <a:off x="5774931" y="2549603"/>
            <a:ext cx="3760864" cy="0"/>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2" name="文本框 1"/>
          <p:cNvSpPr txBox="true"/>
          <p:nvPr/>
        </p:nvSpPr>
        <p:spPr>
          <a:xfrm>
            <a:off x="5401786" y="2762817"/>
            <a:ext cx="4698722" cy="2923877"/>
          </a:xfrm>
          <a:prstGeom prst="rect">
            <a:avLst/>
          </a:prstGeom>
          <a:noFill/>
        </p:spPr>
        <p:txBody>
          <a:bodyPr wrap="none" rtlCol="0">
            <a:spAutoFit/>
          </a:bodyPr>
          <a:lstStyle/>
          <a:p>
            <a:pPr lvl="0" algn="ctr">
              <a:defRPr/>
            </a:pPr>
            <a:r>
              <a:rPr lang="en-US" altLang="zh-CN" sz="4400" dirty="0">
                <a:solidFill>
                  <a:srgbClr val="1C5684"/>
                </a:solidFill>
                <a:latin typeface="Times New Roman" panose="02020603050405020304" charset="0"/>
                <a:ea typeface="楷体" panose="02010609060101010101" pitchFamily="49" charset="-122"/>
                <a:cs typeface="方正小标宋_GBK" panose="02000000000000000000" charset="-122"/>
                <a:sym typeface="Times New Roman" panose="02020603050405020304" charset="0"/>
              </a:rPr>
              <a:t>2023</a:t>
            </a:r>
            <a:r>
              <a:rPr lang="zh-CN" altLang="en-US" sz="4400" dirty="0">
                <a:solidFill>
                  <a:srgbClr val="1C5684"/>
                </a:solidFill>
                <a:latin typeface="Times New Roman" panose="02020603050405020304" charset="0"/>
                <a:ea typeface="楷体" panose="02010609060101010101" pitchFamily="49" charset="-122"/>
                <a:cs typeface="方正小标宋_GBK" panose="02000000000000000000" charset="-122"/>
                <a:sym typeface="Times New Roman" panose="02020603050405020304" charset="0"/>
              </a:rPr>
              <a:t>年度部门决算</a:t>
            </a:r>
            <a:endParaRPr lang="zh-CN" altLang="en-US" sz="4400" dirty="0">
              <a:solidFill>
                <a:srgbClr val="1C5684"/>
              </a:solidFill>
              <a:latin typeface="Times New Roman" panose="02020603050405020304" charset="0"/>
              <a:ea typeface="楷体" panose="02010609060101010101" pitchFamily="49" charset="-122"/>
              <a:cs typeface="方正小标宋_GBK" panose="02000000000000000000" charset="-122"/>
              <a:sym typeface="Times New Roman" panose="02020603050405020304" charset="0"/>
            </a:endParaRPr>
          </a:p>
          <a:p>
            <a:pPr lvl="0" algn="ctr">
              <a:defRPr/>
            </a:pPr>
            <a:r>
              <a:rPr lang="zh-CN" altLang="en-US" sz="4400" dirty="0">
                <a:solidFill>
                  <a:srgbClr val="1C5684"/>
                </a:solidFill>
                <a:latin typeface="Times New Roman" panose="02020603050405020304" charset="0"/>
                <a:ea typeface="楷体" panose="02010609060101010101" pitchFamily="49" charset="-122"/>
                <a:cs typeface="方正小标宋_GBK" panose="02000000000000000000" charset="-122"/>
                <a:sym typeface="Times New Roman" panose="02020603050405020304" charset="0"/>
              </a:rPr>
              <a:t>编报要求</a:t>
            </a:r>
            <a:endParaRPr lang="zh-CN" altLang="en-US" sz="4800" dirty="0">
              <a:solidFill>
                <a:srgbClr val="1C5684"/>
              </a:solidFill>
              <a:latin typeface="Times New Roman" panose="02020603050405020304" charset="0"/>
              <a:ea typeface="楷体" panose="02010609060101010101" pitchFamily="49" charset="-122"/>
              <a:cs typeface="方正小标宋_GBK" panose="02000000000000000000" charset="-122"/>
              <a:sym typeface="Times New Roman" panose="02020603050405020304" charset="0"/>
            </a:endParaRPr>
          </a:p>
          <a:p>
            <a:pPr lvl="0" algn="ctr">
              <a:defRPr/>
            </a:pPr>
            <a:endParaRPr lang="zh-CN" altLang="en-US" sz="4800" dirty="0">
              <a:solidFill>
                <a:srgbClr val="1C5684"/>
              </a:solidFill>
              <a:latin typeface="Times New Roman" panose="02020603050405020304" charset="0"/>
              <a:ea typeface="楷体" panose="02010609060101010101" pitchFamily="49" charset="-122"/>
              <a:cs typeface="方正小标宋_GBK" panose="02000000000000000000" charset="-122"/>
              <a:sym typeface="Times New Roman" panose="02020603050405020304" charset="0"/>
            </a:endParaRPr>
          </a:p>
          <a:p>
            <a:pPr lvl="0" algn="ctr">
              <a:defRPr/>
            </a:pPr>
            <a:endParaRPr lang="zh-CN" altLang="en-US" sz="4800" b="1" kern="0" dirty="0">
              <a:solidFill>
                <a:srgbClr val="1C5684"/>
              </a:solidFill>
              <a:latin typeface="Times New Roman" panose="02020603050405020304" charset="0"/>
              <a:ea typeface="楷体" panose="02010609060101010101" pitchFamily="49" charset="-122"/>
              <a:cs typeface="方正小标宋_GBK" panose="02000000000000000000" charset="-122"/>
              <a:sym typeface="Times New Roman" panose="02020603050405020304" charset="0"/>
            </a:endParaRPr>
          </a:p>
        </p:txBody>
      </p:sp>
      <p:grpSp>
        <p:nvGrpSpPr>
          <p:cNvPr id="14" name="组合 13"/>
          <p:cNvGrpSpPr/>
          <p:nvPr/>
        </p:nvGrpSpPr>
        <p:grpSpPr>
          <a:xfrm>
            <a:off x="5696914" y="4806443"/>
            <a:ext cx="3672647" cy="556721"/>
            <a:chOff x="2924961" y="1867298"/>
            <a:chExt cx="3672647" cy="556721"/>
          </a:xfrm>
        </p:grpSpPr>
        <p:sp>
          <p:nvSpPr>
            <p:cNvPr id="15" name="平行四边形 14"/>
            <p:cNvSpPr/>
            <p:nvPr/>
          </p:nvSpPr>
          <p:spPr>
            <a:xfrm>
              <a:off x="2924961" y="1867298"/>
              <a:ext cx="3672647" cy="556721"/>
            </a:xfrm>
            <a:prstGeom prst="parallelogram">
              <a:avLst/>
            </a:prstGeom>
            <a:solidFill>
              <a:srgbClr val="1C568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16" name="文本框 15"/>
            <p:cNvSpPr txBox="true"/>
            <p:nvPr/>
          </p:nvSpPr>
          <p:spPr>
            <a:xfrm flipH="true">
              <a:off x="3467601" y="1969303"/>
              <a:ext cx="2207342" cy="369332"/>
            </a:xfrm>
            <a:prstGeom prst="rect">
              <a:avLst/>
            </a:prstGeom>
            <a:noFill/>
          </p:spPr>
          <p:txBody>
            <a:bodyPr wrap="square" rtlCol="0">
              <a:spAutoFit/>
            </a:bodyPr>
            <a:lstStyle/>
            <a:p>
              <a:endParaRPr lang="zh-CN" altLang="en-US" dirty="0">
                <a:solidFill>
                  <a:schemeClr val="bg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文本框 16"/>
            <p:cNvSpPr txBox="true"/>
            <p:nvPr/>
          </p:nvSpPr>
          <p:spPr>
            <a:xfrm flipH="true">
              <a:off x="3955541" y="2000458"/>
              <a:ext cx="1990278" cy="368300"/>
            </a:xfrm>
            <a:prstGeom prst="rect">
              <a:avLst/>
            </a:prstGeom>
            <a:noFill/>
          </p:spPr>
          <p:txBody>
            <a:bodyPr wrap="square" rtlCol="0">
              <a:spAutoFit/>
            </a:bodyPr>
            <a:lstStyle/>
            <a:p>
              <a:r>
                <a:rPr lang="zh-CN" altLang="en-US" dirty="0">
                  <a:solidFill>
                    <a:schemeClr val="bg1"/>
                  </a:solidFill>
                  <a:latin typeface="Times New Roman" panose="02020603050405020304" charset="0"/>
                  <a:ea typeface="楷体" panose="02010609060101010101" pitchFamily="49" charset="-122"/>
                  <a:cs typeface="+mn-ea"/>
                  <a:sym typeface="Times New Roman" panose="02020603050405020304" charset="0"/>
                </a:rPr>
                <a:t>部门决算管理</a:t>
              </a:r>
              <a:endParaRPr lang="zh-CN" altLang="en-US" dirty="0">
                <a:solidFill>
                  <a:schemeClr val="bg1"/>
                </a:solidFill>
                <a:latin typeface="Times New Roman" panose="02020603050405020304" charset="0"/>
                <a:ea typeface="楷体" panose="02010609060101010101" pitchFamily="49" charset="-122"/>
                <a:cs typeface="+mn-ea"/>
                <a:sym typeface="Times New Roman" panose="02020603050405020304" charset="0"/>
              </a:endParaRPr>
            </a:p>
          </p:txBody>
        </p:sp>
      </p:grpSp>
    </p:spTree>
  </p:cSld>
  <p:clrMapOvr>
    <a:masterClrMapping/>
  </p:clrMapOvr>
  <mc:AlternateContent xmlns:mc="http://schemas.openxmlformats.org/markup-compatibility/2006">
    <mc:Choice xmlns:p14="http://schemas.microsoft.com/office/powerpoint/2010/main" Requires="p14">
      <p:transition spd="slow" p14:dur="1400"/>
    </mc:Choice>
    <mc:Fallback>
      <p:transition spd="slow"/>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编报范围</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24" name="组合 23"/>
          <p:cNvGrpSpPr/>
          <p:nvPr/>
        </p:nvGrpSpPr>
        <p:grpSpPr>
          <a:xfrm>
            <a:off x="1574800" y="1384935"/>
            <a:ext cx="9041765" cy="4088130"/>
            <a:chOff x="1334" y="1808"/>
            <a:chExt cx="12162" cy="4654"/>
          </a:xfrm>
        </p:grpSpPr>
        <p:sp>
          <p:nvSpPr>
            <p:cNvPr id="25" name="圆角矩形 9"/>
            <p:cNvSpPr/>
            <p:nvPr>
              <p:custDataLst>
                <p:tags r:id="rId1"/>
              </p:custDataLst>
            </p:nvPr>
          </p:nvSpPr>
          <p:spPr>
            <a:xfrm flipH="true">
              <a:off x="3254" y="3133"/>
              <a:ext cx="1080" cy="207"/>
            </a:xfrm>
            <a:custGeom>
              <a:avLst/>
              <a:gdLst>
                <a:gd name="connsiteX0" fmla="*/ 0 w 2664372"/>
                <a:gd name="connsiteY0" fmla="*/ 252253 h 1513490"/>
                <a:gd name="connsiteX1" fmla="*/ 252253 w 2664372"/>
                <a:gd name="connsiteY1" fmla="*/ 0 h 1513490"/>
                <a:gd name="connsiteX2" fmla="*/ 2412119 w 2664372"/>
                <a:gd name="connsiteY2" fmla="*/ 0 h 1513490"/>
                <a:gd name="connsiteX3" fmla="*/ 2664372 w 2664372"/>
                <a:gd name="connsiteY3" fmla="*/ 252253 h 1513490"/>
                <a:gd name="connsiteX4" fmla="*/ 2664372 w 2664372"/>
                <a:gd name="connsiteY4" fmla="*/ 1261237 h 1513490"/>
                <a:gd name="connsiteX5" fmla="*/ 2412119 w 2664372"/>
                <a:gd name="connsiteY5" fmla="*/ 1513490 h 1513490"/>
                <a:gd name="connsiteX6" fmla="*/ 252253 w 2664372"/>
                <a:gd name="connsiteY6" fmla="*/ 1513490 h 1513490"/>
                <a:gd name="connsiteX7" fmla="*/ 0 w 2664372"/>
                <a:gd name="connsiteY7" fmla="*/ 1261237 h 1513490"/>
                <a:gd name="connsiteX8" fmla="*/ 0 w 2664372"/>
                <a:gd name="connsiteY8" fmla="*/ 252253 h 1513490"/>
                <a:gd name="connsiteX0-1" fmla="*/ 0 w 2664372"/>
                <a:gd name="connsiteY0-2" fmla="*/ 252253 h 1513490"/>
                <a:gd name="connsiteX1-3" fmla="*/ 252253 w 2664372"/>
                <a:gd name="connsiteY1-4" fmla="*/ 0 h 1513490"/>
                <a:gd name="connsiteX2-5" fmla="*/ 2412119 w 2664372"/>
                <a:gd name="connsiteY2-6" fmla="*/ 0 h 1513490"/>
                <a:gd name="connsiteX3-7" fmla="*/ 2664372 w 2664372"/>
                <a:gd name="connsiteY3-8" fmla="*/ 252253 h 1513490"/>
                <a:gd name="connsiteX4-9" fmla="*/ 2664372 w 2664372"/>
                <a:gd name="connsiteY4-10" fmla="*/ 1261237 h 1513490"/>
                <a:gd name="connsiteX5-11" fmla="*/ 2412119 w 2664372"/>
                <a:gd name="connsiteY5-12" fmla="*/ 1513490 h 1513490"/>
                <a:gd name="connsiteX6-13" fmla="*/ 252253 w 2664372"/>
                <a:gd name="connsiteY6-14" fmla="*/ 1513490 h 1513490"/>
                <a:gd name="connsiteX7-15" fmla="*/ 0 w 2664372"/>
                <a:gd name="connsiteY7-16" fmla="*/ 1261237 h 1513490"/>
                <a:gd name="connsiteX8-17" fmla="*/ 91440 w 2664372"/>
                <a:gd name="connsiteY8-18" fmla="*/ 343693 h 1513490"/>
                <a:gd name="connsiteX0-19" fmla="*/ 0 w 2664372"/>
                <a:gd name="connsiteY0-20" fmla="*/ 252253 h 1513490"/>
                <a:gd name="connsiteX1-21" fmla="*/ 252253 w 2664372"/>
                <a:gd name="connsiteY1-22" fmla="*/ 0 h 1513490"/>
                <a:gd name="connsiteX2-23" fmla="*/ 2412119 w 2664372"/>
                <a:gd name="connsiteY2-24" fmla="*/ 0 h 1513490"/>
                <a:gd name="connsiteX3-25" fmla="*/ 2664372 w 2664372"/>
                <a:gd name="connsiteY3-26" fmla="*/ 252253 h 1513490"/>
                <a:gd name="connsiteX4-27" fmla="*/ 2664372 w 2664372"/>
                <a:gd name="connsiteY4-28" fmla="*/ 1261237 h 1513490"/>
                <a:gd name="connsiteX5-29" fmla="*/ 2412119 w 2664372"/>
                <a:gd name="connsiteY5-30" fmla="*/ 1513490 h 1513490"/>
                <a:gd name="connsiteX6-31" fmla="*/ 252253 w 2664372"/>
                <a:gd name="connsiteY6-32" fmla="*/ 1513490 h 1513490"/>
                <a:gd name="connsiteX7-33" fmla="*/ 0 w 2664372"/>
                <a:gd name="connsiteY7-34" fmla="*/ 1261237 h 1513490"/>
                <a:gd name="connsiteX0-35" fmla="*/ 252253 w 2664372"/>
                <a:gd name="connsiteY0-36" fmla="*/ 0 h 1513490"/>
                <a:gd name="connsiteX1-37" fmla="*/ 2412119 w 2664372"/>
                <a:gd name="connsiteY1-38" fmla="*/ 0 h 1513490"/>
                <a:gd name="connsiteX2-39" fmla="*/ 2664372 w 2664372"/>
                <a:gd name="connsiteY2-40" fmla="*/ 252253 h 1513490"/>
                <a:gd name="connsiteX3-41" fmla="*/ 2664372 w 2664372"/>
                <a:gd name="connsiteY3-42" fmla="*/ 1261237 h 1513490"/>
                <a:gd name="connsiteX4-43" fmla="*/ 2412119 w 2664372"/>
                <a:gd name="connsiteY4-44" fmla="*/ 1513490 h 1513490"/>
                <a:gd name="connsiteX5-45" fmla="*/ 252253 w 2664372"/>
                <a:gd name="connsiteY5-46" fmla="*/ 1513490 h 1513490"/>
                <a:gd name="connsiteX6-47" fmla="*/ 0 w 2664372"/>
                <a:gd name="connsiteY6-48" fmla="*/ 1261237 h 1513490"/>
                <a:gd name="connsiteX0-49" fmla="*/ 2412119 w 2664372"/>
                <a:gd name="connsiteY0-50" fmla="*/ 0 h 1513490"/>
                <a:gd name="connsiteX1-51" fmla="*/ 2664372 w 2664372"/>
                <a:gd name="connsiteY1-52" fmla="*/ 252253 h 1513490"/>
                <a:gd name="connsiteX2-53" fmla="*/ 2664372 w 2664372"/>
                <a:gd name="connsiteY2-54" fmla="*/ 1261237 h 1513490"/>
                <a:gd name="connsiteX3-55" fmla="*/ 2412119 w 2664372"/>
                <a:gd name="connsiteY3-56" fmla="*/ 1513490 h 1513490"/>
                <a:gd name="connsiteX4-57" fmla="*/ 252253 w 2664372"/>
                <a:gd name="connsiteY4-58" fmla="*/ 1513490 h 1513490"/>
                <a:gd name="connsiteX5-59" fmla="*/ 0 w 2664372"/>
                <a:gd name="connsiteY5-60" fmla="*/ 1261237 h 1513490"/>
                <a:gd name="connsiteX0-61" fmla="*/ 2664372 w 2664372"/>
                <a:gd name="connsiteY0-62" fmla="*/ 0 h 1261237"/>
                <a:gd name="connsiteX1-63" fmla="*/ 2664372 w 2664372"/>
                <a:gd name="connsiteY1-64" fmla="*/ 1008984 h 1261237"/>
                <a:gd name="connsiteX2-65" fmla="*/ 2412119 w 2664372"/>
                <a:gd name="connsiteY2-66" fmla="*/ 1261237 h 1261237"/>
                <a:gd name="connsiteX3-67" fmla="*/ 252253 w 2664372"/>
                <a:gd name="connsiteY3-68" fmla="*/ 1261237 h 1261237"/>
                <a:gd name="connsiteX4-69" fmla="*/ 0 w 2664372"/>
                <a:gd name="connsiteY4-70" fmla="*/ 1008984 h 1261237"/>
                <a:gd name="connsiteX0-71" fmla="*/ 2664372 w 2664372"/>
                <a:gd name="connsiteY0-72" fmla="*/ 0 h 252253"/>
                <a:gd name="connsiteX1-73" fmla="*/ 2412119 w 2664372"/>
                <a:gd name="connsiteY1-74" fmla="*/ 252253 h 252253"/>
                <a:gd name="connsiteX2-75" fmla="*/ 252253 w 2664372"/>
                <a:gd name="connsiteY2-76" fmla="*/ 252253 h 252253"/>
                <a:gd name="connsiteX3-77" fmla="*/ 0 w 2664372"/>
                <a:gd name="connsiteY3-78" fmla="*/ 0 h 252253"/>
                <a:gd name="connsiteX0-79" fmla="*/ 2412119 w 2412119"/>
                <a:gd name="connsiteY0-80" fmla="*/ 252253 h 252253"/>
                <a:gd name="connsiteX1-81" fmla="*/ 252253 w 2412119"/>
                <a:gd name="connsiteY1-82" fmla="*/ 252253 h 252253"/>
                <a:gd name="connsiteX2-83" fmla="*/ 0 w 2412119"/>
                <a:gd name="connsiteY2-84" fmla="*/ 0 h 252253"/>
              </a:gdLst>
              <a:ahLst/>
              <a:cxnLst>
                <a:cxn ang="0">
                  <a:pos x="connsiteX0-79" y="connsiteY0-80"/>
                </a:cxn>
                <a:cxn ang="0">
                  <a:pos x="connsiteX1-81" y="connsiteY1-82"/>
                </a:cxn>
                <a:cxn ang="0">
                  <a:pos x="connsiteX2-83" y="connsiteY2-84"/>
                </a:cxn>
              </a:cxnLst>
              <a:rect l="l" t="t" r="r" b="b"/>
              <a:pathLst>
                <a:path w="2412119" h="252253">
                  <a:moveTo>
                    <a:pt x="2412119" y="252253"/>
                  </a:moveTo>
                  <a:lnTo>
                    <a:pt x="252253" y="252253"/>
                  </a:lnTo>
                  <a:cubicBezTo>
                    <a:pt x="112938" y="252253"/>
                    <a:pt x="0" y="139315"/>
                    <a:pt x="0" y="0"/>
                  </a:cubicBezTo>
                </a:path>
              </a:pathLst>
            </a:custGeom>
            <a:noFill/>
            <a:ln w="38100">
              <a:solidFill>
                <a:schemeClr val="accent5">
                  <a:lumMod val="50000"/>
                </a:schemeClr>
              </a:solidFill>
            </a:ln>
          </p:spPr>
          <p:style>
            <a:lnRef idx="2">
              <a:srgbClr val="207CBC">
                <a:shade val="50000"/>
              </a:srgbClr>
            </a:lnRef>
            <a:fillRef idx="1">
              <a:srgbClr val="207CBC"/>
            </a:fillRef>
            <a:effectRef idx="0">
              <a:srgbClr val="207CBC"/>
            </a:effectRef>
            <a:fontRef idx="minor">
              <a:sysClr val="window" lastClr="FFFFFF"/>
            </a:fontRef>
          </p:style>
          <p:txBody>
            <a:bodyPr rtlCol="0" anchor="ctr">
              <a:normAutofit fontScale="52500" lnSpcReduction="20000"/>
            </a:bodyPr>
            <a:lstStyle/>
            <a:p>
              <a:pPr algn="ctr"/>
              <a:endParaRPr lang="zh-CN" altLang="en-US" sz="1350" b="1">
                <a:latin typeface="Times New Roman" panose="02020603050405020304" charset="0"/>
                <a:ea typeface="楷体" panose="02010609060101010101" pitchFamily="49" charset="-122"/>
                <a:sym typeface="Times New Roman" panose="02020603050405020304" charset="0"/>
              </a:endParaRPr>
            </a:p>
          </p:txBody>
        </p:sp>
        <p:sp>
          <p:nvSpPr>
            <p:cNvPr id="26" name="圆角矩形 9"/>
            <p:cNvSpPr/>
            <p:nvPr>
              <p:custDataLst>
                <p:tags r:id="rId2"/>
              </p:custDataLst>
            </p:nvPr>
          </p:nvSpPr>
          <p:spPr>
            <a:xfrm>
              <a:off x="10294" y="3133"/>
              <a:ext cx="1080" cy="207"/>
            </a:xfrm>
            <a:custGeom>
              <a:avLst/>
              <a:gdLst>
                <a:gd name="connsiteX0" fmla="*/ 0 w 2664372"/>
                <a:gd name="connsiteY0" fmla="*/ 252253 h 1513490"/>
                <a:gd name="connsiteX1" fmla="*/ 252253 w 2664372"/>
                <a:gd name="connsiteY1" fmla="*/ 0 h 1513490"/>
                <a:gd name="connsiteX2" fmla="*/ 2412119 w 2664372"/>
                <a:gd name="connsiteY2" fmla="*/ 0 h 1513490"/>
                <a:gd name="connsiteX3" fmla="*/ 2664372 w 2664372"/>
                <a:gd name="connsiteY3" fmla="*/ 252253 h 1513490"/>
                <a:gd name="connsiteX4" fmla="*/ 2664372 w 2664372"/>
                <a:gd name="connsiteY4" fmla="*/ 1261237 h 1513490"/>
                <a:gd name="connsiteX5" fmla="*/ 2412119 w 2664372"/>
                <a:gd name="connsiteY5" fmla="*/ 1513490 h 1513490"/>
                <a:gd name="connsiteX6" fmla="*/ 252253 w 2664372"/>
                <a:gd name="connsiteY6" fmla="*/ 1513490 h 1513490"/>
                <a:gd name="connsiteX7" fmla="*/ 0 w 2664372"/>
                <a:gd name="connsiteY7" fmla="*/ 1261237 h 1513490"/>
                <a:gd name="connsiteX8" fmla="*/ 0 w 2664372"/>
                <a:gd name="connsiteY8" fmla="*/ 252253 h 1513490"/>
                <a:gd name="connsiteX0-1" fmla="*/ 0 w 2664372"/>
                <a:gd name="connsiteY0-2" fmla="*/ 252253 h 1513490"/>
                <a:gd name="connsiteX1-3" fmla="*/ 252253 w 2664372"/>
                <a:gd name="connsiteY1-4" fmla="*/ 0 h 1513490"/>
                <a:gd name="connsiteX2-5" fmla="*/ 2412119 w 2664372"/>
                <a:gd name="connsiteY2-6" fmla="*/ 0 h 1513490"/>
                <a:gd name="connsiteX3-7" fmla="*/ 2664372 w 2664372"/>
                <a:gd name="connsiteY3-8" fmla="*/ 252253 h 1513490"/>
                <a:gd name="connsiteX4-9" fmla="*/ 2664372 w 2664372"/>
                <a:gd name="connsiteY4-10" fmla="*/ 1261237 h 1513490"/>
                <a:gd name="connsiteX5-11" fmla="*/ 2412119 w 2664372"/>
                <a:gd name="connsiteY5-12" fmla="*/ 1513490 h 1513490"/>
                <a:gd name="connsiteX6-13" fmla="*/ 252253 w 2664372"/>
                <a:gd name="connsiteY6-14" fmla="*/ 1513490 h 1513490"/>
                <a:gd name="connsiteX7-15" fmla="*/ 0 w 2664372"/>
                <a:gd name="connsiteY7-16" fmla="*/ 1261237 h 1513490"/>
                <a:gd name="connsiteX8-17" fmla="*/ 91440 w 2664372"/>
                <a:gd name="connsiteY8-18" fmla="*/ 343693 h 1513490"/>
                <a:gd name="connsiteX0-19" fmla="*/ 0 w 2664372"/>
                <a:gd name="connsiteY0-20" fmla="*/ 252253 h 1513490"/>
                <a:gd name="connsiteX1-21" fmla="*/ 252253 w 2664372"/>
                <a:gd name="connsiteY1-22" fmla="*/ 0 h 1513490"/>
                <a:gd name="connsiteX2-23" fmla="*/ 2412119 w 2664372"/>
                <a:gd name="connsiteY2-24" fmla="*/ 0 h 1513490"/>
                <a:gd name="connsiteX3-25" fmla="*/ 2664372 w 2664372"/>
                <a:gd name="connsiteY3-26" fmla="*/ 252253 h 1513490"/>
                <a:gd name="connsiteX4-27" fmla="*/ 2664372 w 2664372"/>
                <a:gd name="connsiteY4-28" fmla="*/ 1261237 h 1513490"/>
                <a:gd name="connsiteX5-29" fmla="*/ 2412119 w 2664372"/>
                <a:gd name="connsiteY5-30" fmla="*/ 1513490 h 1513490"/>
                <a:gd name="connsiteX6-31" fmla="*/ 252253 w 2664372"/>
                <a:gd name="connsiteY6-32" fmla="*/ 1513490 h 1513490"/>
                <a:gd name="connsiteX7-33" fmla="*/ 0 w 2664372"/>
                <a:gd name="connsiteY7-34" fmla="*/ 1261237 h 1513490"/>
                <a:gd name="connsiteX0-35" fmla="*/ 252253 w 2664372"/>
                <a:gd name="connsiteY0-36" fmla="*/ 0 h 1513490"/>
                <a:gd name="connsiteX1-37" fmla="*/ 2412119 w 2664372"/>
                <a:gd name="connsiteY1-38" fmla="*/ 0 h 1513490"/>
                <a:gd name="connsiteX2-39" fmla="*/ 2664372 w 2664372"/>
                <a:gd name="connsiteY2-40" fmla="*/ 252253 h 1513490"/>
                <a:gd name="connsiteX3-41" fmla="*/ 2664372 w 2664372"/>
                <a:gd name="connsiteY3-42" fmla="*/ 1261237 h 1513490"/>
                <a:gd name="connsiteX4-43" fmla="*/ 2412119 w 2664372"/>
                <a:gd name="connsiteY4-44" fmla="*/ 1513490 h 1513490"/>
                <a:gd name="connsiteX5-45" fmla="*/ 252253 w 2664372"/>
                <a:gd name="connsiteY5-46" fmla="*/ 1513490 h 1513490"/>
                <a:gd name="connsiteX6-47" fmla="*/ 0 w 2664372"/>
                <a:gd name="connsiteY6-48" fmla="*/ 1261237 h 1513490"/>
                <a:gd name="connsiteX0-49" fmla="*/ 2412119 w 2664372"/>
                <a:gd name="connsiteY0-50" fmla="*/ 0 h 1513490"/>
                <a:gd name="connsiteX1-51" fmla="*/ 2664372 w 2664372"/>
                <a:gd name="connsiteY1-52" fmla="*/ 252253 h 1513490"/>
                <a:gd name="connsiteX2-53" fmla="*/ 2664372 w 2664372"/>
                <a:gd name="connsiteY2-54" fmla="*/ 1261237 h 1513490"/>
                <a:gd name="connsiteX3-55" fmla="*/ 2412119 w 2664372"/>
                <a:gd name="connsiteY3-56" fmla="*/ 1513490 h 1513490"/>
                <a:gd name="connsiteX4-57" fmla="*/ 252253 w 2664372"/>
                <a:gd name="connsiteY4-58" fmla="*/ 1513490 h 1513490"/>
                <a:gd name="connsiteX5-59" fmla="*/ 0 w 2664372"/>
                <a:gd name="connsiteY5-60" fmla="*/ 1261237 h 1513490"/>
                <a:gd name="connsiteX0-61" fmla="*/ 2664372 w 2664372"/>
                <a:gd name="connsiteY0-62" fmla="*/ 0 h 1261237"/>
                <a:gd name="connsiteX1-63" fmla="*/ 2664372 w 2664372"/>
                <a:gd name="connsiteY1-64" fmla="*/ 1008984 h 1261237"/>
                <a:gd name="connsiteX2-65" fmla="*/ 2412119 w 2664372"/>
                <a:gd name="connsiteY2-66" fmla="*/ 1261237 h 1261237"/>
                <a:gd name="connsiteX3-67" fmla="*/ 252253 w 2664372"/>
                <a:gd name="connsiteY3-68" fmla="*/ 1261237 h 1261237"/>
                <a:gd name="connsiteX4-69" fmla="*/ 0 w 2664372"/>
                <a:gd name="connsiteY4-70" fmla="*/ 1008984 h 1261237"/>
                <a:gd name="connsiteX0-71" fmla="*/ 2664372 w 2664372"/>
                <a:gd name="connsiteY0-72" fmla="*/ 0 h 252253"/>
                <a:gd name="connsiteX1-73" fmla="*/ 2412119 w 2664372"/>
                <a:gd name="connsiteY1-74" fmla="*/ 252253 h 252253"/>
                <a:gd name="connsiteX2-75" fmla="*/ 252253 w 2664372"/>
                <a:gd name="connsiteY2-76" fmla="*/ 252253 h 252253"/>
                <a:gd name="connsiteX3-77" fmla="*/ 0 w 2664372"/>
                <a:gd name="connsiteY3-78" fmla="*/ 0 h 252253"/>
                <a:gd name="connsiteX0-79" fmla="*/ 2412119 w 2412119"/>
                <a:gd name="connsiteY0-80" fmla="*/ 252253 h 252253"/>
                <a:gd name="connsiteX1-81" fmla="*/ 252253 w 2412119"/>
                <a:gd name="connsiteY1-82" fmla="*/ 252253 h 252253"/>
                <a:gd name="connsiteX2-83" fmla="*/ 0 w 2412119"/>
                <a:gd name="connsiteY2-84" fmla="*/ 0 h 252253"/>
              </a:gdLst>
              <a:ahLst/>
              <a:cxnLst>
                <a:cxn ang="0">
                  <a:pos x="connsiteX0-79" y="connsiteY0-80"/>
                </a:cxn>
                <a:cxn ang="0">
                  <a:pos x="connsiteX1-81" y="connsiteY1-82"/>
                </a:cxn>
                <a:cxn ang="0">
                  <a:pos x="connsiteX2-83" y="connsiteY2-84"/>
                </a:cxn>
              </a:cxnLst>
              <a:rect l="l" t="t" r="r" b="b"/>
              <a:pathLst>
                <a:path w="2412119" h="252253">
                  <a:moveTo>
                    <a:pt x="2412119" y="252253"/>
                  </a:moveTo>
                  <a:lnTo>
                    <a:pt x="252253" y="252253"/>
                  </a:lnTo>
                  <a:cubicBezTo>
                    <a:pt x="112938" y="252253"/>
                    <a:pt x="0" y="139315"/>
                    <a:pt x="0" y="0"/>
                  </a:cubicBezTo>
                </a:path>
              </a:pathLst>
            </a:custGeom>
            <a:noFill/>
            <a:ln w="38100">
              <a:solidFill>
                <a:schemeClr val="accent5">
                  <a:lumMod val="50000"/>
                </a:schemeClr>
              </a:solidFill>
            </a:ln>
          </p:spPr>
          <p:style>
            <a:lnRef idx="2">
              <a:srgbClr val="207CBC">
                <a:shade val="50000"/>
              </a:srgbClr>
            </a:lnRef>
            <a:fillRef idx="1">
              <a:srgbClr val="207CBC"/>
            </a:fillRef>
            <a:effectRef idx="0">
              <a:srgbClr val="207CBC"/>
            </a:effectRef>
            <a:fontRef idx="minor">
              <a:sysClr val="window" lastClr="FFFFFF"/>
            </a:fontRef>
          </p:style>
          <p:txBody>
            <a:bodyPr rtlCol="0" anchor="ctr">
              <a:normAutofit fontScale="52500" lnSpcReduction="20000"/>
            </a:bodyPr>
            <a:lstStyle/>
            <a:p>
              <a:pPr algn="ctr"/>
              <a:endParaRPr lang="zh-CN" altLang="en-US" sz="1350" b="1">
                <a:latin typeface="Times New Roman" panose="02020603050405020304" charset="0"/>
                <a:ea typeface="楷体" panose="02010609060101010101" pitchFamily="49" charset="-122"/>
                <a:sym typeface="Times New Roman" panose="02020603050405020304" charset="0"/>
              </a:endParaRPr>
            </a:p>
          </p:txBody>
        </p:sp>
        <p:grpSp>
          <p:nvGrpSpPr>
            <p:cNvPr id="27" name="组合 26"/>
            <p:cNvGrpSpPr/>
            <p:nvPr/>
          </p:nvGrpSpPr>
          <p:grpSpPr>
            <a:xfrm>
              <a:off x="1334" y="1808"/>
              <a:ext cx="12162" cy="4654"/>
              <a:chOff x="1334" y="1808"/>
              <a:chExt cx="12162" cy="4654"/>
            </a:xfrm>
          </p:grpSpPr>
          <p:sp>
            <p:nvSpPr>
              <p:cNvPr id="30" name="圆角矩形 7"/>
              <p:cNvSpPr/>
              <p:nvPr>
                <p:custDataLst>
                  <p:tags r:id="rId3"/>
                </p:custDataLst>
              </p:nvPr>
            </p:nvSpPr>
            <p:spPr>
              <a:xfrm flipH="true">
                <a:off x="4333" y="2099"/>
                <a:ext cx="3372" cy="1035"/>
              </a:xfrm>
              <a:custGeom>
                <a:avLst/>
                <a:gdLst>
                  <a:gd name="connsiteX0" fmla="*/ 0 w 2727434"/>
                  <a:gd name="connsiteY0" fmla="*/ 275902 h 1655379"/>
                  <a:gd name="connsiteX1" fmla="*/ 275902 w 2727434"/>
                  <a:gd name="connsiteY1" fmla="*/ 0 h 1655379"/>
                  <a:gd name="connsiteX2" fmla="*/ 2451532 w 2727434"/>
                  <a:gd name="connsiteY2" fmla="*/ 0 h 1655379"/>
                  <a:gd name="connsiteX3" fmla="*/ 2727434 w 2727434"/>
                  <a:gd name="connsiteY3" fmla="*/ 275902 h 1655379"/>
                  <a:gd name="connsiteX4" fmla="*/ 2727434 w 2727434"/>
                  <a:gd name="connsiteY4" fmla="*/ 1379477 h 1655379"/>
                  <a:gd name="connsiteX5" fmla="*/ 2451532 w 2727434"/>
                  <a:gd name="connsiteY5" fmla="*/ 1655379 h 1655379"/>
                  <a:gd name="connsiteX6" fmla="*/ 275902 w 2727434"/>
                  <a:gd name="connsiteY6" fmla="*/ 1655379 h 1655379"/>
                  <a:gd name="connsiteX7" fmla="*/ 0 w 2727434"/>
                  <a:gd name="connsiteY7" fmla="*/ 1379477 h 1655379"/>
                  <a:gd name="connsiteX8" fmla="*/ 0 w 2727434"/>
                  <a:gd name="connsiteY8" fmla="*/ 275902 h 1655379"/>
                  <a:gd name="connsiteX0-1" fmla="*/ 2451532 w 2727434"/>
                  <a:gd name="connsiteY0-2" fmla="*/ 1655379 h 1746819"/>
                  <a:gd name="connsiteX1-3" fmla="*/ 275902 w 2727434"/>
                  <a:gd name="connsiteY1-4" fmla="*/ 1655379 h 1746819"/>
                  <a:gd name="connsiteX2-5" fmla="*/ 0 w 2727434"/>
                  <a:gd name="connsiteY2-6" fmla="*/ 1379477 h 1746819"/>
                  <a:gd name="connsiteX3-7" fmla="*/ 0 w 2727434"/>
                  <a:gd name="connsiteY3-8" fmla="*/ 275902 h 1746819"/>
                  <a:gd name="connsiteX4-9" fmla="*/ 275902 w 2727434"/>
                  <a:gd name="connsiteY4-10" fmla="*/ 0 h 1746819"/>
                  <a:gd name="connsiteX5-11" fmla="*/ 2451532 w 2727434"/>
                  <a:gd name="connsiteY5-12" fmla="*/ 0 h 1746819"/>
                  <a:gd name="connsiteX6-13" fmla="*/ 2727434 w 2727434"/>
                  <a:gd name="connsiteY6-14" fmla="*/ 275902 h 1746819"/>
                  <a:gd name="connsiteX7-15" fmla="*/ 2727434 w 2727434"/>
                  <a:gd name="connsiteY7-16" fmla="*/ 1379477 h 1746819"/>
                  <a:gd name="connsiteX8-17" fmla="*/ 2542972 w 2727434"/>
                  <a:gd name="connsiteY8-18" fmla="*/ 1746819 h 1746819"/>
                  <a:gd name="connsiteX0-19" fmla="*/ 2451532 w 2727434"/>
                  <a:gd name="connsiteY0-20" fmla="*/ 1655379 h 1655379"/>
                  <a:gd name="connsiteX1-21" fmla="*/ 275902 w 2727434"/>
                  <a:gd name="connsiteY1-22" fmla="*/ 1655379 h 1655379"/>
                  <a:gd name="connsiteX2-23" fmla="*/ 0 w 2727434"/>
                  <a:gd name="connsiteY2-24" fmla="*/ 1379477 h 1655379"/>
                  <a:gd name="connsiteX3-25" fmla="*/ 0 w 2727434"/>
                  <a:gd name="connsiteY3-26" fmla="*/ 275902 h 1655379"/>
                  <a:gd name="connsiteX4-27" fmla="*/ 275902 w 2727434"/>
                  <a:gd name="connsiteY4-28" fmla="*/ 0 h 1655379"/>
                  <a:gd name="connsiteX5-29" fmla="*/ 2451532 w 2727434"/>
                  <a:gd name="connsiteY5-30" fmla="*/ 0 h 1655379"/>
                  <a:gd name="connsiteX6-31" fmla="*/ 2727434 w 2727434"/>
                  <a:gd name="connsiteY6-32" fmla="*/ 275902 h 1655379"/>
                  <a:gd name="connsiteX7-33" fmla="*/ 2727434 w 2727434"/>
                  <a:gd name="connsiteY7-34" fmla="*/ 1379477 h 1655379"/>
                  <a:gd name="connsiteX0-35" fmla="*/ 275902 w 2727434"/>
                  <a:gd name="connsiteY0-36" fmla="*/ 1655379 h 1655379"/>
                  <a:gd name="connsiteX1-37" fmla="*/ 0 w 2727434"/>
                  <a:gd name="connsiteY1-38" fmla="*/ 1379477 h 1655379"/>
                  <a:gd name="connsiteX2-39" fmla="*/ 0 w 2727434"/>
                  <a:gd name="connsiteY2-40" fmla="*/ 275902 h 1655379"/>
                  <a:gd name="connsiteX3-41" fmla="*/ 275902 w 2727434"/>
                  <a:gd name="connsiteY3-42" fmla="*/ 0 h 1655379"/>
                  <a:gd name="connsiteX4-43" fmla="*/ 2451532 w 2727434"/>
                  <a:gd name="connsiteY4-44" fmla="*/ 0 h 1655379"/>
                  <a:gd name="connsiteX5-45" fmla="*/ 2727434 w 2727434"/>
                  <a:gd name="connsiteY5-46" fmla="*/ 275902 h 1655379"/>
                  <a:gd name="connsiteX6-47" fmla="*/ 2727434 w 2727434"/>
                  <a:gd name="connsiteY6-48" fmla="*/ 1379477 h 1655379"/>
                  <a:gd name="connsiteX0-49" fmla="*/ 0 w 2727434"/>
                  <a:gd name="connsiteY0-50" fmla="*/ 1379477 h 1379477"/>
                  <a:gd name="connsiteX1-51" fmla="*/ 0 w 2727434"/>
                  <a:gd name="connsiteY1-52" fmla="*/ 275902 h 1379477"/>
                  <a:gd name="connsiteX2-53" fmla="*/ 275902 w 2727434"/>
                  <a:gd name="connsiteY2-54" fmla="*/ 0 h 1379477"/>
                  <a:gd name="connsiteX3-55" fmla="*/ 2451532 w 2727434"/>
                  <a:gd name="connsiteY3-56" fmla="*/ 0 h 1379477"/>
                  <a:gd name="connsiteX4-57" fmla="*/ 2727434 w 2727434"/>
                  <a:gd name="connsiteY4-58" fmla="*/ 275902 h 1379477"/>
                  <a:gd name="connsiteX5-59" fmla="*/ 2727434 w 2727434"/>
                  <a:gd name="connsiteY5-60" fmla="*/ 1379477 h 1379477"/>
                  <a:gd name="connsiteX0-61" fmla="*/ 0 w 2727434"/>
                  <a:gd name="connsiteY0-62" fmla="*/ 275902 h 1379477"/>
                  <a:gd name="connsiteX1-63" fmla="*/ 275902 w 2727434"/>
                  <a:gd name="connsiteY1-64" fmla="*/ 0 h 1379477"/>
                  <a:gd name="connsiteX2-65" fmla="*/ 2451532 w 2727434"/>
                  <a:gd name="connsiteY2-66" fmla="*/ 0 h 1379477"/>
                  <a:gd name="connsiteX3-67" fmla="*/ 2727434 w 2727434"/>
                  <a:gd name="connsiteY3-68" fmla="*/ 275902 h 1379477"/>
                  <a:gd name="connsiteX4-69" fmla="*/ 2727434 w 2727434"/>
                  <a:gd name="connsiteY4-70" fmla="*/ 1379477 h 1379477"/>
                  <a:gd name="connsiteX0-71" fmla="*/ 0 w 2451532"/>
                  <a:gd name="connsiteY0-72" fmla="*/ 0 h 1379477"/>
                  <a:gd name="connsiteX1-73" fmla="*/ 2175630 w 2451532"/>
                  <a:gd name="connsiteY1-74" fmla="*/ 0 h 1379477"/>
                  <a:gd name="connsiteX2-75" fmla="*/ 2451532 w 2451532"/>
                  <a:gd name="connsiteY2-76" fmla="*/ 275902 h 1379477"/>
                  <a:gd name="connsiteX3-77" fmla="*/ 2451532 w 2451532"/>
                  <a:gd name="connsiteY3-78" fmla="*/ 1379477 h 1379477"/>
                </a:gdLst>
                <a:ahLst/>
                <a:cxnLst>
                  <a:cxn ang="0">
                    <a:pos x="connsiteX0-71" y="connsiteY0-72"/>
                  </a:cxn>
                  <a:cxn ang="0">
                    <a:pos x="connsiteX1-73" y="connsiteY1-74"/>
                  </a:cxn>
                  <a:cxn ang="0">
                    <a:pos x="connsiteX2-75" y="connsiteY2-76"/>
                  </a:cxn>
                  <a:cxn ang="0">
                    <a:pos x="connsiteX3-77" y="connsiteY3-78"/>
                  </a:cxn>
                </a:cxnLst>
                <a:rect l="l" t="t" r="r" b="b"/>
                <a:pathLst>
                  <a:path w="2451532" h="1379477">
                    <a:moveTo>
                      <a:pt x="0" y="0"/>
                    </a:moveTo>
                    <a:lnTo>
                      <a:pt x="2175630" y="0"/>
                    </a:lnTo>
                    <a:cubicBezTo>
                      <a:pt x="2328006" y="0"/>
                      <a:pt x="2451532" y="123526"/>
                      <a:pt x="2451532" y="275902"/>
                    </a:cubicBezTo>
                    <a:lnTo>
                      <a:pt x="2451532" y="1379477"/>
                    </a:lnTo>
                  </a:path>
                </a:pathLst>
              </a:custGeom>
              <a:noFill/>
              <a:ln w="38100">
                <a:solidFill>
                  <a:schemeClr val="accent5">
                    <a:lumMod val="50000"/>
                  </a:schemeClr>
                </a:solidFill>
              </a:ln>
            </p:spPr>
            <p:style>
              <a:lnRef idx="2">
                <a:srgbClr val="207CBC">
                  <a:shade val="50000"/>
                </a:srgbClr>
              </a:lnRef>
              <a:fillRef idx="1">
                <a:srgbClr val="207CBC"/>
              </a:fillRef>
              <a:effectRef idx="0">
                <a:srgbClr val="207CBC"/>
              </a:effectRef>
              <a:fontRef idx="minor">
                <a:sysClr val="window" lastClr="FFFFFF"/>
              </a:fontRef>
            </p:style>
            <p:txBody>
              <a:bodyPr rtlCol="0" anchor="ctr">
                <a:normAutofit/>
              </a:bodyPr>
              <a:lstStyle/>
              <a:p>
                <a:pPr algn="ctr"/>
                <a:endParaRPr lang="zh-CN" altLang="en-US" sz="1350" b="1" dirty="0">
                  <a:latin typeface="Times New Roman" panose="02020603050405020304" charset="0"/>
                  <a:ea typeface="楷体" panose="02010609060101010101" pitchFamily="49" charset="-122"/>
                  <a:sym typeface="Times New Roman" panose="02020603050405020304" charset="0"/>
                </a:endParaRPr>
              </a:p>
            </p:txBody>
          </p:sp>
          <p:sp>
            <p:nvSpPr>
              <p:cNvPr id="31" name="圆角矩形 7"/>
              <p:cNvSpPr/>
              <p:nvPr>
                <p:custDataLst>
                  <p:tags r:id="rId4"/>
                </p:custDataLst>
              </p:nvPr>
            </p:nvSpPr>
            <p:spPr>
              <a:xfrm>
                <a:off x="6922" y="2099"/>
                <a:ext cx="3372" cy="1035"/>
              </a:xfrm>
              <a:custGeom>
                <a:avLst/>
                <a:gdLst>
                  <a:gd name="connsiteX0" fmla="*/ 0 w 2727434"/>
                  <a:gd name="connsiteY0" fmla="*/ 275902 h 1655379"/>
                  <a:gd name="connsiteX1" fmla="*/ 275902 w 2727434"/>
                  <a:gd name="connsiteY1" fmla="*/ 0 h 1655379"/>
                  <a:gd name="connsiteX2" fmla="*/ 2451532 w 2727434"/>
                  <a:gd name="connsiteY2" fmla="*/ 0 h 1655379"/>
                  <a:gd name="connsiteX3" fmla="*/ 2727434 w 2727434"/>
                  <a:gd name="connsiteY3" fmla="*/ 275902 h 1655379"/>
                  <a:gd name="connsiteX4" fmla="*/ 2727434 w 2727434"/>
                  <a:gd name="connsiteY4" fmla="*/ 1379477 h 1655379"/>
                  <a:gd name="connsiteX5" fmla="*/ 2451532 w 2727434"/>
                  <a:gd name="connsiteY5" fmla="*/ 1655379 h 1655379"/>
                  <a:gd name="connsiteX6" fmla="*/ 275902 w 2727434"/>
                  <a:gd name="connsiteY6" fmla="*/ 1655379 h 1655379"/>
                  <a:gd name="connsiteX7" fmla="*/ 0 w 2727434"/>
                  <a:gd name="connsiteY7" fmla="*/ 1379477 h 1655379"/>
                  <a:gd name="connsiteX8" fmla="*/ 0 w 2727434"/>
                  <a:gd name="connsiteY8" fmla="*/ 275902 h 1655379"/>
                  <a:gd name="connsiteX0-1" fmla="*/ 2451532 w 2727434"/>
                  <a:gd name="connsiteY0-2" fmla="*/ 1655379 h 1746819"/>
                  <a:gd name="connsiteX1-3" fmla="*/ 275902 w 2727434"/>
                  <a:gd name="connsiteY1-4" fmla="*/ 1655379 h 1746819"/>
                  <a:gd name="connsiteX2-5" fmla="*/ 0 w 2727434"/>
                  <a:gd name="connsiteY2-6" fmla="*/ 1379477 h 1746819"/>
                  <a:gd name="connsiteX3-7" fmla="*/ 0 w 2727434"/>
                  <a:gd name="connsiteY3-8" fmla="*/ 275902 h 1746819"/>
                  <a:gd name="connsiteX4-9" fmla="*/ 275902 w 2727434"/>
                  <a:gd name="connsiteY4-10" fmla="*/ 0 h 1746819"/>
                  <a:gd name="connsiteX5-11" fmla="*/ 2451532 w 2727434"/>
                  <a:gd name="connsiteY5-12" fmla="*/ 0 h 1746819"/>
                  <a:gd name="connsiteX6-13" fmla="*/ 2727434 w 2727434"/>
                  <a:gd name="connsiteY6-14" fmla="*/ 275902 h 1746819"/>
                  <a:gd name="connsiteX7-15" fmla="*/ 2727434 w 2727434"/>
                  <a:gd name="connsiteY7-16" fmla="*/ 1379477 h 1746819"/>
                  <a:gd name="connsiteX8-17" fmla="*/ 2542972 w 2727434"/>
                  <a:gd name="connsiteY8-18" fmla="*/ 1746819 h 1746819"/>
                  <a:gd name="connsiteX0-19" fmla="*/ 2451532 w 2727434"/>
                  <a:gd name="connsiteY0-20" fmla="*/ 1655379 h 1655379"/>
                  <a:gd name="connsiteX1-21" fmla="*/ 275902 w 2727434"/>
                  <a:gd name="connsiteY1-22" fmla="*/ 1655379 h 1655379"/>
                  <a:gd name="connsiteX2-23" fmla="*/ 0 w 2727434"/>
                  <a:gd name="connsiteY2-24" fmla="*/ 1379477 h 1655379"/>
                  <a:gd name="connsiteX3-25" fmla="*/ 0 w 2727434"/>
                  <a:gd name="connsiteY3-26" fmla="*/ 275902 h 1655379"/>
                  <a:gd name="connsiteX4-27" fmla="*/ 275902 w 2727434"/>
                  <a:gd name="connsiteY4-28" fmla="*/ 0 h 1655379"/>
                  <a:gd name="connsiteX5-29" fmla="*/ 2451532 w 2727434"/>
                  <a:gd name="connsiteY5-30" fmla="*/ 0 h 1655379"/>
                  <a:gd name="connsiteX6-31" fmla="*/ 2727434 w 2727434"/>
                  <a:gd name="connsiteY6-32" fmla="*/ 275902 h 1655379"/>
                  <a:gd name="connsiteX7-33" fmla="*/ 2727434 w 2727434"/>
                  <a:gd name="connsiteY7-34" fmla="*/ 1379477 h 1655379"/>
                  <a:gd name="connsiteX0-35" fmla="*/ 275902 w 2727434"/>
                  <a:gd name="connsiteY0-36" fmla="*/ 1655379 h 1655379"/>
                  <a:gd name="connsiteX1-37" fmla="*/ 0 w 2727434"/>
                  <a:gd name="connsiteY1-38" fmla="*/ 1379477 h 1655379"/>
                  <a:gd name="connsiteX2-39" fmla="*/ 0 w 2727434"/>
                  <a:gd name="connsiteY2-40" fmla="*/ 275902 h 1655379"/>
                  <a:gd name="connsiteX3-41" fmla="*/ 275902 w 2727434"/>
                  <a:gd name="connsiteY3-42" fmla="*/ 0 h 1655379"/>
                  <a:gd name="connsiteX4-43" fmla="*/ 2451532 w 2727434"/>
                  <a:gd name="connsiteY4-44" fmla="*/ 0 h 1655379"/>
                  <a:gd name="connsiteX5-45" fmla="*/ 2727434 w 2727434"/>
                  <a:gd name="connsiteY5-46" fmla="*/ 275902 h 1655379"/>
                  <a:gd name="connsiteX6-47" fmla="*/ 2727434 w 2727434"/>
                  <a:gd name="connsiteY6-48" fmla="*/ 1379477 h 1655379"/>
                  <a:gd name="connsiteX0-49" fmla="*/ 0 w 2727434"/>
                  <a:gd name="connsiteY0-50" fmla="*/ 1379477 h 1379477"/>
                  <a:gd name="connsiteX1-51" fmla="*/ 0 w 2727434"/>
                  <a:gd name="connsiteY1-52" fmla="*/ 275902 h 1379477"/>
                  <a:gd name="connsiteX2-53" fmla="*/ 275902 w 2727434"/>
                  <a:gd name="connsiteY2-54" fmla="*/ 0 h 1379477"/>
                  <a:gd name="connsiteX3-55" fmla="*/ 2451532 w 2727434"/>
                  <a:gd name="connsiteY3-56" fmla="*/ 0 h 1379477"/>
                  <a:gd name="connsiteX4-57" fmla="*/ 2727434 w 2727434"/>
                  <a:gd name="connsiteY4-58" fmla="*/ 275902 h 1379477"/>
                  <a:gd name="connsiteX5-59" fmla="*/ 2727434 w 2727434"/>
                  <a:gd name="connsiteY5-60" fmla="*/ 1379477 h 1379477"/>
                  <a:gd name="connsiteX0-61" fmla="*/ 0 w 2727434"/>
                  <a:gd name="connsiteY0-62" fmla="*/ 275902 h 1379477"/>
                  <a:gd name="connsiteX1-63" fmla="*/ 275902 w 2727434"/>
                  <a:gd name="connsiteY1-64" fmla="*/ 0 h 1379477"/>
                  <a:gd name="connsiteX2-65" fmla="*/ 2451532 w 2727434"/>
                  <a:gd name="connsiteY2-66" fmla="*/ 0 h 1379477"/>
                  <a:gd name="connsiteX3-67" fmla="*/ 2727434 w 2727434"/>
                  <a:gd name="connsiteY3-68" fmla="*/ 275902 h 1379477"/>
                  <a:gd name="connsiteX4-69" fmla="*/ 2727434 w 2727434"/>
                  <a:gd name="connsiteY4-70" fmla="*/ 1379477 h 1379477"/>
                  <a:gd name="connsiteX0-71" fmla="*/ 0 w 2451532"/>
                  <a:gd name="connsiteY0-72" fmla="*/ 0 h 1379477"/>
                  <a:gd name="connsiteX1-73" fmla="*/ 2175630 w 2451532"/>
                  <a:gd name="connsiteY1-74" fmla="*/ 0 h 1379477"/>
                  <a:gd name="connsiteX2-75" fmla="*/ 2451532 w 2451532"/>
                  <a:gd name="connsiteY2-76" fmla="*/ 275902 h 1379477"/>
                  <a:gd name="connsiteX3-77" fmla="*/ 2451532 w 2451532"/>
                  <a:gd name="connsiteY3-78" fmla="*/ 1379477 h 1379477"/>
                </a:gdLst>
                <a:ahLst/>
                <a:cxnLst>
                  <a:cxn ang="0">
                    <a:pos x="connsiteX0-71" y="connsiteY0-72"/>
                  </a:cxn>
                  <a:cxn ang="0">
                    <a:pos x="connsiteX1-73" y="connsiteY1-74"/>
                  </a:cxn>
                  <a:cxn ang="0">
                    <a:pos x="connsiteX2-75" y="connsiteY2-76"/>
                  </a:cxn>
                  <a:cxn ang="0">
                    <a:pos x="connsiteX3-77" y="connsiteY3-78"/>
                  </a:cxn>
                </a:cxnLst>
                <a:rect l="l" t="t" r="r" b="b"/>
                <a:pathLst>
                  <a:path w="2451532" h="1379477">
                    <a:moveTo>
                      <a:pt x="0" y="0"/>
                    </a:moveTo>
                    <a:lnTo>
                      <a:pt x="2175630" y="0"/>
                    </a:lnTo>
                    <a:cubicBezTo>
                      <a:pt x="2328006" y="0"/>
                      <a:pt x="2451532" y="123526"/>
                      <a:pt x="2451532" y="275902"/>
                    </a:cubicBezTo>
                    <a:lnTo>
                      <a:pt x="2451532" y="1379477"/>
                    </a:lnTo>
                  </a:path>
                </a:pathLst>
              </a:custGeom>
              <a:noFill/>
              <a:ln w="38100">
                <a:solidFill>
                  <a:schemeClr val="accent5">
                    <a:lumMod val="50000"/>
                  </a:schemeClr>
                </a:solidFill>
              </a:ln>
            </p:spPr>
            <p:style>
              <a:lnRef idx="2">
                <a:srgbClr val="207CBC">
                  <a:shade val="50000"/>
                </a:srgbClr>
              </a:lnRef>
              <a:fillRef idx="1">
                <a:srgbClr val="207CBC"/>
              </a:fillRef>
              <a:effectRef idx="0">
                <a:srgbClr val="207CBC"/>
              </a:effectRef>
              <a:fontRef idx="minor">
                <a:sysClr val="window" lastClr="FFFFFF"/>
              </a:fontRef>
            </p:style>
            <p:txBody>
              <a:bodyPr rtlCol="0" anchor="ctr">
                <a:normAutofit/>
              </a:bodyPr>
              <a:lstStyle/>
              <a:p>
                <a:pPr algn="ctr"/>
                <a:endParaRPr lang="zh-CN" altLang="en-US" sz="1350" b="1">
                  <a:latin typeface="Times New Roman" panose="02020603050405020304" charset="0"/>
                  <a:ea typeface="楷体" panose="02010609060101010101" pitchFamily="49" charset="-122"/>
                  <a:sym typeface="Times New Roman" panose="02020603050405020304" charset="0"/>
                </a:endParaRPr>
              </a:p>
            </p:txBody>
          </p:sp>
          <p:grpSp>
            <p:nvGrpSpPr>
              <p:cNvPr id="32" name="组合 31"/>
              <p:cNvGrpSpPr/>
              <p:nvPr/>
            </p:nvGrpSpPr>
            <p:grpSpPr>
              <a:xfrm>
                <a:off x="1334" y="1808"/>
                <a:ext cx="12162" cy="4655"/>
                <a:chOff x="1334" y="1808"/>
                <a:chExt cx="12162" cy="4655"/>
              </a:xfrm>
            </p:grpSpPr>
            <p:sp>
              <p:nvSpPr>
                <p:cNvPr id="33" name="圆角矩形 32"/>
                <p:cNvSpPr/>
                <p:nvPr>
                  <p:custDataLst>
                    <p:tags r:id="rId5"/>
                  </p:custDataLst>
                </p:nvPr>
              </p:nvSpPr>
              <p:spPr>
                <a:xfrm>
                  <a:off x="5278" y="1808"/>
                  <a:ext cx="4072" cy="668"/>
                </a:xfrm>
                <a:prstGeom prst="roundRect">
                  <a:avLst/>
                </a:prstGeom>
                <a:solidFill>
                  <a:srgbClr val="1C5684"/>
                </a:solidFill>
              </p:spPr>
              <p:style>
                <a:lnRef idx="3">
                  <a:schemeClr val="lt1"/>
                </a:lnRef>
                <a:fillRef idx="1">
                  <a:schemeClr val="accent1"/>
                </a:fillRef>
                <a:effectRef idx="1">
                  <a:schemeClr val="accent1"/>
                </a:effectRef>
                <a:fontRef idx="minor">
                  <a:schemeClr val="lt1"/>
                </a:fontRef>
              </p:style>
              <p:txBody>
                <a:bodyPr wrap="square" rtlCol="0" anchor="ctr" anchorCtr="true"/>
                <a:lstStyle/>
                <a:p>
                  <a:pPr algn="ctr"/>
                  <a:r>
                    <a:rPr lang="zh-CN" altLang="en-US" sz="2000" b="1" dirty="0">
                      <a:solidFill>
                        <a:schemeClr val="bg1"/>
                      </a:solidFill>
                      <a:latin typeface="Times New Roman" panose="02020603050405020304" charset="0"/>
                      <a:ea typeface="楷体" panose="02010609060101010101" pitchFamily="49" charset="-122"/>
                      <a:sym typeface="Times New Roman" panose="02020603050405020304" charset="0"/>
                    </a:rPr>
                    <a:t>与预算口径衔接一致</a:t>
                  </a:r>
                  <a:endParaRPr lang="zh-CN" altLang="en-US" sz="2000" b="1" dirty="0">
                    <a:solidFill>
                      <a:schemeClr val="bg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35" name="文本框 34"/>
                <p:cNvSpPr txBox="true"/>
                <p:nvPr>
                  <p:custDataLst>
                    <p:tags r:id="rId6"/>
                  </p:custDataLst>
                </p:nvPr>
              </p:nvSpPr>
              <p:spPr>
                <a:xfrm>
                  <a:off x="1334" y="4052"/>
                  <a:ext cx="5362" cy="2131"/>
                </a:xfrm>
                <a:prstGeom prst="rect">
                  <a:avLst/>
                </a:prstGeom>
                <a:noFill/>
              </p:spPr>
              <p:txBody>
                <a:bodyPr wrap="square" rtlCol="0">
                  <a:noAutofit/>
                </a:bodyPr>
                <a:lstStyle/>
                <a:p>
                  <a:endParaRPr lang="zh-CN" altLang="en-US" sz="1600" b="1" dirty="0">
                    <a:solidFill>
                      <a:srgbClr val="002060"/>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sp>
              <p:nvSpPr>
                <p:cNvPr id="37" name="文本框 36"/>
                <p:cNvSpPr txBox="true"/>
                <p:nvPr>
                  <p:custDataLst>
                    <p:tags r:id="rId7"/>
                  </p:custDataLst>
                </p:nvPr>
              </p:nvSpPr>
              <p:spPr>
                <a:xfrm>
                  <a:off x="3893" y="3404"/>
                  <a:ext cx="2620" cy="488"/>
                </a:xfrm>
                <a:prstGeom prst="rect">
                  <a:avLst/>
                </a:prstGeom>
                <a:noFill/>
              </p:spPr>
              <p:txBody>
                <a:bodyPr wrap="square" bIns="35100" rtlCol="0"/>
                <a:lstStyle/>
                <a:p>
                  <a:endParaRPr lang="zh-CN" altLang="en-US" sz="1600" b="1" dirty="0">
                    <a:solidFill>
                      <a:srgbClr val="002060"/>
                    </a:solidFill>
                    <a:latin typeface="Times New Roman" panose="02020603050405020304" charset="0"/>
                    <a:ea typeface="楷体" panose="02010609060101010101" pitchFamily="49" charset="-122"/>
                    <a:sym typeface="Times New Roman" panose="02020603050405020304" charset="0"/>
                  </a:endParaRPr>
                </a:p>
                <a:p>
                  <a:endParaRPr lang="zh-CN" altLang="en-US" sz="1600" b="1" dirty="0">
                    <a:solidFill>
                      <a:srgbClr val="002060"/>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40" name="文本框 39"/>
                <p:cNvSpPr txBox="true"/>
                <p:nvPr>
                  <p:custDataLst>
                    <p:tags r:id="rId8"/>
                  </p:custDataLst>
                </p:nvPr>
              </p:nvSpPr>
              <p:spPr>
                <a:xfrm>
                  <a:off x="7706" y="4051"/>
                  <a:ext cx="5790" cy="2413"/>
                </a:xfrm>
                <a:prstGeom prst="rect">
                  <a:avLst/>
                </a:prstGeom>
                <a:noFill/>
              </p:spPr>
              <p:txBody>
                <a:bodyPr wrap="square" rtlCol="0">
                  <a:noAutofit/>
                </a:bodyPr>
                <a:lstStyle/>
                <a:p>
                  <a:pPr algn="r"/>
                  <a:endParaRPr lang="zh-CN" altLang="en-US" sz="1200" b="1" dirty="0">
                    <a:solidFill>
                      <a:srgbClr val="002060"/>
                    </a:solidFill>
                    <a:latin typeface="Times New Roman" panose="02020603050405020304" charset="0"/>
                    <a:ea typeface="楷体" panose="02010609060101010101" pitchFamily="49" charset="-122"/>
                    <a:sym typeface="Times New Roman" panose="02020603050405020304" charset="0"/>
                  </a:endParaRPr>
                </a:p>
              </p:txBody>
            </p:sp>
            <p:sp>
              <p:nvSpPr>
                <p:cNvPr id="42" name="文本框 41"/>
                <p:cNvSpPr txBox="true"/>
                <p:nvPr>
                  <p:custDataLst>
                    <p:tags r:id="rId9"/>
                  </p:custDataLst>
                </p:nvPr>
              </p:nvSpPr>
              <p:spPr>
                <a:xfrm>
                  <a:off x="7157" y="3404"/>
                  <a:ext cx="3574" cy="488"/>
                </a:xfrm>
                <a:prstGeom prst="rect">
                  <a:avLst/>
                </a:prstGeom>
                <a:noFill/>
                <a:ln>
                  <a:noFill/>
                </a:ln>
              </p:spPr>
              <p:txBody>
                <a:bodyPr wrap="square" bIns="35100" rtlCol="0"/>
                <a:lstStyle/>
                <a:p>
                  <a:pPr lvl="1" algn="r"/>
                  <a:endParaRPr lang="zh-CN" altLang="en-US" sz="1600" b="1" dirty="0">
                    <a:solidFill>
                      <a:srgbClr val="002060"/>
                    </a:solidFill>
                    <a:latin typeface="Times New Roman" panose="02020603050405020304" charset="0"/>
                    <a:ea typeface="楷体" panose="02010609060101010101" pitchFamily="49" charset="-122"/>
                    <a:sym typeface="Times New Roman" panose="02020603050405020304" charset="0"/>
                  </a:endParaRPr>
                </a:p>
                <a:p>
                  <a:pPr lvl="1" algn="r"/>
                  <a:endParaRPr lang="zh-CN" altLang="en-US" sz="1600" b="1" dirty="0">
                    <a:solidFill>
                      <a:srgbClr val="002060"/>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45" name="组合 44"/>
                <p:cNvGrpSpPr/>
                <p:nvPr/>
              </p:nvGrpSpPr>
              <p:grpSpPr>
                <a:xfrm>
                  <a:off x="2608" y="2767"/>
                  <a:ext cx="1286" cy="1286"/>
                  <a:chOff x="3219" y="3452"/>
                  <a:chExt cx="1088" cy="1088"/>
                </a:xfrm>
              </p:grpSpPr>
              <p:sp>
                <p:nvSpPr>
                  <p:cNvPr id="46" name="椭圆 45"/>
                  <p:cNvSpPr/>
                  <p:nvPr>
                    <p:custDataLst>
                      <p:tags r:id="rId10"/>
                    </p:custDataLst>
                  </p:nvPr>
                </p:nvSpPr>
                <p:spPr>
                  <a:xfrm>
                    <a:off x="3219" y="3452"/>
                    <a:ext cx="1088" cy="1088"/>
                  </a:xfrm>
                  <a:prstGeom prst="ellipse">
                    <a:avLst/>
                  </a:prstGeom>
                  <a:solidFill>
                    <a:srgbClr val="207CBC"/>
                  </a:solidFill>
                  <a:ln>
                    <a:noFill/>
                  </a:ln>
                </p:spPr>
                <p:style>
                  <a:lnRef idx="2">
                    <a:srgbClr val="207CBC">
                      <a:shade val="50000"/>
                    </a:srgbClr>
                  </a:lnRef>
                  <a:fillRef idx="1">
                    <a:srgbClr val="207CBC"/>
                  </a:fillRef>
                  <a:effectRef idx="0">
                    <a:srgbClr val="207CBC"/>
                  </a:effectRef>
                  <a:fontRef idx="minor">
                    <a:sysClr val="window" lastClr="FFFFFF"/>
                  </a:fontRef>
                </p:style>
                <p:txBody>
                  <a:bodyPr rtlCol="0" anchor="ctr" anchorCtr="true">
                    <a:normAutofit/>
                  </a:bodyPr>
                  <a:lstStyle/>
                  <a:p>
                    <a:pPr algn="ctr"/>
                    <a:endParaRPr lang="zh-CN" altLang="en-US" sz="1350" b="1">
                      <a:latin typeface="Times New Roman" panose="02020603050405020304" charset="0"/>
                      <a:ea typeface="楷体" panose="02010609060101010101" pitchFamily="49" charset="-122"/>
                      <a:sym typeface="Times New Roman" panose="02020603050405020304" charset="0"/>
                    </a:endParaRPr>
                  </a:p>
                </p:txBody>
              </p:sp>
              <p:pic>
                <p:nvPicPr>
                  <p:cNvPr id="47" name="图片 46" descr="templates\docerresourceshop\icons\\32303235303834303b32303235313138373bd5feb8aebbfab9d8b5a5cebb"/>
                  <p:cNvPicPr>
                    <a:picLocks noChangeAspect="true"/>
                  </p:cNvPicPr>
                  <p:nvPr/>
                </p:nvPicPr>
                <p:blipFill>
                  <a:blip r:embed="rId11">
                    <a:extLst>
                      <a:ext uri="{96DAC541-7B7A-43D3-8B79-37D633B846F1}">
                        <asvg:svgBlip xmlns:asvg="http://schemas.microsoft.com/office/drawing/2016/SVG/main" r:embed="rId12"/>
                      </a:ext>
                    </a:extLst>
                  </a:blip>
                  <a:stretch>
                    <a:fillRect/>
                  </a:stretch>
                </p:blipFill>
                <p:spPr>
                  <a:xfrm>
                    <a:off x="3325" y="3452"/>
                    <a:ext cx="874" cy="874"/>
                  </a:xfrm>
                  <a:prstGeom prst="rect">
                    <a:avLst/>
                  </a:prstGeom>
                </p:spPr>
              </p:pic>
            </p:grpSp>
            <p:grpSp>
              <p:nvGrpSpPr>
                <p:cNvPr id="48" name="组合 47"/>
                <p:cNvGrpSpPr/>
                <p:nvPr/>
              </p:nvGrpSpPr>
              <p:grpSpPr>
                <a:xfrm>
                  <a:off x="10692" y="2767"/>
                  <a:ext cx="1286" cy="1286"/>
                  <a:chOff x="10091" y="3452"/>
                  <a:chExt cx="1088" cy="1088"/>
                </a:xfrm>
              </p:grpSpPr>
              <p:sp>
                <p:nvSpPr>
                  <p:cNvPr id="49" name="椭圆 48"/>
                  <p:cNvSpPr/>
                  <p:nvPr>
                    <p:custDataLst>
                      <p:tags r:id="rId13"/>
                    </p:custDataLst>
                  </p:nvPr>
                </p:nvSpPr>
                <p:spPr>
                  <a:xfrm>
                    <a:off x="10091" y="3452"/>
                    <a:ext cx="1088" cy="1088"/>
                  </a:xfrm>
                  <a:prstGeom prst="ellipse">
                    <a:avLst/>
                  </a:prstGeom>
                  <a:solidFill>
                    <a:srgbClr val="A7A7A7">
                      <a:lumMod val="75000"/>
                    </a:srgbClr>
                  </a:solidFill>
                  <a:ln>
                    <a:noFill/>
                  </a:ln>
                </p:spPr>
                <p:style>
                  <a:lnRef idx="2">
                    <a:srgbClr val="207CBC">
                      <a:shade val="50000"/>
                    </a:srgbClr>
                  </a:lnRef>
                  <a:fillRef idx="1">
                    <a:srgbClr val="207CBC"/>
                  </a:fillRef>
                  <a:effectRef idx="0">
                    <a:srgbClr val="207CBC"/>
                  </a:effectRef>
                  <a:fontRef idx="minor">
                    <a:sysClr val="window" lastClr="FFFFFF"/>
                  </a:fontRef>
                </p:style>
                <p:txBody>
                  <a:bodyPr rtlCol="0" anchor="ctr" anchorCtr="true">
                    <a:normAutofit/>
                  </a:bodyPr>
                  <a:lstStyle/>
                  <a:p>
                    <a:pPr algn="ctr"/>
                    <a:endParaRPr lang="zh-CN" altLang="en-US" sz="1350" b="1">
                      <a:latin typeface="Times New Roman" panose="02020603050405020304" charset="0"/>
                      <a:ea typeface="楷体" panose="02010609060101010101" pitchFamily="49" charset="-122"/>
                      <a:sym typeface="Times New Roman" panose="02020603050405020304" charset="0"/>
                    </a:endParaRPr>
                  </a:p>
                </p:txBody>
              </p:sp>
              <p:pic>
                <p:nvPicPr>
                  <p:cNvPr id="50" name="图片 49" descr="templates\docerresourceshop\icons\\343435333336373b333530343131373bd7cabdf0"/>
                  <p:cNvPicPr>
                    <a:picLocks noChangeAspect="true"/>
                  </p:cNvPicPr>
                  <p:nvPr/>
                </p:nvPicPr>
                <p:blipFill>
                  <a:blip r:embed="rId14">
                    <a:extLst>
                      <a:ext uri="{96DAC541-7B7A-43D3-8B79-37D633B846F1}">
                        <asvg:svgBlip xmlns:asvg="http://schemas.microsoft.com/office/drawing/2016/SVG/main" r:embed="rId15"/>
                      </a:ext>
                    </a:extLst>
                  </a:blip>
                  <a:stretch>
                    <a:fillRect/>
                  </a:stretch>
                </p:blipFill>
                <p:spPr>
                  <a:xfrm>
                    <a:off x="10289" y="3649"/>
                    <a:ext cx="692" cy="692"/>
                  </a:xfrm>
                  <a:prstGeom prst="rect">
                    <a:avLst/>
                  </a:prstGeom>
                </p:spPr>
              </p:pic>
            </p:grpSp>
          </p:grpSp>
        </p:grpSp>
      </p:grpSp>
      <p:grpSp>
        <p:nvGrpSpPr>
          <p:cNvPr id="51" name="组合 50"/>
          <p:cNvGrpSpPr/>
          <p:nvPr/>
        </p:nvGrpSpPr>
        <p:grpSpPr>
          <a:xfrm>
            <a:off x="1103630" y="3642995"/>
            <a:ext cx="4547235" cy="2390140"/>
            <a:chOff x="984392" y="1858687"/>
            <a:chExt cx="10033687" cy="2506745"/>
          </a:xfrm>
        </p:grpSpPr>
        <p:sp>
          <p:nvSpPr>
            <p:cNvPr id="52" name="矩形 51"/>
            <p:cNvSpPr/>
            <p:nvPr/>
          </p:nvSpPr>
          <p:spPr>
            <a:xfrm>
              <a:off x="984392" y="1858687"/>
              <a:ext cx="10033687" cy="250674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53" name="TextBox 1"/>
            <p:cNvSpPr txBox="true"/>
            <p:nvPr/>
          </p:nvSpPr>
          <p:spPr>
            <a:xfrm>
              <a:off x="1516832" y="2055151"/>
              <a:ext cx="8968807" cy="2113151"/>
            </a:xfrm>
            <a:prstGeom prst="rect">
              <a:avLst/>
            </a:prstGeom>
            <a:noFill/>
          </p:spPr>
          <p:txBody>
            <a:bodyPr wrap="square" rtlCol="0">
              <a:spAutoFit/>
            </a:bodyPr>
            <a:lstStyle/>
            <a:p>
              <a:pPr lvl="0" algn="l" fontAlgn="auto">
                <a:lnSpc>
                  <a:spcPts val="3000"/>
                </a:lnSpc>
                <a:buClr>
                  <a:srgbClr val="FFFF00"/>
                </a:buClr>
                <a:buSzPct val="120000"/>
                <a:buFontTx/>
                <a:defRPr/>
              </a:pPr>
              <a:r>
                <a:rPr lang="zh-CN" altLang="en-US" b="1" dirty="0">
                  <a:latin typeface="Times New Roman" panose="02020603050405020304" charset="0"/>
                  <a:ea typeface="楷体" panose="02010609060101010101" pitchFamily="49" charset="-122"/>
                  <a:sym typeface="Times New Roman" panose="02020603050405020304" charset="0"/>
                </a:rPr>
                <a:t>（一）单位范围</a:t>
              </a:r>
              <a:endParaRPr lang="zh-CN" altLang="en-US" b="1" dirty="0">
                <a:latin typeface="Times New Roman" panose="02020603050405020304" charset="0"/>
                <a:ea typeface="楷体" panose="02010609060101010101" pitchFamily="49" charset="-122"/>
                <a:sym typeface="Times New Roman" panose="02020603050405020304" charset="0"/>
              </a:endParaRPr>
            </a:p>
            <a:p>
              <a:pPr lvl="0" algn="just" fontAlgn="auto">
                <a:lnSpc>
                  <a:spcPts val="3000"/>
                </a:lnSpc>
                <a:buClr>
                  <a:srgbClr val="FFFF00"/>
                </a:buClr>
                <a:buSzPct val="120000"/>
                <a:buFontTx/>
                <a:defRPr/>
              </a:pPr>
              <a:r>
                <a:rPr lang="zh-CN" altLang="en-US" b="1"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包括列入202</a:t>
              </a:r>
              <a:r>
                <a:rPr lang="en-US" altLang="zh-CN" b="1"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3</a:t>
              </a:r>
              <a:r>
                <a:rPr lang="zh-CN" altLang="en-US" b="1"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年部门预算编报范围的各级各类行政事业单位和其他单位。</a:t>
              </a:r>
              <a:endParaRPr lang="zh-CN" altLang="en-US" b="1"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lvl="0" algn="just" fontAlgn="auto">
                <a:lnSpc>
                  <a:spcPts val="3000"/>
                </a:lnSpc>
                <a:buClr>
                  <a:srgbClr val="FFFF00"/>
                </a:buClr>
                <a:buSzPct val="120000"/>
                <a:buFontTx/>
                <a:defRPr/>
              </a:pPr>
              <a:r>
                <a:rPr lang="zh-CN" altLang="en-US" b="1"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含经费自理事业单位。</a:t>
              </a:r>
              <a:endParaRPr lang="zh-CN" altLang="en-US" sz="2000" b="1" dirty="0">
                <a:solidFill>
                  <a:srgbClr val="002060"/>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a:lnSpc>
                  <a:spcPts val="3000"/>
                </a:lnSpc>
              </a:pPr>
              <a:endParaRPr lang="zh-CN" altLang="en-US" sz="1600"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nvGrpSpPr>
          <p:cNvPr id="54" name="组合 53"/>
          <p:cNvGrpSpPr/>
          <p:nvPr/>
        </p:nvGrpSpPr>
        <p:grpSpPr>
          <a:xfrm>
            <a:off x="6311265" y="3642995"/>
            <a:ext cx="5318760" cy="2992308"/>
            <a:chOff x="984392" y="1858687"/>
            <a:chExt cx="10033687" cy="3138290"/>
          </a:xfrm>
        </p:grpSpPr>
        <p:sp>
          <p:nvSpPr>
            <p:cNvPr id="55" name="矩形 54"/>
            <p:cNvSpPr/>
            <p:nvPr/>
          </p:nvSpPr>
          <p:spPr>
            <a:xfrm>
              <a:off x="984392" y="1858687"/>
              <a:ext cx="10033687" cy="250674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56" name="TextBox 1"/>
            <p:cNvSpPr txBox="true"/>
            <p:nvPr/>
          </p:nvSpPr>
          <p:spPr>
            <a:xfrm>
              <a:off x="1155078" y="1997032"/>
              <a:ext cx="9659356" cy="2999945"/>
            </a:xfrm>
            <a:prstGeom prst="rect">
              <a:avLst/>
            </a:prstGeom>
            <a:noFill/>
          </p:spPr>
          <p:txBody>
            <a:bodyPr wrap="square" rtlCol="0">
              <a:spAutoFit/>
            </a:bodyPr>
            <a:lstStyle/>
            <a:p>
              <a:pPr lvl="0" algn="l" fontAlgn="auto">
                <a:lnSpc>
                  <a:spcPts val="3000"/>
                </a:lnSpc>
                <a:buClr>
                  <a:srgbClr val="FFFF00"/>
                </a:buClr>
                <a:buSzPct val="120000"/>
                <a:buFontTx/>
                <a:defRPr/>
              </a:pPr>
              <a:r>
                <a:rPr lang="zh-CN" altLang="en-US" b="1" dirty="0">
                  <a:latin typeface="Times New Roman" panose="02020603050405020304" charset="0"/>
                  <a:ea typeface="楷体" panose="02010609060101010101" pitchFamily="49" charset="-122"/>
                  <a:sym typeface="Times New Roman" panose="02020603050405020304" charset="0"/>
                </a:rPr>
                <a:t>（二）资金范围</a:t>
              </a:r>
              <a:endParaRPr lang="zh-CN" altLang="en-US" b="1" dirty="0">
                <a:latin typeface="Times New Roman" panose="02020603050405020304" charset="0"/>
                <a:ea typeface="楷体" panose="02010609060101010101" pitchFamily="49" charset="-122"/>
                <a:sym typeface="Times New Roman" panose="02020603050405020304" charset="0"/>
              </a:endParaRPr>
            </a:p>
            <a:p>
              <a:pPr algn="just" fontAlgn="auto">
                <a:lnSpc>
                  <a:spcPct val="150000"/>
                </a:lnSpc>
                <a:buClr>
                  <a:srgbClr val="FFFF00"/>
                </a:buClr>
                <a:buSzPct val="120000"/>
                <a:defRPr/>
              </a:pPr>
              <a:r>
                <a:rPr lang="zh-CN" altLang="en-US" b="1" dirty="0">
                  <a:latin typeface="Times New Roman" panose="02020603050405020304" charset="0"/>
                  <a:ea typeface="楷体" panose="02010609060101010101" pitchFamily="49" charset="-122"/>
                  <a:sym typeface="Times New Roman" panose="02020603050405020304" charset="0"/>
                </a:rPr>
                <a:t>包括单位纳入部门预算范围的全部收支情况，编报口径与单位综合预算衔接一致。</a:t>
              </a:r>
              <a:endParaRPr lang="zh-CN" altLang="en-US" b="1" dirty="0">
                <a:solidFill>
                  <a:schemeClr val="tx1"/>
                </a:solidFill>
                <a:latin typeface="Times New Roman" panose="02020603050405020304" charset="0"/>
                <a:ea typeface="楷体" panose="02010609060101010101" pitchFamily="49" charset="-122"/>
                <a:sym typeface="Times New Roman" panose="02020603050405020304" charset="0"/>
              </a:endParaRPr>
            </a:p>
            <a:p>
              <a:pPr algn="just" fontAlgn="auto">
                <a:lnSpc>
                  <a:spcPct val="150000"/>
                </a:lnSpc>
                <a:buClr>
                  <a:srgbClr val="FFFF00"/>
                </a:buClr>
                <a:buSzPct val="120000"/>
                <a:defRPr/>
              </a:pPr>
              <a:r>
                <a:rPr lang="zh-CN" altLang="en-US" b="1" dirty="0">
                  <a:latin typeface="Times New Roman" panose="02020603050405020304" charset="0"/>
                  <a:ea typeface="楷体" panose="02010609060101010101" pitchFamily="49" charset="-122"/>
                  <a:sym typeface="Times New Roman" panose="02020603050405020304" charset="0"/>
                </a:rPr>
                <a:t>财政拨款</a:t>
              </a:r>
              <a:r>
                <a:rPr lang="zh-CN" altLang="zh-CN" b="1" dirty="0">
                  <a:latin typeface="Times New Roman" panose="02020603050405020304" charset="0"/>
                  <a:ea typeface="楷体" panose="02010609060101010101" pitchFamily="49" charset="-122"/>
                  <a:sym typeface="Times New Roman" panose="02020603050405020304" charset="0"/>
                </a:rPr>
                <a:t>反映一般公共预算财政拨款</a:t>
              </a:r>
              <a:r>
                <a:rPr lang="zh-CN" altLang="en-US" b="1" dirty="0">
                  <a:latin typeface="Times New Roman" panose="02020603050405020304" charset="0"/>
                  <a:ea typeface="楷体" panose="02010609060101010101" pitchFamily="49" charset="-122"/>
                  <a:sym typeface="Times New Roman" panose="02020603050405020304" charset="0"/>
                </a:rPr>
                <a:t>、</a:t>
              </a:r>
              <a:r>
                <a:rPr lang="zh-CN" altLang="zh-CN" b="1" dirty="0">
                  <a:latin typeface="Times New Roman" panose="02020603050405020304" charset="0"/>
                  <a:ea typeface="楷体" panose="02010609060101010101" pitchFamily="49" charset="-122"/>
                  <a:sym typeface="Times New Roman" panose="02020603050405020304" charset="0"/>
                </a:rPr>
                <a:t>政府性基金预算财政拨款</a:t>
              </a:r>
              <a:r>
                <a:rPr lang="zh-CN" altLang="en-US" b="1" dirty="0">
                  <a:latin typeface="Times New Roman" panose="02020603050405020304" charset="0"/>
                  <a:ea typeface="楷体" panose="02010609060101010101" pitchFamily="49" charset="-122"/>
                  <a:sym typeface="Times New Roman" panose="02020603050405020304" charset="0"/>
                </a:rPr>
                <a:t>和</a:t>
              </a:r>
              <a:r>
                <a:rPr lang="zh-CN" altLang="zh-CN" b="1" dirty="0">
                  <a:latin typeface="Times New Roman" panose="02020603050405020304" charset="0"/>
                  <a:ea typeface="楷体" panose="02010609060101010101" pitchFamily="49" charset="-122"/>
                  <a:sym typeface="Times New Roman" panose="02020603050405020304" charset="0"/>
                </a:rPr>
                <a:t>国有资本经营预算财政拨款。</a:t>
              </a:r>
              <a:endParaRPr lang="zh-CN" altLang="en-US" b="1" dirty="0">
                <a:solidFill>
                  <a:srgbClr val="002060"/>
                </a:solidFill>
                <a:latin typeface="Times New Roman" panose="02020603050405020304" charset="0"/>
                <a:ea typeface="楷体" panose="02010609060101010101" pitchFamily="49" charset="-122"/>
                <a:sym typeface="Times New Roman" panose="02020603050405020304" charset="0"/>
              </a:endParaRPr>
            </a:p>
            <a:p>
              <a:pPr lvl="0" algn="l" fontAlgn="auto">
                <a:lnSpc>
                  <a:spcPts val="3000"/>
                </a:lnSpc>
                <a:buClr>
                  <a:srgbClr val="FFFF00"/>
                </a:buClr>
                <a:buSzPct val="120000"/>
                <a:buFontTx/>
                <a:defRPr/>
              </a:pPr>
              <a:endParaRPr lang="zh-CN" altLang="en-US" sz="2000" b="1" dirty="0">
                <a:solidFill>
                  <a:srgbClr val="002060"/>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a:lnSpc>
                  <a:spcPts val="3000"/>
                </a:lnSpc>
              </a:pPr>
              <a:endParaRPr lang="zh-CN" altLang="en-US" sz="1600"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pic>
        <p:nvPicPr>
          <p:cNvPr id="57" name="图片 56" descr="czb_logo_1"/>
          <p:cNvPicPr>
            <a:picLocks noChangeAspect="true"/>
          </p:cNvPicPr>
          <p:nvPr/>
        </p:nvPicPr>
        <p:blipFill>
          <a:blip r:embed="rId16"/>
          <a:stretch>
            <a:fillRect/>
          </a:stretch>
        </p:blipFill>
        <p:spPr>
          <a:xfrm>
            <a:off x="8343900" y="391160"/>
            <a:ext cx="3603625" cy="565785"/>
          </a:xfrm>
          <a:prstGeom prst="rect">
            <a:avLst/>
          </a:prstGeom>
        </p:spPr>
      </p:pic>
    </p:spTree>
  </p:cSld>
  <p:clrMapOvr>
    <a:masterClrMapping/>
  </p:clrMapOvr>
  <p:transition spd="slow"/>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决算与会计的关系</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8" name="组合 7"/>
          <p:cNvGrpSpPr/>
          <p:nvPr/>
        </p:nvGrpSpPr>
        <p:grpSpPr>
          <a:xfrm>
            <a:off x="1562100" y="1447165"/>
            <a:ext cx="8882806" cy="4684183"/>
            <a:chOff x="442" y="1549"/>
            <a:chExt cx="12882" cy="6160"/>
          </a:xfrm>
          <a:solidFill>
            <a:srgbClr val="356991"/>
          </a:solidFill>
        </p:grpSpPr>
        <p:grpSp>
          <p:nvGrpSpPr>
            <p:cNvPr id="33" name="组合 32"/>
            <p:cNvGrpSpPr/>
            <p:nvPr/>
          </p:nvGrpSpPr>
          <p:grpSpPr>
            <a:xfrm>
              <a:off x="442" y="1549"/>
              <a:ext cx="12882" cy="6160"/>
              <a:chOff x="3275856" y="1668789"/>
              <a:chExt cx="5544176" cy="5234225"/>
            </a:xfrm>
            <a:grpFill/>
          </p:grpSpPr>
          <p:sp>
            <p:nvSpPr>
              <p:cNvPr id="36" name="圆角矩形 35"/>
              <p:cNvSpPr/>
              <p:nvPr/>
            </p:nvSpPr>
            <p:spPr>
              <a:xfrm>
                <a:off x="3275856" y="2636912"/>
                <a:ext cx="3312368" cy="792088"/>
              </a:xfrm>
              <a:prstGeom prst="roundRect">
                <a:avLst/>
              </a:prstGeom>
              <a:no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rPr>
                  <a:t>会计数据的搬运工</a:t>
                </a:r>
                <a:endPar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endParaRPr>
              </a:p>
            </p:txBody>
          </p:sp>
          <p:sp>
            <p:nvSpPr>
              <p:cNvPr id="39" name="矩形 38"/>
              <p:cNvSpPr/>
              <p:nvPr/>
            </p:nvSpPr>
            <p:spPr>
              <a:xfrm>
                <a:off x="5499235" y="3586118"/>
                <a:ext cx="3320797" cy="876345"/>
              </a:xfrm>
              <a:prstGeom prst="rect">
                <a:avLst/>
              </a:prstGeom>
              <a:noFill/>
              <a:ln w="28575">
                <a:solidFill>
                  <a:srgbClr val="356991"/>
                </a:solidFill>
              </a:ln>
            </p:spPr>
            <p:txBody>
              <a:bodyPr wrap="square">
                <a:spAutoFit/>
              </a:bodyPr>
              <a:lstStyle/>
              <a:p>
                <a:pPr indent="0" algn="l">
                  <a:lnSpc>
                    <a:spcPct val="150000"/>
                  </a:lnSpc>
                  <a:buSzPct val="70000"/>
                  <a:buFont typeface="Wingdings" panose="05000000000000000000" charset="0"/>
                  <a:buNone/>
                </a:pPr>
                <a:r>
                  <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rPr>
                  <a:t>按照执行会计制度的类型填报</a:t>
                </a:r>
                <a:endParaRPr lang="en-US" altLang="zh-CN" sz="1600" b="1" dirty="0">
                  <a:solidFill>
                    <a:schemeClr val="tx1"/>
                  </a:solidFill>
                  <a:latin typeface="Times New Roman" panose="02020603050405020304" charset="0"/>
                  <a:ea typeface="楷体" panose="02010609060101010101" pitchFamily="49" charset="-122"/>
                  <a:sym typeface="Times New Roman" panose="02020603050405020304" charset="0"/>
                </a:endParaRPr>
              </a:p>
              <a:p>
                <a:pPr indent="0" algn="l">
                  <a:lnSpc>
                    <a:spcPct val="150000"/>
                  </a:lnSpc>
                  <a:buSzPct val="70000"/>
                  <a:buFont typeface="Wingdings" panose="05000000000000000000" charset="0"/>
                  <a:buNone/>
                </a:pPr>
                <a:r>
                  <a:rPr lang="en-US" altLang="zh-CN" sz="1600" b="1" dirty="0">
                    <a:solidFill>
                      <a:schemeClr val="tx1"/>
                    </a:solidFill>
                    <a:latin typeface="Times New Roman" panose="02020603050405020304" charset="0"/>
                    <a:ea typeface="楷体" panose="02010609060101010101" pitchFamily="49" charset="-122"/>
                    <a:sym typeface="Times New Roman" panose="02020603050405020304" charset="0"/>
                  </a:rPr>
                  <a:t>《</a:t>
                </a:r>
                <a:r>
                  <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rPr>
                  <a:t>政府会计制度</a:t>
                </a:r>
                <a:r>
                  <a:rPr lang="en-US" altLang="zh-CN" sz="1600" b="1" dirty="0">
                    <a:solidFill>
                      <a:schemeClr val="tx1"/>
                    </a:solidFill>
                    <a:latin typeface="Times New Roman" panose="02020603050405020304" charset="0"/>
                    <a:ea typeface="楷体" panose="02010609060101010101" pitchFamily="49" charset="-122"/>
                    <a:sym typeface="Times New Roman" panose="02020603050405020304" charset="0"/>
                  </a:rPr>
                  <a:t>》《</a:t>
                </a:r>
                <a:r>
                  <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rPr>
                  <a:t>企业会计制度</a:t>
                </a:r>
                <a:r>
                  <a:rPr lang="en-US" altLang="zh-CN" sz="1600" b="1" dirty="0">
                    <a:solidFill>
                      <a:schemeClr val="tx1"/>
                    </a:solidFill>
                    <a:latin typeface="Times New Roman" panose="02020603050405020304" charset="0"/>
                    <a:ea typeface="楷体" panose="02010609060101010101" pitchFamily="49" charset="-122"/>
                    <a:sym typeface="Times New Roman" panose="02020603050405020304" charset="0"/>
                  </a:rPr>
                  <a:t>》《</a:t>
                </a:r>
                <a:r>
                  <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rPr>
                  <a:t>民间非营利组织</a:t>
                </a:r>
                <a:r>
                  <a:rPr lang="en-US" altLang="zh-CN" sz="1600" b="1" dirty="0">
                    <a:solidFill>
                      <a:schemeClr val="tx1"/>
                    </a:solidFill>
                    <a:latin typeface="Times New Roman" panose="02020603050405020304" charset="0"/>
                    <a:ea typeface="楷体" panose="02010609060101010101" pitchFamily="49" charset="-122"/>
                    <a:sym typeface="Times New Roman" panose="02020603050405020304" charset="0"/>
                  </a:rPr>
                  <a:t>》</a:t>
                </a:r>
                <a:endPar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endParaRPr>
              </a:p>
            </p:txBody>
          </p:sp>
          <p:sp>
            <p:nvSpPr>
              <p:cNvPr id="40" name="直角上箭头 39"/>
              <p:cNvSpPr/>
              <p:nvPr/>
            </p:nvSpPr>
            <p:spPr>
              <a:xfrm rot="10800000" flipH="true">
                <a:off x="6588224" y="2904994"/>
                <a:ext cx="1151727" cy="681124"/>
              </a:xfrm>
              <a:prstGeom prst="bentUpArrow">
                <a:avLst>
                  <a:gd name="adj1" fmla="val 7426"/>
                  <a:gd name="adj2" fmla="val 14616"/>
                  <a:gd name="adj3" fmla="val 23402"/>
                </a:avLst>
              </a:prstGeom>
              <a:grpFill/>
              <a:ln>
                <a:solidFill>
                  <a:srgbClr val="35699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bg1"/>
                  </a:solidFill>
                  <a:latin typeface="Times New Roman" panose="02020603050405020304" charset="0"/>
                  <a:ea typeface="楷体" panose="02010609060101010101" pitchFamily="49" charset="-122"/>
                  <a:sym typeface="Times New Roman" panose="02020603050405020304" charset="0"/>
                </a:endParaRPr>
              </a:p>
            </p:txBody>
          </p:sp>
          <p:sp>
            <p:nvSpPr>
              <p:cNvPr id="41" name="TextBox 27"/>
              <p:cNvSpPr txBox="true"/>
              <p:nvPr/>
            </p:nvSpPr>
            <p:spPr>
              <a:xfrm>
                <a:off x="6264023" y="2449612"/>
                <a:ext cx="1800200" cy="652090"/>
              </a:xfrm>
              <a:prstGeom prst="rect">
                <a:avLst/>
              </a:prstGeom>
              <a:noFill/>
              <a:ln>
                <a:noFill/>
              </a:ln>
            </p:spPr>
            <p:txBody>
              <a:bodyPr wrap="square" rtlCol="0">
                <a:spAutoFit/>
              </a:bodyPr>
              <a:lstStyle/>
              <a:p>
                <a:pPr algn="ctr"/>
                <a:r>
                  <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rPr>
                  <a:t>对应关系表</a:t>
                </a:r>
                <a:endPar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endParaRPr>
              </a:p>
              <a:p>
                <a:pPr algn="ctr"/>
                <a:endPar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endParaRPr>
              </a:p>
            </p:txBody>
          </p:sp>
          <p:sp>
            <p:nvSpPr>
              <p:cNvPr id="42" name="直角上箭头 41"/>
              <p:cNvSpPr/>
              <p:nvPr/>
            </p:nvSpPr>
            <p:spPr>
              <a:xfrm rot="5400000">
                <a:off x="3341123" y="4241318"/>
                <a:ext cx="2571690" cy="947052"/>
              </a:xfrm>
              <a:prstGeom prst="bentUpArrow">
                <a:avLst>
                  <a:gd name="adj1" fmla="val 7426"/>
                  <a:gd name="adj2" fmla="val 14616"/>
                  <a:gd name="adj3" fmla="val 23402"/>
                </a:avLst>
              </a:prstGeom>
              <a:grpFill/>
              <a:ln>
                <a:solidFill>
                  <a:srgbClr val="35699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bg1"/>
                  </a:solidFill>
                  <a:latin typeface="Times New Roman" panose="02020603050405020304" charset="0"/>
                  <a:ea typeface="楷体" panose="02010609060101010101" pitchFamily="49" charset="-122"/>
                  <a:sym typeface="Times New Roman" panose="02020603050405020304" charset="0"/>
                </a:endParaRPr>
              </a:p>
            </p:txBody>
          </p:sp>
          <p:grpSp>
            <p:nvGrpSpPr>
              <p:cNvPr id="43" name="组合 42"/>
              <p:cNvGrpSpPr/>
              <p:nvPr/>
            </p:nvGrpSpPr>
            <p:grpSpPr>
              <a:xfrm>
                <a:off x="5100497" y="5160322"/>
                <a:ext cx="2582111" cy="1742692"/>
                <a:chOff x="4711505" y="5526918"/>
                <a:chExt cx="1646044" cy="1431795"/>
              </a:xfrm>
              <a:grpFill/>
            </p:grpSpPr>
            <p:sp>
              <p:nvSpPr>
                <p:cNvPr id="48" name="矩形 47"/>
                <p:cNvSpPr/>
                <p:nvPr/>
              </p:nvSpPr>
              <p:spPr>
                <a:xfrm>
                  <a:off x="4711505" y="5526918"/>
                  <a:ext cx="1645791" cy="431987"/>
                </a:xfrm>
                <a:prstGeom prst="rect">
                  <a:avLst/>
                </a:prstGeom>
                <a:no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rPr>
                    <a:t>会计是决算的依据</a:t>
                  </a:r>
                  <a:endPar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endParaRPr>
                </a:p>
              </p:txBody>
            </p:sp>
            <p:sp>
              <p:nvSpPr>
                <p:cNvPr id="49" name="矩形 48"/>
                <p:cNvSpPr/>
                <p:nvPr/>
              </p:nvSpPr>
              <p:spPr>
                <a:xfrm>
                  <a:off x="4711505" y="6526726"/>
                  <a:ext cx="1646044" cy="431987"/>
                </a:xfrm>
                <a:prstGeom prst="rect">
                  <a:avLst/>
                </a:prstGeom>
                <a:no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rPr>
                    <a:t>按照报告体例、填列会计信息</a:t>
                  </a:r>
                  <a:endPar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endParaRPr>
                </a:p>
              </p:txBody>
            </p:sp>
            <p:sp>
              <p:nvSpPr>
                <p:cNvPr id="50" name="矩形 49"/>
                <p:cNvSpPr/>
                <p:nvPr/>
              </p:nvSpPr>
              <p:spPr>
                <a:xfrm>
                  <a:off x="4711505" y="6023616"/>
                  <a:ext cx="1645286" cy="431987"/>
                </a:xfrm>
                <a:prstGeom prst="rect">
                  <a:avLst/>
                </a:prstGeom>
                <a:no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rPr>
                    <a:t>决算是会计的报告</a:t>
                  </a:r>
                  <a:endPar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endParaRPr>
                </a:p>
              </p:txBody>
            </p:sp>
          </p:grpSp>
          <p:sp>
            <p:nvSpPr>
              <p:cNvPr id="44" name="矩形 43"/>
              <p:cNvSpPr/>
              <p:nvPr/>
            </p:nvSpPr>
            <p:spPr>
              <a:xfrm>
                <a:off x="4422051" y="1668789"/>
                <a:ext cx="792480" cy="376779"/>
              </a:xfrm>
              <a:prstGeom prst="rect">
                <a:avLst/>
              </a:prstGeom>
              <a:noFill/>
              <a:ln>
                <a:noFill/>
              </a:ln>
            </p:spPr>
            <p:txBody>
              <a:bodyPr wrap="square">
                <a:spAutoFit/>
              </a:bodyPr>
              <a:lstStyle/>
              <a:p>
                <a:pPr algn="ctr"/>
                <a:r>
                  <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rPr>
                  <a:t>做决算</a:t>
                </a:r>
                <a:endPar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endParaRPr>
              </a:p>
            </p:txBody>
          </p:sp>
        </p:grpSp>
        <p:sp>
          <p:nvSpPr>
            <p:cNvPr id="2" name="下箭头 1"/>
            <p:cNvSpPr/>
            <p:nvPr/>
          </p:nvSpPr>
          <p:spPr>
            <a:xfrm>
              <a:off x="3543" y="2103"/>
              <a:ext cx="966" cy="488"/>
            </a:xfrm>
            <a:prstGeom prst="downArrow">
              <a:avLst/>
            </a:prstGeom>
            <a:grpFill/>
            <a:ln>
              <a:solidFill>
                <a:srgbClr val="356991"/>
              </a:solidFill>
            </a:ln>
          </p:spPr>
          <p:style>
            <a:lnRef idx="2">
              <a:schemeClr val="accent5"/>
            </a:lnRef>
            <a:fillRef idx="1">
              <a:schemeClr val="lt1"/>
            </a:fillRef>
            <a:effectRef idx="0">
              <a:schemeClr val="accent5"/>
            </a:effectRef>
            <a:fontRef idx="minor">
              <a:schemeClr val="dk1"/>
            </a:fontRef>
          </p:style>
          <p:txBody>
            <a:bodyPr rtlCol="0" anchor="ctr"/>
            <a:lstStyle/>
            <a:p>
              <a:pPr algn="ctr"/>
              <a:endParaRPr lang="zh-CN" altLang="en-US">
                <a:solidFill>
                  <a:schemeClr val="bg1"/>
                </a:solidFill>
                <a:latin typeface="Times New Roman" panose="02020603050405020304" charset="0"/>
                <a:ea typeface="楷体" panose="02010609060101010101" pitchFamily="49" charset="-122"/>
                <a:sym typeface="Times New Roman" panose="02020603050405020304" charset="0"/>
              </a:endParaRPr>
            </a:p>
          </p:txBody>
        </p:sp>
      </p:grpSp>
      <p:pic>
        <p:nvPicPr>
          <p:cNvPr id="3" name="图片 2" descr="czb_logo_1"/>
          <p:cNvPicPr>
            <a:picLocks noChangeAspect="true"/>
          </p:cNvPicPr>
          <p:nvPr/>
        </p:nvPicPr>
        <p:blipFill>
          <a:blip r:embed="rId1"/>
          <a:stretch>
            <a:fillRect/>
          </a:stretch>
        </p:blipFill>
        <p:spPr>
          <a:xfrm>
            <a:off x="8343900" y="391160"/>
            <a:ext cx="3603625" cy="565785"/>
          </a:xfrm>
          <a:prstGeom prst="rect">
            <a:avLst/>
          </a:prstGeom>
        </p:spPr>
      </p:pic>
    </p:spTree>
  </p:cSld>
  <p:clrMapOvr>
    <a:masterClrMapping/>
  </p:clrMapOvr>
  <p:transition spd="slow"/>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决算信息</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64" name="组合 63"/>
          <p:cNvGrpSpPr/>
          <p:nvPr/>
        </p:nvGrpSpPr>
        <p:grpSpPr>
          <a:xfrm>
            <a:off x="1438394" y="1210945"/>
            <a:ext cx="8127881" cy="4889500"/>
            <a:chOff x="3357080" y="1727084"/>
            <a:chExt cx="5742060" cy="4138246"/>
          </a:xfrm>
        </p:grpSpPr>
        <p:sp>
          <p:nvSpPr>
            <p:cNvPr id="66" name="Rectangle 3"/>
            <p:cNvSpPr>
              <a:spLocks noChangeArrowheads="true"/>
            </p:cNvSpPr>
            <p:nvPr/>
          </p:nvSpPr>
          <p:spPr bwMode="auto">
            <a:xfrm>
              <a:off x="3357080" y="1727084"/>
              <a:ext cx="5742060" cy="4138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80604020202020204" pitchFamily="34" charset="0"/>
                <a:buChar char="•"/>
                <a:defRPr sz="3200">
                  <a:solidFill>
                    <a:schemeClr val="tx1"/>
                  </a:solidFill>
                  <a:latin typeface="Calibri" panose="020F0502020204030204" pitchFamily="34" charset="0"/>
                  <a:ea typeface="宋体" pitchFamily="2" charset="-122"/>
                </a:defRPr>
              </a:lvl1pPr>
              <a:lvl2pPr marL="742950" indent="-285750">
                <a:spcBef>
                  <a:spcPct val="20000"/>
                </a:spcBef>
                <a:buFont typeface="Arial" panose="02080604020202020204" pitchFamily="34" charset="0"/>
                <a:buChar char="–"/>
                <a:defRPr sz="2800">
                  <a:solidFill>
                    <a:schemeClr val="tx1"/>
                  </a:solidFill>
                  <a:latin typeface="Calibri" panose="020F0502020204030204" pitchFamily="34" charset="0"/>
                  <a:ea typeface="宋体" pitchFamily="2" charset="-122"/>
                </a:defRPr>
              </a:lvl2pPr>
              <a:lvl3pPr marL="1143000" indent="-228600">
                <a:spcBef>
                  <a:spcPct val="20000"/>
                </a:spcBef>
                <a:buFont typeface="Arial" panose="02080604020202020204" pitchFamily="34" charset="0"/>
                <a:buChar char="•"/>
                <a:defRPr sz="2400">
                  <a:solidFill>
                    <a:schemeClr val="tx1"/>
                  </a:solidFill>
                  <a:latin typeface="Calibri" panose="020F0502020204030204" pitchFamily="34" charset="0"/>
                  <a:ea typeface="宋体" pitchFamily="2" charset="-122"/>
                </a:defRPr>
              </a:lvl3pPr>
              <a:lvl4pPr marL="1600200" indent="-228600">
                <a:spcBef>
                  <a:spcPct val="20000"/>
                </a:spcBef>
                <a:buFont typeface="Arial" panose="02080604020202020204" pitchFamily="34" charset="0"/>
                <a:buChar char="–"/>
                <a:defRPr sz="2000">
                  <a:solidFill>
                    <a:schemeClr val="tx1"/>
                  </a:solidFill>
                  <a:latin typeface="Calibri" panose="020F0502020204030204" pitchFamily="34" charset="0"/>
                  <a:ea typeface="宋体" pitchFamily="2" charset="-122"/>
                </a:defRPr>
              </a:lvl4pPr>
              <a:lvl5pPr marL="2057400" indent="-228600">
                <a:spcBef>
                  <a:spcPct val="20000"/>
                </a:spcBef>
                <a:buFont typeface="Arial" panose="02080604020202020204" pitchFamily="34" charset="0"/>
                <a:buChar char="»"/>
                <a:defRPr sz="2000">
                  <a:solidFill>
                    <a:schemeClr val="tx1"/>
                  </a:solidFill>
                  <a:latin typeface="Calibri" panose="020F0502020204030204" pitchFamily="34" charset="0"/>
                  <a:ea typeface="宋体" pitchFamily="2" charset="-122"/>
                </a:defRPr>
              </a:lvl5pPr>
              <a:lvl6pPr marL="2514600" indent="-228600" eaLnBrk="0" fontAlgn="base" hangingPunct="0">
                <a:spcBef>
                  <a:spcPct val="20000"/>
                </a:spcBef>
                <a:spcAft>
                  <a:spcPct val="0"/>
                </a:spcAft>
                <a:buFont typeface="Arial" panose="02080604020202020204" pitchFamily="34" charset="0"/>
                <a:buChar char="»"/>
                <a:defRPr sz="2000">
                  <a:solidFill>
                    <a:schemeClr val="tx1"/>
                  </a:solidFill>
                  <a:latin typeface="Calibri" panose="020F0502020204030204" pitchFamily="34" charset="0"/>
                  <a:ea typeface="宋体" pitchFamily="2" charset="-122"/>
                </a:defRPr>
              </a:lvl6pPr>
              <a:lvl7pPr marL="2971800" indent="-228600" eaLnBrk="0" fontAlgn="base" hangingPunct="0">
                <a:spcBef>
                  <a:spcPct val="20000"/>
                </a:spcBef>
                <a:spcAft>
                  <a:spcPct val="0"/>
                </a:spcAft>
                <a:buFont typeface="Arial" panose="02080604020202020204" pitchFamily="34" charset="0"/>
                <a:buChar char="»"/>
                <a:defRPr sz="2000">
                  <a:solidFill>
                    <a:schemeClr val="tx1"/>
                  </a:solidFill>
                  <a:latin typeface="Calibri" panose="020F0502020204030204" pitchFamily="34" charset="0"/>
                  <a:ea typeface="宋体" pitchFamily="2" charset="-122"/>
                </a:defRPr>
              </a:lvl7pPr>
              <a:lvl8pPr marL="3429000" indent="-228600" eaLnBrk="0" fontAlgn="base" hangingPunct="0">
                <a:spcBef>
                  <a:spcPct val="20000"/>
                </a:spcBef>
                <a:spcAft>
                  <a:spcPct val="0"/>
                </a:spcAft>
                <a:buFont typeface="Arial" panose="02080604020202020204" pitchFamily="34" charset="0"/>
                <a:buChar char="»"/>
                <a:defRPr sz="2000">
                  <a:solidFill>
                    <a:schemeClr val="tx1"/>
                  </a:solidFill>
                  <a:latin typeface="Calibri" panose="020F0502020204030204" pitchFamily="34" charset="0"/>
                  <a:ea typeface="宋体" pitchFamily="2" charset="-122"/>
                </a:defRPr>
              </a:lvl8pPr>
              <a:lvl9pPr marL="3886200" indent="-228600" eaLnBrk="0" fontAlgn="base" hangingPunct="0">
                <a:spcBef>
                  <a:spcPct val="20000"/>
                </a:spcBef>
                <a:spcAft>
                  <a:spcPct val="0"/>
                </a:spcAft>
                <a:buFont typeface="Arial" panose="02080604020202020204" pitchFamily="34" charset="0"/>
                <a:buChar char="»"/>
                <a:defRPr sz="2000">
                  <a:solidFill>
                    <a:schemeClr val="tx1"/>
                  </a:solidFill>
                  <a:latin typeface="Calibri" panose="020F0502020204030204" pitchFamily="34" charset="0"/>
                  <a:ea typeface="宋体" pitchFamily="2" charset="-122"/>
                </a:defRPr>
              </a:lvl9pPr>
            </a:lstStyle>
            <a:p>
              <a:pPr eaLnBrk="1" hangingPunct="1">
                <a:buClr>
                  <a:srgbClr val="FFFF00"/>
                </a:buClr>
                <a:buSzPct val="120000"/>
                <a:buNone/>
                <a:defRPr/>
              </a:pPr>
              <a:endParaRPr lang="en-US" altLang="zh-CN" sz="1600" dirty="0">
                <a:solidFill>
                  <a:schemeClr val="tx1"/>
                </a:solidFill>
                <a:latin typeface="Times New Roman" panose="02020603050405020304" charset="0"/>
                <a:ea typeface="楷体" panose="02010609060101010101" pitchFamily="49" charset="-122"/>
                <a:sym typeface="Times New Roman" panose="02020603050405020304" charset="0"/>
              </a:endParaRPr>
            </a:p>
          </p:txBody>
        </p:sp>
        <p:grpSp>
          <p:nvGrpSpPr>
            <p:cNvPr id="67" name="组合 66"/>
            <p:cNvGrpSpPr/>
            <p:nvPr/>
          </p:nvGrpSpPr>
          <p:grpSpPr>
            <a:xfrm>
              <a:off x="3429779" y="1742154"/>
              <a:ext cx="5669027" cy="3562108"/>
              <a:chOff x="3429779" y="1742154"/>
              <a:chExt cx="5669027" cy="3562108"/>
            </a:xfrm>
          </p:grpSpPr>
          <p:sp>
            <p:nvSpPr>
              <p:cNvPr id="68" name="矩形 67"/>
              <p:cNvSpPr/>
              <p:nvPr/>
            </p:nvSpPr>
            <p:spPr>
              <a:xfrm>
                <a:off x="3846445" y="1796030"/>
                <a:ext cx="1393200" cy="368256"/>
              </a:xfrm>
              <a:prstGeom prst="rect">
                <a:avLst/>
              </a:prstGeom>
              <a:solidFill>
                <a:schemeClr val="accent5">
                  <a:lumMod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false" anchor="ctr" anchorCtr="false" forceAA="false" compatLnSpc="true">
                <a:noAutofit/>
              </a:bodyPr>
              <a:lstStyle/>
              <a:p>
                <a:pPr lvl="0" algn="ctr">
                  <a:buClrTx/>
                  <a:buSzTx/>
                  <a:buFontTx/>
                </a:pPr>
                <a:endParaRPr lang="zh-CN" altLang="en-US" sz="1600" dirty="0">
                  <a:solidFill>
                    <a:schemeClr val="tx1"/>
                  </a:solidFill>
                  <a:latin typeface="Times New Roman" panose="02020603050405020304" charset="0"/>
                  <a:ea typeface="楷体" panose="02010609060101010101" pitchFamily="49" charset="-122"/>
                  <a:sym typeface="Times New Roman" panose="02020603050405020304" charset="0"/>
                </a:endParaRPr>
              </a:p>
            </p:txBody>
          </p:sp>
          <p:pic>
            <p:nvPicPr>
              <p:cNvPr id="70" name="Picture 2"/>
              <p:cNvPicPr>
                <a:picLocks noChangeAspect="true" noChangeArrowheads="true"/>
              </p:cNvPicPr>
              <p:nvPr/>
            </p:nvPicPr>
            <p:blipFill>
              <a:blip r:embed="rId1" cstate="print">
                <a:extLst>
                  <a:ext uri="{28A0092B-C50C-407E-A947-70E740481C1C}">
                    <a14:useLocalDpi xmlns:a14="http://schemas.microsoft.com/office/drawing/2010/main" val="false"/>
                  </a:ext>
                </a:extLst>
              </a:blip>
              <a:stretch>
                <a:fillRect/>
              </a:stretch>
            </p:blipFill>
            <p:spPr bwMode="auto">
              <a:xfrm>
                <a:off x="3445611" y="1742154"/>
                <a:ext cx="492011" cy="371022"/>
              </a:xfrm>
              <a:prstGeom prst="rect">
                <a:avLst/>
              </a:prstGeom>
              <a:ln>
                <a:noFill/>
              </a:ln>
              <a:extLst>
                <a:ext uri="{909E8E84-426E-40DD-AFC4-6F175D3DCCD1}">
                  <a14:hiddenFill xmlns:a14="http://schemas.microsoft.com/office/drawing/2010/main">
                    <a:solidFill>
                      <a:srgbClr val="FFFFFF"/>
                    </a:solidFill>
                  </a14:hiddenFill>
                </a:ext>
              </a:extLst>
            </p:spPr>
          </p:pic>
          <p:sp>
            <p:nvSpPr>
              <p:cNvPr id="69" name="矩形 68"/>
              <p:cNvSpPr/>
              <p:nvPr/>
            </p:nvSpPr>
            <p:spPr>
              <a:xfrm>
                <a:off x="3429779" y="1805272"/>
                <a:ext cx="374456" cy="324036"/>
              </a:xfrm>
              <a:prstGeom prst="rect">
                <a:avLst/>
              </a:prstGeom>
              <a:noFill/>
              <a:ln w="38100" cap="flat" cmpd="sng" algn="ctr">
                <a:solidFill>
                  <a:srgbClr val="19548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a:ln>
                    <a:noFill/>
                  </a:ln>
                  <a:solidFill>
                    <a:schemeClr val="tx1"/>
                  </a:solidFill>
                  <a:effectLst/>
                  <a:uLnTx/>
                  <a:uFillTx/>
                  <a:latin typeface="Times New Roman" panose="02020603050405020304" charset="0"/>
                  <a:ea typeface="楷体" panose="02010609060101010101" pitchFamily="49" charset="-122"/>
                  <a:sym typeface="Times New Roman" panose="02020603050405020304" charset="0"/>
                </a:endParaRPr>
              </a:p>
            </p:txBody>
          </p:sp>
          <p:cxnSp>
            <p:nvCxnSpPr>
              <p:cNvPr id="71" name="直接连接符 70"/>
              <p:cNvCxnSpPr/>
              <p:nvPr/>
            </p:nvCxnSpPr>
            <p:spPr>
              <a:xfrm>
                <a:off x="3846443" y="2227002"/>
                <a:ext cx="1393200" cy="0"/>
              </a:xfrm>
              <a:prstGeom prst="line">
                <a:avLst/>
              </a:prstGeom>
              <a:noFill/>
              <a:ln w="38100" cap="flat" cmpd="sng" algn="ctr">
                <a:solidFill>
                  <a:srgbClr val="002576"/>
                </a:solidFill>
                <a:prstDash val="sysDot"/>
              </a:ln>
              <a:effectLst/>
            </p:spPr>
          </p:cxnSp>
          <p:sp>
            <p:nvSpPr>
              <p:cNvPr id="72" name="TextBox 56"/>
              <p:cNvSpPr txBox="true"/>
              <p:nvPr/>
            </p:nvSpPr>
            <p:spPr>
              <a:xfrm>
                <a:off x="3886779" y="1813760"/>
                <a:ext cx="651838" cy="285378"/>
              </a:xfrm>
              <a:prstGeom prst="rect">
                <a:avLst/>
              </a:prstGeom>
              <a:noFill/>
            </p:spPr>
            <p:txBody>
              <a:bodyPr wrap="square" rtlCol="0">
                <a:spAutoFit/>
              </a:bodyPr>
              <a:lstStyle/>
              <a:p>
                <a:r>
                  <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rPr>
                  <a:t>收入</a:t>
                </a:r>
                <a:endPar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endParaRPr>
              </a:p>
            </p:txBody>
          </p:sp>
          <p:sp>
            <p:nvSpPr>
              <p:cNvPr id="73" name="TextBox 61"/>
              <p:cNvSpPr txBox="true"/>
              <p:nvPr/>
            </p:nvSpPr>
            <p:spPr>
              <a:xfrm>
                <a:off x="3835933" y="2314972"/>
                <a:ext cx="2392251" cy="826037"/>
              </a:xfrm>
              <a:prstGeom prst="rect">
                <a:avLst/>
              </a:prstGeom>
              <a:noFill/>
              <a:ln w="28575">
                <a:solidFill>
                  <a:srgbClr val="195482"/>
                </a:solidFill>
              </a:ln>
            </p:spPr>
            <p:txBody>
              <a:bodyPr wrap="square" rtlCol="0">
                <a:spAutoFit/>
              </a:bodyPr>
              <a:lstStyle/>
              <a:p>
                <a:pPr marL="285750" indent="-285750">
                  <a:lnSpc>
                    <a:spcPct val="120000"/>
                  </a:lnSpc>
                  <a:buClr>
                    <a:srgbClr val="000000"/>
                  </a:buClr>
                  <a:buSzPct val="70000"/>
                  <a:buFont typeface="Wingdings" panose="05000000000000000000" charset="0"/>
                  <a:buChar char="u"/>
                </a:pPr>
                <a:r>
                  <a:rPr lang="zh-CN" altLang="en-US" sz="1600" dirty="0">
                    <a:solidFill>
                      <a:schemeClr val="tx1"/>
                    </a:solidFill>
                    <a:latin typeface="Times New Roman" panose="02020603050405020304" charset="0"/>
                    <a:ea typeface="楷体" panose="02010609060101010101" pitchFamily="49" charset="-122"/>
                    <a:sym typeface="Times New Roman" panose="02020603050405020304" charset="0"/>
                  </a:rPr>
                  <a:t>功能分类；</a:t>
                </a:r>
                <a:endParaRPr lang="zh-CN" altLang="en-US" sz="1600" dirty="0">
                  <a:solidFill>
                    <a:schemeClr val="tx1"/>
                  </a:solidFill>
                  <a:latin typeface="Times New Roman" panose="02020603050405020304" charset="0"/>
                  <a:ea typeface="楷体" panose="02010609060101010101" pitchFamily="49" charset="-122"/>
                  <a:sym typeface="Times New Roman" panose="02020603050405020304" charset="0"/>
                </a:endParaRPr>
              </a:p>
              <a:p>
                <a:pPr marL="285750" indent="-285750">
                  <a:lnSpc>
                    <a:spcPct val="120000"/>
                  </a:lnSpc>
                  <a:buClr>
                    <a:srgbClr val="000000"/>
                  </a:buClr>
                  <a:buSzPct val="70000"/>
                  <a:buFont typeface="Wingdings" panose="05000000000000000000" charset="0"/>
                  <a:buChar char="u"/>
                </a:pPr>
                <a:r>
                  <a:rPr lang="zh-CN" altLang="en-US" sz="1600" dirty="0">
                    <a:solidFill>
                      <a:schemeClr val="tx1"/>
                    </a:solidFill>
                    <a:latin typeface="Times New Roman" panose="02020603050405020304" charset="0"/>
                    <a:ea typeface="楷体" panose="02010609060101010101" pitchFamily="49" charset="-122"/>
                    <a:sym typeface="Times New Roman" panose="02020603050405020304" charset="0"/>
                  </a:rPr>
                  <a:t>财政和非财政；</a:t>
                </a:r>
                <a:endParaRPr lang="zh-CN" altLang="en-US" sz="1600" dirty="0">
                  <a:solidFill>
                    <a:schemeClr val="tx1"/>
                  </a:solidFill>
                  <a:latin typeface="Times New Roman" panose="02020603050405020304" charset="0"/>
                  <a:ea typeface="楷体" panose="02010609060101010101" pitchFamily="49" charset="-122"/>
                  <a:sym typeface="Times New Roman" panose="02020603050405020304" charset="0"/>
                </a:endParaRPr>
              </a:p>
              <a:p>
                <a:pPr marL="285750" indent="-285750">
                  <a:lnSpc>
                    <a:spcPct val="120000"/>
                  </a:lnSpc>
                  <a:buClr>
                    <a:srgbClr val="000000"/>
                  </a:buClr>
                  <a:buSzPct val="70000"/>
                  <a:buFont typeface="Wingdings" panose="05000000000000000000" charset="0"/>
                  <a:buChar char="u"/>
                </a:pPr>
                <a:r>
                  <a:rPr lang="zh-CN" altLang="en-US" sz="1600" dirty="0">
                    <a:solidFill>
                      <a:schemeClr val="tx1"/>
                    </a:solidFill>
                    <a:latin typeface="Times New Roman" panose="02020603050405020304" charset="0"/>
                    <a:ea typeface="楷体" panose="02010609060101010101" pitchFamily="49" charset="-122"/>
                    <a:sym typeface="Times New Roman" panose="02020603050405020304" charset="0"/>
                  </a:rPr>
                  <a:t>财政拨款分为：基本和项目。</a:t>
                </a:r>
                <a:endParaRPr lang="zh-CN" altLang="en-US" sz="1600" dirty="0">
                  <a:solidFill>
                    <a:schemeClr val="tx1"/>
                  </a:solidFill>
                  <a:latin typeface="Times New Roman" panose="02020603050405020304" charset="0"/>
                  <a:ea typeface="楷体" panose="02010609060101010101" pitchFamily="49" charset="-122"/>
                  <a:sym typeface="Times New Roman" panose="02020603050405020304" charset="0"/>
                </a:endParaRPr>
              </a:p>
            </p:txBody>
          </p:sp>
          <p:sp>
            <p:nvSpPr>
              <p:cNvPr id="74" name="TextBox 62"/>
              <p:cNvSpPr txBox="true"/>
              <p:nvPr/>
            </p:nvSpPr>
            <p:spPr>
              <a:xfrm>
                <a:off x="3834138" y="4228318"/>
                <a:ext cx="2394000" cy="1075944"/>
              </a:xfrm>
              <a:prstGeom prst="rect">
                <a:avLst/>
              </a:prstGeom>
              <a:noFill/>
              <a:ln w="28575">
                <a:solidFill>
                  <a:srgbClr val="114F95"/>
                </a:solidFill>
              </a:ln>
            </p:spPr>
            <p:txBody>
              <a:bodyPr wrap="square" rtlCol="0">
                <a:spAutoFit/>
              </a:bodyPr>
              <a:lstStyle/>
              <a:p>
                <a:pPr marL="285750" indent="-285750">
                  <a:lnSpc>
                    <a:spcPct val="120000"/>
                  </a:lnSpc>
                  <a:buClr>
                    <a:srgbClr val="000000"/>
                  </a:buClr>
                  <a:buSzPct val="70000"/>
                  <a:buFont typeface="Wingdings" panose="05000000000000000000" charset="0"/>
                  <a:buChar char="u"/>
                </a:pPr>
                <a:r>
                  <a:rPr lang="zh-CN" altLang="en-US" sz="1600" dirty="0">
                    <a:solidFill>
                      <a:schemeClr val="tx1"/>
                    </a:solidFill>
                    <a:latin typeface="Times New Roman" panose="02020603050405020304" charset="0"/>
                    <a:ea typeface="楷体" panose="02010609060101010101" pitchFamily="49" charset="-122"/>
                    <a:sym typeface="Times New Roman" panose="02020603050405020304" charset="0"/>
                  </a:rPr>
                  <a:t>基本和项目（按具体项目）；</a:t>
                </a:r>
                <a:endParaRPr lang="zh-CN" altLang="en-US" sz="1600" dirty="0">
                  <a:solidFill>
                    <a:schemeClr val="tx1"/>
                  </a:solidFill>
                  <a:latin typeface="Times New Roman" panose="02020603050405020304" charset="0"/>
                  <a:ea typeface="楷体" panose="02010609060101010101" pitchFamily="49" charset="-122"/>
                  <a:sym typeface="Times New Roman" panose="02020603050405020304" charset="0"/>
                </a:endParaRPr>
              </a:p>
              <a:p>
                <a:pPr marL="285750" indent="-285750">
                  <a:lnSpc>
                    <a:spcPct val="120000"/>
                  </a:lnSpc>
                  <a:buClr>
                    <a:srgbClr val="000000"/>
                  </a:buClr>
                  <a:buSzPct val="70000"/>
                  <a:buFont typeface="Wingdings" panose="05000000000000000000" charset="0"/>
                  <a:buChar char="u"/>
                </a:pPr>
                <a:r>
                  <a:rPr lang="zh-CN" altLang="en-US" sz="1600" dirty="0">
                    <a:solidFill>
                      <a:schemeClr val="tx1"/>
                    </a:solidFill>
                    <a:latin typeface="Times New Roman" panose="02020603050405020304" charset="0"/>
                    <a:ea typeface="楷体" panose="02010609060101010101" pitchFamily="49" charset="-122"/>
                    <a:sym typeface="Times New Roman" panose="02020603050405020304" charset="0"/>
                  </a:rPr>
                  <a:t>财政和非财政；</a:t>
                </a:r>
                <a:endParaRPr lang="zh-CN" altLang="en-US" sz="1600" dirty="0">
                  <a:solidFill>
                    <a:schemeClr val="tx1"/>
                  </a:solidFill>
                  <a:latin typeface="Times New Roman" panose="02020603050405020304" charset="0"/>
                  <a:ea typeface="楷体" panose="02010609060101010101" pitchFamily="49" charset="-122"/>
                  <a:sym typeface="Times New Roman" panose="02020603050405020304" charset="0"/>
                </a:endParaRPr>
              </a:p>
              <a:p>
                <a:pPr marL="285750" indent="-285750">
                  <a:lnSpc>
                    <a:spcPct val="120000"/>
                  </a:lnSpc>
                  <a:buClr>
                    <a:srgbClr val="000000"/>
                  </a:buClr>
                  <a:buSzPct val="70000"/>
                  <a:buFont typeface="Wingdings" panose="05000000000000000000" charset="0"/>
                  <a:buChar char="u"/>
                </a:pPr>
                <a:r>
                  <a:rPr lang="zh-CN" altLang="en-US" sz="1600" dirty="0">
                    <a:solidFill>
                      <a:schemeClr val="tx1"/>
                    </a:solidFill>
                    <a:latin typeface="Times New Roman" panose="02020603050405020304" charset="0"/>
                    <a:ea typeface="楷体" panose="02010609060101010101" pitchFamily="49" charset="-122"/>
                    <a:sym typeface="Times New Roman" panose="02020603050405020304" charset="0"/>
                  </a:rPr>
                  <a:t>功能分类；</a:t>
                </a:r>
                <a:endParaRPr lang="zh-CN" altLang="en-US" sz="1600" dirty="0">
                  <a:solidFill>
                    <a:schemeClr val="tx1"/>
                  </a:solidFill>
                  <a:latin typeface="Times New Roman" panose="02020603050405020304" charset="0"/>
                  <a:ea typeface="楷体" panose="02010609060101010101" pitchFamily="49" charset="-122"/>
                  <a:sym typeface="Times New Roman" panose="02020603050405020304" charset="0"/>
                </a:endParaRPr>
              </a:p>
              <a:p>
                <a:pPr marL="285750" indent="-285750">
                  <a:lnSpc>
                    <a:spcPct val="120000"/>
                  </a:lnSpc>
                  <a:buClr>
                    <a:srgbClr val="000000"/>
                  </a:buClr>
                  <a:buSzPct val="70000"/>
                  <a:buFont typeface="Wingdings" panose="05000000000000000000" charset="0"/>
                  <a:buChar char="u"/>
                </a:pPr>
                <a:r>
                  <a:rPr lang="zh-CN" altLang="en-US" sz="1600" dirty="0">
                    <a:solidFill>
                      <a:schemeClr val="tx1"/>
                    </a:solidFill>
                    <a:latin typeface="Times New Roman" panose="02020603050405020304" charset="0"/>
                    <a:ea typeface="楷体" panose="02010609060101010101" pitchFamily="49" charset="-122"/>
                    <a:sym typeface="Times New Roman" panose="02020603050405020304" charset="0"/>
                  </a:rPr>
                  <a:t>经济分类。</a:t>
                </a:r>
                <a:endParaRPr lang="zh-CN" altLang="en-US" sz="1600" dirty="0">
                  <a:solidFill>
                    <a:schemeClr val="tx1"/>
                  </a:solidFill>
                  <a:latin typeface="Times New Roman" panose="02020603050405020304" charset="0"/>
                  <a:ea typeface="楷体" panose="02010609060101010101" pitchFamily="49" charset="-122"/>
                  <a:sym typeface="Times New Roman" panose="02020603050405020304" charset="0"/>
                </a:endParaRPr>
              </a:p>
            </p:txBody>
          </p:sp>
          <p:sp>
            <p:nvSpPr>
              <p:cNvPr id="75" name="矩形 74"/>
              <p:cNvSpPr/>
              <p:nvPr/>
            </p:nvSpPr>
            <p:spPr>
              <a:xfrm>
                <a:off x="3846445" y="3684770"/>
                <a:ext cx="1393200" cy="368256"/>
              </a:xfrm>
              <a:prstGeom prst="rect">
                <a:avLst/>
              </a:prstGeom>
              <a:solidFill>
                <a:schemeClr val="accent5">
                  <a:lumMod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false" anchor="ctr" anchorCtr="false" forceAA="false" compatLnSpc="true">
                <a:noAutofit/>
              </a:bodyPr>
              <a:lstStyle/>
              <a:p>
                <a:pPr lvl="0" algn="ctr">
                  <a:buClrTx/>
                  <a:buSzTx/>
                  <a:buFontTx/>
                </a:pPr>
                <a:endParaRPr lang="zh-CN" altLang="en-US" sz="1600" dirty="0">
                  <a:solidFill>
                    <a:schemeClr val="tx1"/>
                  </a:solidFill>
                  <a:latin typeface="Times New Roman" panose="02020603050405020304" charset="0"/>
                  <a:ea typeface="楷体" panose="02010609060101010101" pitchFamily="49" charset="-122"/>
                  <a:sym typeface="Times New Roman" panose="02020603050405020304" charset="0"/>
                </a:endParaRPr>
              </a:p>
            </p:txBody>
          </p:sp>
          <p:pic>
            <p:nvPicPr>
              <p:cNvPr id="77" name="Picture 2"/>
              <p:cNvPicPr>
                <a:picLocks noChangeAspect="true" noChangeArrowheads="true"/>
              </p:cNvPicPr>
              <p:nvPr/>
            </p:nvPicPr>
            <p:blipFill>
              <a:blip r:embed="rId1" cstate="print">
                <a:extLst>
                  <a:ext uri="{28A0092B-C50C-407E-A947-70E740481C1C}">
                    <a14:useLocalDpi xmlns:a14="http://schemas.microsoft.com/office/drawing/2010/main" val="false"/>
                  </a:ext>
                </a:extLst>
              </a:blip>
              <a:stretch>
                <a:fillRect/>
              </a:stretch>
            </p:blipFill>
            <p:spPr bwMode="auto">
              <a:xfrm>
                <a:off x="3445611" y="3630622"/>
                <a:ext cx="491959" cy="370836"/>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76" name="矩形 75"/>
              <p:cNvSpPr/>
              <p:nvPr/>
            </p:nvSpPr>
            <p:spPr>
              <a:xfrm>
                <a:off x="3429779" y="3692560"/>
                <a:ext cx="374456" cy="324036"/>
              </a:xfrm>
              <a:prstGeom prst="rect">
                <a:avLst/>
              </a:prstGeom>
              <a:noFill/>
              <a:ln w="38100" cap="flat" cmpd="sng" algn="ctr">
                <a:solidFill>
                  <a:srgbClr val="19548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a:ln>
                    <a:noFill/>
                  </a:ln>
                  <a:solidFill>
                    <a:schemeClr val="tx1"/>
                  </a:solidFill>
                  <a:effectLst/>
                  <a:uLnTx/>
                  <a:uFillTx/>
                  <a:latin typeface="Times New Roman" panose="02020603050405020304" charset="0"/>
                  <a:ea typeface="楷体" panose="02010609060101010101" pitchFamily="49" charset="-122"/>
                  <a:sym typeface="Times New Roman" panose="02020603050405020304" charset="0"/>
                </a:endParaRPr>
              </a:p>
            </p:txBody>
          </p:sp>
          <p:cxnSp>
            <p:nvCxnSpPr>
              <p:cNvPr id="79" name="直接连接符 78"/>
              <p:cNvCxnSpPr/>
              <p:nvPr/>
            </p:nvCxnSpPr>
            <p:spPr>
              <a:xfrm>
                <a:off x="3846443" y="4149080"/>
                <a:ext cx="1393200" cy="0"/>
              </a:xfrm>
              <a:prstGeom prst="line">
                <a:avLst/>
              </a:prstGeom>
              <a:noFill/>
              <a:ln w="38100" cap="flat" cmpd="sng" algn="ctr">
                <a:solidFill>
                  <a:srgbClr val="002576"/>
                </a:solidFill>
                <a:prstDash val="sysDot"/>
              </a:ln>
              <a:effectLst/>
            </p:spPr>
          </p:cxnSp>
          <p:sp>
            <p:nvSpPr>
              <p:cNvPr id="82" name="TextBox 73"/>
              <p:cNvSpPr txBox="true"/>
              <p:nvPr/>
            </p:nvSpPr>
            <p:spPr>
              <a:xfrm>
                <a:off x="3846405" y="3717176"/>
                <a:ext cx="901245" cy="284167"/>
              </a:xfrm>
              <a:prstGeom prst="rect">
                <a:avLst/>
              </a:prstGeom>
              <a:noFill/>
            </p:spPr>
            <p:txBody>
              <a:bodyPr wrap="square" rtlCol="0">
                <a:spAutoFit/>
              </a:bodyPr>
              <a:lstStyle/>
              <a:p>
                <a:r>
                  <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rPr>
                  <a:t>支出</a:t>
                </a:r>
                <a:endPar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endParaRPr>
              </a:p>
            </p:txBody>
          </p:sp>
          <p:cxnSp>
            <p:nvCxnSpPr>
              <p:cNvPr id="83" name="直接连接符 82"/>
              <p:cNvCxnSpPr/>
              <p:nvPr/>
            </p:nvCxnSpPr>
            <p:spPr>
              <a:xfrm>
                <a:off x="6719078" y="2227002"/>
                <a:ext cx="1393200" cy="0"/>
              </a:xfrm>
              <a:prstGeom prst="line">
                <a:avLst/>
              </a:prstGeom>
              <a:noFill/>
              <a:ln w="38100" cap="flat" cmpd="sng" algn="ctr">
                <a:solidFill>
                  <a:srgbClr val="002576"/>
                </a:solidFill>
                <a:prstDash val="sysDot"/>
              </a:ln>
              <a:effectLst/>
            </p:spPr>
          </p:cxnSp>
          <p:sp>
            <p:nvSpPr>
              <p:cNvPr id="84" name="TextBox 61"/>
              <p:cNvSpPr txBox="true"/>
              <p:nvPr/>
            </p:nvSpPr>
            <p:spPr>
              <a:xfrm>
                <a:off x="6704806" y="2302592"/>
                <a:ext cx="2394000" cy="826037"/>
              </a:xfrm>
              <a:prstGeom prst="rect">
                <a:avLst/>
              </a:prstGeom>
              <a:noFill/>
              <a:ln w="28575">
                <a:solidFill>
                  <a:srgbClr val="195482"/>
                </a:solidFill>
              </a:ln>
            </p:spPr>
            <p:txBody>
              <a:bodyPr wrap="square" rtlCol="0">
                <a:spAutoFit/>
              </a:bodyPr>
              <a:lstStyle/>
              <a:p>
                <a:pPr marL="285750" indent="-285750">
                  <a:lnSpc>
                    <a:spcPct val="120000"/>
                  </a:lnSpc>
                  <a:buClr>
                    <a:srgbClr val="000000"/>
                  </a:buClr>
                  <a:buSzPct val="70000"/>
                  <a:buFont typeface="Wingdings" panose="05000000000000000000" charset="0"/>
                  <a:buChar char="u"/>
                </a:pPr>
                <a:r>
                  <a:rPr lang="zh-CN" altLang="en-US" sz="1600" dirty="0">
                    <a:solidFill>
                      <a:schemeClr val="tx1"/>
                    </a:solidFill>
                    <a:latin typeface="Times New Roman" panose="02020603050405020304" charset="0"/>
                    <a:ea typeface="楷体" panose="02010609060101010101" pitchFamily="49" charset="-122"/>
                    <a:sym typeface="Times New Roman" panose="02020603050405020304" charset="0"/>
                  </a:rPr>
                  <a:t>基本和项目；</a:t>
                </a:r>
                <a:endParaRPr lang="zh-CN" altLang="en-US" sz="1600" dirty="0">
                  <a:solidFill>
                    <a:schemeClr val="tx1"/>
                  </a:solidFill>
                  <a:latin typeface="Times New Roman" panose="02020603050405020304" charset="0"/>
                  <a:ea typeface="楷体" panose="02010609060101010101" pitchFamily="49" charset="-122"/>
                  <a:sym typeface="Times New Roman" panose="02020603050405020304" charset="0"/>
                </a:endParaRPr>
              </a:p>
              <a:p>
                <a:pPr marL="285750" indent="-285750">
                  <a:lnSpc>
                    <a:spcPct val="120000"/>
                  </a:lnSpc>
                  <a:buClr>
                    <a:srgbClr val="000000"/>
                  </a:buClr>
                  <a:buSzPct val="70000"/>
                  <a:buFont typeface="Wingdings" panose="05000000000000000000" charset="0"/>
                  <a:buChar char="u"/>
                </a:pPr>
                <a:r>
                  <a:rPr lang="zh-CN" altLang="en-US" sz="1600" dirty="0">
                    <a:solidFill>
                      <a:schemeClr val="tx1"/>
                    </a:solidFill>
                    <a:latin typeface="Times New Roman" panose="02020603050405020304" charset="0"/>
                    <a:ea typeface="楷体" panose="02010609060101010101" pitchFamily="49" charset="-122"/>
                    <a:sym typeface="Times New Roman" panose="02020603050405020304" charset="0"/>
                  </a:rPr>
                  <a:t>财政和非财政；</a:t>
                </a:r>
                <a:endParaRPr lang="zh-CN" altLang="en-US" sz="1600" dirty="0">
                  <a:solidFill>
                    <a:schemeClr val="tx1"/>
                  </a:solidFill>
                  <a:latin typeface="Times New Roman" panose="02020603050405020304" charset="0"/>
                  <a:ea typeface="楷体" panose="02010609060101010101" pitchFamily="49" charset="-122"/>
                  <a:sym typeface="Times New Roman" panose="02020603050405020304" charset="0"/>
                </a:endParaRPr>
              </a:p>
              <a:p>
                <a:pPr marL="285750" indent="-285750">
                  <a:lnSpc>
                    <a:spcPct val="120000"/>
                  </a:lnSpc>
                  <a:buClr>
                    <a:srgbClr val="000000"/>
                  </a:buClr>
                  <a:buSzPct val="70000"/>
                  <a:buFont typeface="Wingdings" panose="05000000000000000000" charset="0"/>
                  <a:buChar char="u"/>
                </a:pPr>
                <a:r>
                  <a:rPr lang="zh-CN" altLang="en-US" sz="1600" dirty="0">
                    <a:solidFill>
                      <a:schemeClr val="tx1"/>
                    </a:solidFill>
                    <a:latin typeface="Times New Roman" panose="02020603050405020304" charset="0"/>
                    <a:ea typeface="楷体" panose="02010609060101010101" pitchFamily="49" charset="-122"/>
                    <a:sym typeface="Times New Roman" panose="02020603050405020304" charset="0"/>
                  </a:rPr>
                  <a:t>结转和结余。</a:t>
                </a:r>
                <a:endParaRPr lang="zh-CN" altLang="en-US" sz="1600" dirty="0">
                  <a:solidFill>
                    <a:schemeClr val="tx1"/>
                  </a:solidFill>
                  <a:latin typeface="Times New Roman" panose="02020603050405020304" charset="0"/>
                  <a:ea typeface="楷体" panose="02010609060101010101" pitchFamily="49" charset="-122"/>
                  <a:sym typeface="Times New Roman" panose="02020603050405020304" charset="0"/>
                </a:endParaRPr>
              </a:p>
            </p:txBody>
          </p:sp>
          <p:sp>
            <p:nvSpPr>
              <p:cNvPr id="85" name="TextBox 62"/>
              <p:cNvSpPr txBox="true"/>
              <p:nvPr/>
            </p:nvSpPr>
            <p:spPr>
              <a:xfrm>
                <a:off x="6704806" y="4228278"/>
                <a:ext cx="2394000" cy="353937"/>
              </a:xfrm>
              <a:prstGeom prst="rect">
                <a:avLst/>
              </a:prstGeom>
              <a:noFill/>
              <a:ln w="28575">
                <a:solidFill>
                  <a:srgbClr val="195482"/>
                </a:solidFill>
              </a:ln>
            </p:spPr>
            <p:txBody>
              <a:bodyPr wrap="square" rtlCol="0">
                <a:spAutoFit/>
              </a:bodyPr>
              <a:lstStyle/>
              <a:p>
                <a:pPr marL="285750" indent="-285750">
                  <a:lnSpc>
                    <a:spcPct val="150000"/>
                  </a:lnSpc>
                  <a:buClr>
                    <a:srgbClr val="000000"/>
                  </a:buClr>
                  <a:buSzPct val="70000"/>
                  <a:buFont typeface="Wingdings" panose="05000000000000000000" charset="0"/>
                  <a:buChar char="u"/>
                </a:pPr>
                <a:r>
                  <a:rPr lang="zh-CN" altLang="en-US" sz="1600" dirty="0">
                    <a:solidFill>
                      <a:schemeClr val="tx1"/>
                    </a:solidFill>
                    <a:latin typeface="Times New Roman" panose="02020603050405020304" charset="0"/>
                    <a:ea typeface="楷体" panose="02010609060101010101" pitchFamily="49" charset="-122"/>
                    <a:sym typeface="Times New Roman" panose="02020603050405020304" charset="0"/>
                  </a:rPr>
                  <a:t>部分资产负债信息。</a:t>
                </a:r>
                <a:endParaRPr lang="zh-CN" altLang="en-US" sz="1600" dirty="0">
                  <a:solidFill>
                    <a:schemeClr val="tx1"/>
                  </a:solidFill>
                  <a:latin typeface="Times New Roman" panose="02020603050405020304" charset="0"/>
                  <a:ea typeface="楷体" panose="02010609060101010101" pitchFamily="49" charset="-122"/>
                  <a:sym typeface="Times New Roman" panose="02020603050405020304" charset="0"/>
                </a:endParaRPr>
              </a:p>
            </p:txBody>
          </p:sp>
          <p:sp>
            <p:nvSpPr>
              <p:cNvPr id="96" name="TextBox 56"/>
              <p:cNvSpPr txBox="true"/>
              <p:nvPr/>
            </p:nvSpPr>
            <p:spPr>
              <a:xfrm>
                <a:off x="6804248" y="1805039"/>
                <a:ext cx="1405300" cy="284167"/>
              </a:xfrm>
              <a:prstGeom prst="rect">
                <a:avLst/>
              </a:prstGeom>
              <a:noFill/>
            </p:spPr>
            <p:txBody>
              <a:bodyPr wrap="square" rtlCol="0">
                <a:spAutoFit/>
              </a:bodyPr>
              <a:lstStyle/>
              <a:p>
                <a:r>
                  <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rPr>
                  <a:t>结转和结余</a:t>
                </a:r>
                <a:endPar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endParaRPr>
              </a:p>
            </p:txBody>
          </p:sp>
          <p:sp>
            <p:nvSpPr>
              <p:cNvPr id="97" name="矩形 96"/>
              <p:cNvSpPr/>
              <p:nvPr/>
            </p:nvSpPr>
            <p:spPr>
              <a:xfrm>
                <a:off x="6719078" y="1811049"/>
                <a:ext cx="1393200" cy="368256"/>
              </a:xfrm>
              <a:prstGeom prst="rect">
                <a:avLst/>
              </a:prstGeom>
              <a:solidFill>
                <a:schemeClr val="accent5">
                  <a:lumMod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solidFill>
                    <a:schemeClr val="tx1"/>
                  </a:solidFill>
                  <a:latin typeface="Times New Roman" panose="02020603050405020304" charset="0"/>
                  <a:ea typeface="楷体" panose="02010609060101010101" pitchFamily="49" charset="-122"/>
                  <a:sym typeface="Times New Roman" panose="02020603050405020304" charset="0"/>
                </a:endParaRPr>
              </a:p>
            </p:txBody>
          </p:sp>
          <p:pic>
            <p:nvPicPr>
              <p:cNvPr id="86" name="Picture 2"/>
              <p:cNvPicPr>
                <a:picLocks noChangeAspect="true" noChangeArrowheads="true"/>
              </p:cNvPicPr>
              <p:nvPr/>
            </p:nvPicPr>
            <p:blipFill>
              <a:blip r:embed="rId1" cstate="print">
                <a:extLst>
                  <a:ext uri="{28A0092B-C50C-407E-A947-70E740481C1C}">
                    <a14:useLocalDpi xmlns:a14="http://schemas.microsoft.com/office/drawing/2010/main" val="false"/>
                  </a:ext>
                </a:extLst>
              </a:blip>
              <a:stretch>
                <a:fillRect/>
              </a:stretch>
            </p:blipFill>
            <p:spPr bwMode="auto">
              <a:xfrm>
                <a:off x="6311763" y="1751044"/>
                <a:ext cx="492011" cy="371022"/>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98" name="矩形 97"/>
              <p:cNvSpPr/>
              <p:nvPr/>
            </p:nvSpPr>
            <p:spPr>
              <a:xfrm>
                <a:off x="6311763" y="1816644"/>
                <a:ext cx="374456" cy="324036"/>
              </a:xfrm>
              <a:prstGeom prst="rect">
                <a:avLst/>
              </a:prstGeom>
              <a:noFill/>
              <a:ln w="38100" cap="flat" cmpd="sng" algn="ctr">
                <a:solidFill>
                  <a:srgbClr val="3569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a:ln>
                    <a:noFill/>
                  </a:ln>
                  <a:solidFill>
                    <a:schemeClr val="tx1"/>
                  </a:solidFill>
                  <a:effectLst/>
                  <a:uLnTx/>
                  <a:uFillTx/>
                  <a:latin typeface="Times New Roman" panose="02020603050405020304" charset="0"/>
                  <a:ea typeface="楷体" panose="02010609060101010101" pitchFamily="49" charset="-122"/>
                  <a:sym typeface="Times New Roman" panose="02020603050405020304" charset="0"/>
                </a:endParaRPr>
              </a:p>
            </p:txBody>
          </p:sp>
          <p:cxnSp>
            <p:nvCxnSpPr>
              <p:cNvPr id="99" name="直接连接符 98"/>
              <p:cNvCxnSpPr/>
              <p:nvPr/>
            </p:nvCxnSpPr>
            <p:spPr>
              <a:xfrm>
                <a:off x="6719078" y="4149080"/>
                <a:ext cx="1393200" cy="0"/>
              </a:xfrm>
              <a:prstGeom prst="line">
                <a:avLst/>
              </a:prstGeom>
              <a:noFill/>
              <a:ln w="38100" cap="flat" cmpd="sng" algn="ctr">
                <a:solidFill>
                  <a:srgbClr val="002576"/>
                </a:solidFill>
                <a:prstDash val="sysDot"/>
              </a:ln>
              <a:effectLst/>
            </p:spPr>
          </p:cxnSp>
          <p:sp>
            <p:nvSpPr>
              <p:cNvPr id="101" name="TextBox 56"/>
              <p:cNvSpPr txBox="true"/>
              <p:nvPr/>
            </p:nvSpPr>
            <p:spPr>
              <a:xfrm>
                <a:off x="6804248" y="3717195"/>
                <a:ext cx="1405300" cy="284167"/>
              </a:xfrm>
              <a:prstGeom prst="rect">
                <a:avLst/>
              </a:prstGeom>
              <a:noFill/>
            </p:spPr>
            <p:txBody>
              <a:bodyPr wrap="square" rtlCol="0">
                <a:spAutoFit/>
              </a:bodyPr>
              <a:lstStyle/>
              <a:p>
                <a:r>
                  <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rPr>
                  <a:t>资产状况</a:t>
                </a:r>
                <a:endParaRPr lang="zh-CN" altLang="en-US" sz="1600" b="1" dirty="0">
                  <a:solidFill>
                    <a:schemeClr val="tx1"/>
                  </a:solidFill>
                  <a:latin typeface="Times New Roman" panose="02020603050405020304" charset="0"/>
                  <a:ea typeface="楷体" panose="02010609060101010101" pitchFamily="49" charset="-122"/>
                  <a:sym typeface="Times New Roman" panose="02020603050405020304" charset="0"/>
                </a:endParaRPr>
              </a:p>
            </p:txBody>
          </p:sp>
          <p:pic>
            <p:nvPicPr>
              <p:cNvPr id="100" name="Picture 2"/>
              <p:cNvPicPr>
                <a:picLocks noChangeAspect="true" noChangeArrowheads="true"/>
              </p:cNvPicPr>
              <p:nvPr/>
            </p:nvPicPr>
            <p:blipFill>
              <a:blip r:embed="rId1" cstate="print">
                <a:extLst>
                  <a:ext uri="{28A0092B-C50C-407E-A947-70E740481C1C}">
                    <a14:useLocalDpi xmlns:a14="http://schemas.microsoft.com/office/drawing/2010/main" val="false"/>
                  </a:ext>
                </a:extLst>
              </a:blip>
              <a:stretch>
                <a:fillRect/>
              </a:stretch>
            </p:blipFill>
            <p:spPr bwMode="auto">
              <a:xfrm>
                <a:off x="6311763" y="3645024"/>
                <a:ext cx="492011" cy="371022"/>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102" name="矩形 101"/>
              <p:cNvSpPr/>
              <p:nvPr/>
            </p:nvSpPr>
            <p:spPr>
              <a:xfrm>
                <a:off x="6719078" y="3684770"/>
                <a:ext cx="1393200" cy="368256"/>
              </a:xfrm>
              <a:prstGeom prst="rect">
                <a:avLst/>
              </a:prstGeom>
              <a:solidFill>
                <a:schemeClr val="accent5">
                  <a:lumMod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false" anchor="ctr" anchorCtr="false" forceAA="false" compatLnSpc="true">
                <a:noAutofit/>
              </a:bodyPr>
              <a:lstStyle/>
              <a:p>
                <a:pPr lvl="0" algn="ctr">
                  <a:buClrTx/>
                  <a:buSzTx/>
                  <a:buFontTx/>
                </a:pPr>
                <a:endParaRPr lang="zh-CN" altLang="en-US" sz="1600" dirty="0">
                  <a:solidFill>
                    <a:schemeClr val="tx1"/>
                  </a:solidFill>
                  <a:latin typeface="Times New Roman" panose="02020603050405020304" charset="0"/>
                  <a:ea typeface="楷体" panose="02010609060101010101" pitchFamily="49" charset="-122"/>
                  <a:sym typeface="Times New Roman" panose="02020603050405020304" charset="0"/>
                </a:endParaRPr>
              </a:p>
            </p:txBody>
          </p:sp>
          <p:sp>
            <p:nvSpPr>
              <p:cNvPr id="103" name="矩形 102"/>
              <p:cNvSpPr/>
              <p:nvPr/>
            </p:nvSpPr>
            <p:spPr>
              <a:xfrm>
                <a:off x="6311763" y="3692560"/>
                <a:ext cx="374456" cy="324036"/>
              </a:xfrm>
              <a:prstGeom prst="rect">
                <a:avLst/>
              </a:prstGeom>
              <a:noFill/>
              <a:ln w="38100" cap="flat" cmpd="sng" algn="ctr">
                <a:solidFill>
                  <a:srgbClr val="35699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a:ln>
                    <a:noFill/>
                  </a:ln>
                  <a:solidFill>
                    <a:schemeClr val="tx1"/>
                  </a:solidFill>
                  <a:effectLst/>
                  <a:uLnTx/>
                  <a:uFillTx/>
                  <a:latin typeface="Times New Roman" panose="02020603050405020304" charset="0"/>
                  <a:ea typeface="楷体" panose="02010609060101010101" pitchFamily="49" charset="-122"/>
                  <a:sym typeface="Times New Roman" panose="02020603050405020304" charset="0"/>
                </a:endParaRPr>
              </a:p>
            </p:txBody>
          </p:sp>
        </p:grpSp>
      </p:grpSp>
      <p:pic>
        <p:nvPicPr>
          <p:cNvPr id="7" name="图片 6" descr="czb_logo_1"/>
          <p:cNvPicPr>
            <a:picLocks noChangeAspect="true"/>
          </p:cNvPicPr>
          <p:nvPr/>
        </p:nvPicPr>
        <p:blipFill>
          <a:blip r:embed="rId2"/>
          <a:stretch>
            <a:fillRect/>
          </a:stretch>
        </p:blipFill>
        <p:spPr>
          <a:xfrm>
            <a:off x="8343900" y="391160"/>
            <a:ext cx="3603625" cy="565785"/>
          </a:xfrm>
          <a:prstGeom prst="rect">
            <a:avLst/>
          </a:prstGeom>
        </p:spPr>
      </p:pic>
    </p:spTree>
  </p:cSld>
  <p:clrMapOvr>
    <a:masterClrMapping/>
  </p:clrMapOvr>
  <p:transition spd="slow"/>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录入级次</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2" name="组合 1"/>
          <p:cNvGrpSpPr/>
          <p:nvPr/>
        </p:nvGrpSpPr>
        <p:grpSpPr>
          <a:xfrm>
            <a:off x="1500505" y="1800225"/>
            <a:ext cx="7898130" cy="4645660"/>
            <a:chOff x="1932" y="2589"/>
            <a:chExt cx="14854" cy="6762"/>
          </a:xfrm>
        </p:grpSpPr>
        <p:grpSp>
          <p:nvGrpSpPr>
            <p:cNvPr id="3" name="组合 2"/>
            <p:cNvGrpSpPr/>
            <p:nvPr/>
          </p:nvGrpSpPr>
          <p:grpSpPr>
            <a:xfrm>
              <a:off x="1932" y="2589"/>
              <a:ext cx="14854" cy="2530"/>
              <a:chOff x="1226976" y="1708453"/>
              <a:chExt cx="9432106" cy="1606500"/>
            </a:xfrm>
          </p:grpSpPr>
          <p:sp>
            <p:nvSpPr>
              <p:cNvPr id="7" name="TextBox 1"/>
              <p:cNvSpPr txBox="true"/>
              <p:nvPr/>
            </p:nvSpPr>
            <p:spPr>
              <a:xfrm>
                <a:off x="1712929" y="2323251"/>
                <a:ext cx="8925171" cy="852072"/>
              </a:xfrm>
              <a:prstGeom prst="rect">
                <a:avLst/>
              </a:prstGeom>
              <a:noFill/>
            </p:spPr>
            <p:txBody>
              <a:bodyPr wrap="square" rtlCol="0">
                <a:spAutoFit/>
              </a:bodyPr>
              <a:lstStyle/>
              <a:p>
                <a:pPr>
                  <a:spcBef>
                    <a:spcPct val="0"/>
                  </a:spcBef>
                  <a:buFontTx/>
                  <a:buNone/>
                </a:pP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一个预算单位编报一套单户报表。不属于编报范围的财政拨款，用款单位编报差额表，</a:t>
                </a:r>
                <a:r>
                  <a:rPr lang="zh-CN" altLang="en-US" dirty="0">
                    <a:solidFill>
                      <a:srgbClr val="FF0000"/>
                    </a:solidFill>
                    <a:latin typeface="Times New Roman" panose="02020603050405020304" charset="0"/>
                    <a:ea typeface="楷体" panose="02010609060101010101" pitchFamily="49" charset="-122"/>
                    <a:sym typeface="Times New Roman" panose="02020603050405020304" charset="0"/>
                  </a:rPr>
                  <a:t>问题：行政单位填列经费差额表不规范，事业单位填列经费差额表需要进一步核实，经费差额表机构数应为</a:t>
                </a:r>
                <a:r>
                  <a:rPr lang="en-US" altLang="zh-CN" dirty="0">
                    <a:solidFill>
                      <a:srgbClr val="FF0000"/>
                    </a:solidFill>
                    <a:latin typeface="Times New Roman" panose="02020603050405020304" charset="0"/>
                    <a:ea typeface="楷体" panose="02010609060101010101" pitchFamily="49" charset="-122"/>
                    <a:sym typeface="Times New Roman" panose="02020603050405020304" charset="0"/>
                  </a:rPr>
                  <a:t>0</a:t>
                </a:r>
                <a:r>
                  <a:rPr lang="zh-CN" altLang="en-US" dirty="0">
                    <a:solidFill>
                      <a:srgbClr val="FF0000"/>
                    </a:solidFill>
                    <a:latin typeface="Times New Roman" panose="02020603050405020304" charset="0"/>
                    <a:ea typeface="楷体" panose="02010609060101010101" pitchFamily="49" charset="-122"/>
                    <a:sym typeface="Times New Roman" panose="02020603050405020304" charset="0"/>
                  </a:rPr>
                  <a:t>。</a:t>
                </a:r>
                <a:endParaRPr lang="zh-CN" altLang="en-US" dirty="0">
                  <a:solidFill>
                    <a:srgbClr val="FF0000"/>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26" name="矩形 25"/>
              <p:cNvSpPr/>
              <p:nvPr/>
            </p:nvSpPr>
            <p:spPr>
              <a:xfrm>
                <a:off x="1226976" y="2185044"/>
                <a:ext cx="9432106" cy="1129909"/>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27" name="矩形: 圆角 26"/>
              <p:cNvSpPr/>
              <p:nvPr/>
            </p:nvSpPr>
            <p:spPr>
              <a:xfrm>
                <a:off x="1553652" y="1708453"/>
                <a:ext cx="1774327" cy="476655"/>
              </a:xfrm>
              <a:prstGeom prst="roundRect">
                <a:avLst>
                  <a:gd name="adj" fmla="val 0"/>
                </a:avLst>
              </a:prstGeom>
              <a:solidFill>
                <a:srgbClr val="1C5684"/>
              </a:solidFill>
              <a:ln>
                <a:noFill/>
              </a:ln>
              <a:effectLst>
                <a:outerShdw blurRad="76200" dist="889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逐户编制 </a:t>
                </a:r>
                <a:endParaRPr lang="zh-CN" altLang="en-US" sz="20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grpSp>
          <p:nvGrpSpPr>
            <p:cNvPr id="28" name="组合 27"/>
            <p:cNvGrpSpPr/>
            <p:nvPr/>
          </p:nvGrpSpPr>
          <p:grpSpPr>
            <a:xfrm>
              <a:off x="1932" y="5091"/>
              <a:ext cx="14854" cy="2127"/>
              <a:chOff x="1226975" y="1781823"/>
              <a:chExt cx="9432107" cy="1350766"/>
            </a:xfrm>
          </p:grpSpPr>
          <p:sp>
            <p:nvSpPr>
              <p:cNvPr id="29" name="TextBox 1"/>
              <p:cNvSpPr txBox="true"/>
              <p:nvPr/>
            </p:nvSpPr>
            <p:spPr>
              <a:xfrm>
                <a:off x="1712929" y="2316669"/>
                <a:ext cx="8766142" cy="596359"/>
              </a:xfrm>
              <a:prstGeom prst="rect">
                <a:avLst/>
              </a:prstGeom>
              <a:noFill/>
            </p:spPr>
            <p:txBody>
              <a:bodyPr wrap="square" rtlCol="0">
                <a:spAutoFit/>
              </a:bodyPr>
              <a:lstStyle/>
              <a:p>
                <a:r>
                  <a:rPr lang="zh-CN" altLang="en-US">
                    <a:solidFill>
                      <a:schemeClr val="tx1"/>
                    </a:solidFill>
                    <a:latin typeface="Times New Roman" panose="02020603050405020304" charset="0"/>
                    <a:ea typeface="楷体" panose="02010609060101010101" pitchFamily="49" charset="-122"/>
                    <a:sym typeface="Times New Roman" panose="02020603050405020304" charset="0"/>
                  </a:rPr>
                  <a:t>县级以下（含县级）不具备分户录入条件的预算单位</a:t>
                </a:r>
                <a:r>
                  <a:rPr lang="en-US" altLang="zh-CN">
                    <a:solidFill>
                      <a:schemeClr val="tx1"/>
                    </a:solidFill>
                    <a:latin typeface="Times New Roman" panose="02020603050405020304" charset="0"/>
                    <a:ea typeface="楷体" panose="02010609060101010101" pitchFamily="49" charset="-122"/>
                    <a:sym typeface="Times New Roman" panose="02020603050405020304" charset="0"/>
                  </a:rPr>
                  <a:t>,</a:t>
                </a:r>
                <a:r>
                  <a:rPr lang="zh-CN" altLang="en-US">
                    <a:solidFill>
                      <a:schemeClr val="tx1"/>
                    </a:solidFill>
                    <a:latin typeface="Times New Roman" panose="02020603050405020304" charset="0"/>
                    <a:ea typeface="楷体" panose="02010609060101010101" pitchFamily="49" charset="-122"/>
                    <a:sym typeface="Times New Roman" panose="02020603050405020304" charset="0"/>
                  </a:rPr>
                  <a:t>乡镇汇总录入时使用乡镇汇总录入表。</a:t>
                </a:r>
                <a:endParaRPr lang="zh-CN" altLang="en-US" dirty="0">
                  <a:solidFill>
                    <a:srgbClr val="FF0000"/>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30" name="矩形 29"/>
              <p:cNvSpPr/>
              <p:nvPr/>
            </p:nvSpPr>
            <p:spPr>
              <a:xfrm>
                <a:off x="1226975" y="2043646"/>
                <a:ext cx="9432107" cy="1088943"/>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31" name="矩形: 圆角 30"/>
              <p:cNvSpPr/>
              <p:nvPr/>
            </p:nvSpPr>
            <p:spPr>
              <a:xfrm>
                <a:off x="1553652" y="1781823"/>
                <a:ext cx="1774327" cy="476655"/>
              </a:xfrm>
              <a:prstGeom prst="roundRect">
                <a:avLst>
                  <a:gd name="adj" fmla="val 0"/>
                </a:avLst>
              </a:prstGeom>
              <a:solidFill>
                <a:srgbClr val="1C5684"/>
              </a:solidFill>
              <a:ln>
                <a:noFill/>
              </a:ln>
              <a:effectLst>
                <a:outerShdw blurRad="76200" dist="889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汇总录入 </a:t>
                </a:r>
                <a:endParaRPr lang="zh-CN" altLang="en-US" sz="20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grpSp>
          <p:nvGrpSpPr>
            <p:cNvPr id="32" name="组合 31"/>
            <p:cNvGrpSpPr/>
            <p:nvPr/>
          </p:nvGrpSpPr>
          <p:grpSpPr>
            <a:xfrm>
              <a:off x="1932" y="7297"/>
              <a:ext cx="14854" cy="2054"/>
              <a:chOff x="1226975" y="1708453"/>
              <a:chExt cx="9432107" cy="1304396"/>
            </a:xfrm>
          </p:grpSpPr>
          <p:sp>
            <p:nvSpPr>
              <p:cNvPr id="33" name="TextBox 1"/>
              <p:cNvSpPr txBox="true"/>
              <p:nvPr/>
            </p:nvSpPr>
            <p:spPr>
              <a:xfrm>
                <a:off x="1712929" y="2327678"/>
                <a:ext cx="8766142" cy="340438"/>
              </a:xfrm>
              <a:prstGeom prst="rect">
                <a:avLst/>
              </a:prstGeom>
              <a:noFill/>
            </p:spPr>
            <p:txBody>
              <a:bodyPr wrap="square" rtlCol="0">
                <a:spAutoFit/>
              </a:bodyPr>
              <a:lstStyle/>
              <a:p>
                <a:pPr>
                  <a:spcBef>
                    <a:spcPct val="0"/>
                  </a:spcBef>
                  <a:buFontTx/>
                  <a:buNone/>
                </a:pP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预算单位逐级汇总。</a:t>
                </a:r>
                <a:endParaRPr lang="zh-CN" altLang="en-US"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5" name="矩形 4"/>
              <p:cNvSpPr/>
              <p:nvPr/>
            </p:nvSpPr>
            <p:spPr>
              <a:xfrm>
                <a:off x="1226975" y="1923906"/>
                <a:ext cx="9432107" cy="1088943"/>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35" name="矩形: 圆角 34"/>
              <p:cNvSpPr/>
              <p:nvPr/>
            </p:nvSpPr>
            <p:spPr>
              <a:xfrm>
                <a:off x="1553652" y="1708453"/>
                <a:ext cx="1774327" cy="476655"/>
              </a:xfrm>
              <a:prstGeom prst="roundRect">
                <a:avLst>
                  <a:gd name="adj" fmla="val 0"/>
                </a:avLst>
              </a:prstGeom>
              <a:solidFill>
                <a:srgbClr val="1C5684"/>
              </a:solidFill>
              <a:ln>
                <a:noFill/>
              </a:ln>
              <a:effectLst>
                <a:outerShdw blurRad="76200" dist="889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树形结构 </a:t>
                </a:r>
                <a:endParaRPr lang="zh-CN" altLang="en-US" sz="20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grpSp>
      <p:pic>
        <p:nvPicPr>
          <p:cNvPr id="6" name="图片 5" descr="czb_logo_1"/>
          <p:cNvPicPr>
            <a:picLocks noChangeAspect="true"/>
          </p:cNvPicPr>
          <p:nvPr/>
        </p:nvPicPr>
        <p:blipFill>
          <a:blip r:embed="rId1"/>
          <a:stretch>
            <a:fillRect/>
          </a:stretch>
        </p:blipFill>
        <p:spPr>
          <a:xfrm>
            <a:off x="8343900" y="391160"/>
            <a:ext cx="3603625" cy="565785"/>
          </a:xfrm>
          <a:prstGeom prst="rect">
            <a:avLst/>
          </a:prstGeom>
        </p:spPr>
      </p:pic>
    </p:spTree>
  </p:cSld>
  <p:clrMapOvr>
    <a:masterClrMapping/>
  </p:clrMapOvr>
  <p:transition spd="slow"/>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报表格式及录入方式</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3" name="组合 2"/>
          <p:cNvGrpSpPr/>
          <p:nvPr/>
        </p:nvGrpSpPr>
        <p:grpSpPr>
          <a:xfrm>
            <a:off x="1507490" y="1598930"/>
            <a:ext cx="9176385" cy="3874135"/>
            <a:chOff x="1267" y="2342"/>
            <a:chExt cx="16810" cy="7192"/>
          </a:xfrm>
        </p:grpSpPr>
        <p:grpSp>
          <p:nvGrpSpPr>
            <p:cNvPr id="12" name="组合 11"/>
            <p:cNvGrpSpPr/>
            <p:nvPr/>
          </p:nvGrpSpPr>
          <p:grpSpPr>
            <a:xfrm>
              <a:off x="1267" y="2342"/>
              <a:ext cx="8132" cy="7192"/>
              <a:chOff x="1305725" y="1270446"/>
              <a:chExt cx="5163751" cy="4566683"/>
            </a:xfrm>
          </p:grpSpPr>
          <p:sp>
            <p:nvSpPr>
              <p:cNvPr id="23"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fontAlgn="auto">
                  <a:lnSpc>
                    <a:spcPts val="3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6" name="组合 15"/>
              <p:cNvGrpSpPr/>
              <p:nvPr/>
            </p:nvGrpSpPr>
            <p:grpSpPr>
              <a:xfrm>
                <a:off x="1569594" y="1511892"/>
                <a:ext cx="4553126" cy="3945149"/>
                <a:chOff x="1312909" y="2048648"/>
                <a:chExt cx="8976124" cy="1831374"/>
              </a:xfrm>
            </p:grpSpPr>
            <p:sp>
              <p:nvSpPr>
                <p:cNvPr id="14" name="矩形 13"/>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lnSpc>
                      <a:spcPts val="3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8" name="TextBox 1"/>
                <p:cNvSpPr txBox="true"/>
                <p:nvPr/>
              </p:nvSpPr>
              <p:spPr>
                <a:xfrm>
                  <a:off x="2535901" y="2274170"/>
                  <a:ext cx="6798890" cy="1311340"/>
                </a:xfrm>
                <a:prstGeom prst="rect">
                  <a:avLst/>
                </a:prstGeom>
                <a:noFill/>
              </p:spPr>
              <p:txBody>
                <a:bodyPr wrap="square" rtlCol="0">
                  <a:spAutoFit/>
                </a:bodyPr>
                <a:lstStyle/>
                <a:p>
                  <a:pPr marL="342900" indent="-342900">
                    <a:lnSpc>
                      <a:spcPct val="120000"/>
                    </a:lnSpc>
                    <a:buSzPct val="70000"/>
                    <a:buFont typeface="Wingdings" panose="05000000000000000000" charset="0"/>
                    <a:buChar char="u"/>
                  </a:pPr>
                  <a:r>
                    <a:rPr lang="zh-CN" altLang="en-US" sz="2400" b="1"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固定表</a:t>
                  </a:r>
                  <a:endParaRPr lang="zh-CN" altLang="en-US" sz="20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algn="just" fontAlgn="auto">
                    <a:lnSpc>
                      <a:spcPct val="120000"/>
                    </a:lnSpc>
                  </a:pPr>
                  <a:r>
                    <a:rPr lang="zh-CN" altLang="en-US" sz="20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数据行列均固定。</a:t>
                  </a:r>
                  <a:endParaRPr lang="zh-CN" altLang="en-US" sz="20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algn="just" fontAlgn="auto">
                    <a:lnSpc>
                      <a:spcPct val="120000"/>
                    </a:lnSpc>
                  </a:pPr>
                  <a:r>
                    <a:rPr lang="zh-CN" altLang="en-US" sz="2000"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在固定的单元格内录入数据，如财决</a:t>
                  </a:r>
                  <a:r>
                    <a:rPr lang="en-US" altLang="zh-CN" sz="2000"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01</a:t>
                  </a:r>
                  <a:r>
                    <a:rPr lang="zh-CN" altLang="en-US" sz="2000"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en-US" altLang="zh-CN" sz="2000"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01-1</a:t>
                  </a:r>
                  <a:r>
                    <a:rPr lang="zh-CN" altLang="en-US" sz="2000"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表，财决附</a:t>
                  </a:r>
                  <a:r>
                    <a:rPr lang="en-US" altLang="zh-CN" sz="2000"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01</a:t>
                  </a:r>
                  <a:r>
                    <a:rPr lang="zh-CN" altLang="en-US" sz="2000"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en-US" altLang="zh-CN" sz="2000"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03</a:t>
                  </a:r>
                  <a:r>
                    <a:rPr lang="zh-CN" altLang="en-US" sz="2000"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表。</a:t>
                  </a:r>
                  <a:endParaRPr lang="zh-CN" altLang="en-US" sz="2000" kern="0" spc="15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fontAlgn="auto">
                    <a:lnSpc>
                      <a:spcPts val="3000"/>
                    </a:lnSpc>
                  </a:pPr>
                  <a:r>
                    <a:rPr lang="en-US" altLang="zh-CN" sz="20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 </a:t>
                  </a:r>
                  <a:r>
                    <a:rPr lang="en-US" altLang="zh-CN" sz="2000" dirty="0">
                      <a:solidFill>
                        <a:schemeClr val="bg2">
                          <a:lumMod val="25000"/>
                        </a:schemeClr>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   </a:t>
                  </a:r>
                  <a:endParaRPr lang="zh-CN" altLang="en-US" sz="2000" dirty="0">
                    <a:solidFill>
                      <a:schemeClr val="bg2">
                        <a:lumMod val="25000"/>
                      </a:schemeClr>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grpSp>
        <p:grpSp>
          <p:nvGrpSpPr>
            <p:cNvPr id="7" name="组合 6"/>
            <p:cNvGrpSpPr/>
            <p:nvPr/>
          </p:nvGrpSpPr>
          <p:grpSpPr>
            <a:xfrm>
              <a:off x="9945" y="2342"/>
              <a:ext cx="8132" cy="7192"/>
              <a:chOff x="6816233" y="1270446"/>
              <a:chExt cx="5163751" cy="4566683"/>
            </a:xfrm>
          </p:grpSpPr>
          <p:sp>
            <p:nvSpPr>
              <p:cNvPr id="25" name="任意多边形 13"/>
              <p:cNvSpPr/>
              <p:nvPr/>
            </p:nvSpPr>
            <p:spPr>
              <a:xfrm>
                <a:off x="6816233"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fontAlgn="auto">
                  <a:lnSpc>
                    <a:spcPts val="3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7" name="组合 16"/>
              <p:cNvGrpSpPr/>
              <p:nvPr/>
            </p:nvGrpSpPr>
            <p:grpSpPr>
              <a:xfrm>
                <a:off x="7164888" y="1511891"/>
                <a:ext cx="4441619" cy="3945150"/>
                <a:chOff x="1532734" y="4269748"/>
                <a:chExt cx="8756297" cy="1831374"/>
              </a:xfrm>
            </p:grpSpPr>
            <p:sp>
              <p:nvSpPr>
                <p:cNvPr id="15" name="矩形 14"/>
                <p:cNvSpPr/>
                <p:nvPr/>
              </p:nvSpPr>
              <p:spPr>
                <a:xfrm>
                  <a:off x="1532734" y="4269748"/>
                  <a:ext cx="8756297"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lnSpc>
                      <a:spcPts val="3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 name="矩形 12"/>
                <p:cNvSpPr/>
                <p:nvPr/>
              </p:nvSpPr>
              <p:spPr>
                <a:xfrm>
                  <a:off x="2304513" y="4474406"/>
                  <a:ext cx="7451305" cy="1504879"/>
                </a:xfrm>
                <a:prstGeom prst="rect">
                  <a:avLst/>
                </a:prstGeom>
              </p:spPr>
              <p:txBody>
                <a:bodyPr wrap="square">
                  <a:spAutoFit/>
                </a:bodyPr>
                <a:lstStyle/>
                <a:p>
                  <a:pPr marL="342900" indent="-342900">
                    <a:lnSpc>
                      <a:spcPct val="120000"/>
                    </a:lnSpc>
                    <a:buSzPct val="70000"/>
                    <a:buFont typeface="Wingdings" panose="05000000000000000000" charset="0"/>
                    <a:buChar char="u"/>
                  </a:pPr>
                  <a:r>
                    <a:rPr lang="zh-CN" altLang="en-US" sz="2400" b="1"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浮动表</a:t>
                  </a:r>
                  <a:endParaRPr lang="zh-CN" altLang="en-US" sz="2000" b="1"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algn="just" fontAlgn="auto">
                    <a:lnSpc>
                      <a:spcPct val="120000"/>
                    </a:lnSpc>
                  </a:pPr>
                  <a:r>
                    <a:rPr lang="zh-CN" altLang="en-US" sz="20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数据行次可变动。</a:t>
                  </a:r>
                  <a:endParaRPr lang="zh-CN" altLang="en-US" sz="2000" b="1"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indent="0" algn="just" fontAlgn="auto">
                    <a:lnSpc>
                      <a:spcPct val="120000"/>
                    </a:lnSpc>
                    <a:buFont typeface="Wingdings" panose="05000000000000000000" charset="0"/>
                    <a:buNone/>
                  </a:pPr>
                  <a:r>
                    <a:rPr lang="zh-CN" altLang="en-US" sz="2000"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按支出功能分类科目逐一录入数据，如财决</a:t>
                  </a:r>
                  <a:r>
                    <a:rPr lang="en-US" altLang="zh-CN" sz="2000"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02</a:t>
                  </a:r>
                  <a:r>
                    <a:rPr lang="zh-CN" altLang="en-US" sz="2000"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至</a:t>
                  </a:r>
                  <a:r>
                    <a:rPr lang="en-US" altLang="zh-CN" sz="2000"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10</a:t>
                  </a:r>
                  <a:r>
                    <a:rPr lang="zh-CN" altLang="en-US" sz="2000"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表，财决附</a:t>
                  </a:r>
                  <a:r>
                    <a:rPr lang="en-US" altLang="zh-CN" sz="2000"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05</a:t>
                  </a:r>
                  <a:r>
                    <a:rPr lang="zh-CN" altLang="en-US" sz="2000"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表。</a:t>
                  </a:r>
                  <a:endParaRPr lang="zh-CN" altLang="en-US" sz="2000"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indent="0" algn="just" fontAlgn="auto">
                    <a:lnSpc>
                      <a:spcPct val="120000"/>
                    </a:lnSpc>
                    <a:buFont typeface="Wingdings" panose="05000000000000000000" charset="0"/>
                    <a:buNone/>
                  </a:pPr>
                  <a:r>
                    <a:rPr lang="zh-CN" altLang="en-US" sz="2000"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按非税收入分类科目逐一录入数据，如财决附</a:t>
                  </a:r>
                  <a:r>
                    <a:rPr lang="en-US" altLang="zh-CN" sz="2000"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04</a:t>
                  </a:r>
                  <a:r>
                    <a:rPr lang="zh-CN" altLang="en-US" sz="2000"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表。</a:t>
                  </a:r>
                  <a:endParaRPr lang="zh-CN" altLang="en-US" sz="2000"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grpSp>
      </p:gr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spTree>
  </p:cSld>
  <p:clrMapOvr>
    <a:masterClrMapping/>
  </p:clrMapOvr>
  <p:transition spd="slow"/>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编报具体要求</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20" name="组合 19"/>
          <p:cNvGrpSpPr/>
          <p:nvPr/>
        </p:nvGrpSpPr>
        <p:grpSpPr>
          <a:xfrm>
            <a:off x="1549400" y="1332865"/>
            <a:ext cx="7956550" cy="4983480"/>
            <a:chOff x="2440" y="2268"/>
            <a:chExt cx="12530" cy="7848"/>
          </a:xfrm>
        </p:grpSpPr>
        <p:grpSp>
          <p:nvGrpSpPr>
            <p:cNvPr id="5" name="组合 4"/>
            <p:cNvGrpSpPr/>
            <p:nvPr/>
          </p:nvGrpSpPr>
          <p:grpSpPr>
            <a:xfrm>
              <a:off x="2440" y="2268"/>
              <a:ext cx="12438" cy="1735"/>
              <a:chOff x="1226976" y="1708453"/>
              <a:chExt cx="9432106" cy="1101559"/>
            </a:xfrm>
          </p:grpSpPr>
          <p:sp>
            <p:nvSpPr>
              <p:cNvPr id="6" name="TextBox 1"/>
              <p:cNvSpPr txBox="true"/>
              <p:nvPr/>
            </p:nvSpPr>
            <p:spPr>
              <a:xfrm>
                <a:off x="1712929" y="2326185"/>
                <a:ext cx="8925171" cy="391651"/>
              </a:xfrm>
              <a:prstGeom prst="rect">
                <a:avLst/>
              </a:prstGeom>
              <a:noFill/>
            </p:spPr>
            <p:txBody>
              <a:bodyPr wrap="square" rtlCol="0">
                <a:spAutoFit/>
              </a:bodyPr>
              <a:lstStyle/>
              <a:p>
                <a:pPr marL="342900" indent="0" algn="just" fontAlgn="auto">
                  <a:lnSpc>
                    <a:spcPct val="120000"/>
                  </a:lnSpc>
                  <a:buSzPct val="70000"/>
                  <a:buFont typeface="Wingdings" panose="05000000000000000000" charset="0"/>
                  <a:buNone/>
                </a:pPr>
                <a:r>
                  <a:rPr lang="zh-CN" altLang="en-US" dirty="0">
                    <a:latin typeface="Times New Roman" panose="02020603050405020304" charset="0"/>
                    <a:ea typeface="楷体" panose="02010609060101010101" pitchFamily="49" charset="-122"/>
                    <a:sym typeface="Times New Roman" panose="02020603050405020304" charset="0"/>
                  </a:rPr>
                  <a:t>填列到最底级的科目（支出按功能分类至项级；非税收入至目级）</a:t>
                </a:r>
                <a:endParaRPr lang="zh-CN" altLang="en-US"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26" name="矩形 25"/>
              <p:cNvSpPr/>
              <p:nvPr/>
            </p:nvSpPr>
            <p:spPr>
              <a:xfrm>
                <a:off x="1226976" y="1923686"/>
                <a:ext cx="9432106" cy="886326"/>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27" name="矩形: 圆角 26"/>
              <p:cNvSpPr/>
              <p:nvPr/>
            </p:nvSpPr>
            <p:spPr>
              <a:xfrm>
                <a:off x="1553816" y="1708453"/>
                <a:ext cx="3476942" cy="476813"/>
              </a:xfrm>
              <a:prstGeom prst="roundRect">
                <a:avLst>
                  <a:gd name="adj" fmla="val 0"/>
                </a:avLst>
              </a:prstGeom>
              <a:solidFill>
                <a:srgbClr val="1C5684"/>
              </a:solidFill>
              <a:ln>
                <a:noFill/>
              </a:ln>
              <a:effectLst>
                <a:outerShdw blurRad="76200" dist="889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政府收支分类科目 </a:t>
                </a:r>
                <a:endParaRPr lang="zh-CN" altLang="en-US" sz="20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grpSp>
          <p:nvGrpSpPr>
            <p:cNvPr id="28" name="组合 27"/>
            <p:cNvGrpSpPr/>
            <p:nvPr/>
          </p:nvGrpSpPr>
          <p:grpSpPr>
            <a:xfrm>
              <a:off x="2440" y="4372"/>
              <a:ext cx="12438" cy="1713"/>
              <a:chOff x="1226975" y="1708453"/>
              <a:chExt cx="9432107" cy="1087843"/>
            </a:xfrm>
          </p:grpSpPr>
          <p:sp>
            <p:nvSpPr>
              <p:cNvPr id="29" name="TextBox 1"/>
              <p:cNvSpPr txBox="true"/>
              <p:nvPr/>
            </p:nvSpPr>
            <p:spPr>
              <a:xfrm>
                <a:off x="1712929" y="2316669"/>
                <a:ext cx="8766142" cy="368330"/>
              </a:xfrm>
              <a:prstGeom prst="rect">
                <a:avLst/>
              </a:prstGeom>
              <a:noFill/>
            </p:spPr>
            <p:txBody>
              <a:bodyPr wrap="square" rtlCol="0">
                <a:spAutoFit/>
              </a:bodyPr>
              <a:lstStyle/>
              <a:p>
                <a:pPr marL="342265" fontAlgn="auto"/>
                <a:r>
                  <a:rPr lang="zh-CN" altLang="en-US" dirty="0">
                    <a:latin typeface="Times New Roman" panose="02020603050405020304" charset="0"/>
                    <a:ea typeface="楷体" panose="02010609060101010101" pitchFamily="49" charset="-122"/>
                    <a:cs typeface="宋体" pitchFamily="2" charset="-122"/>
                    <a:sym typeface="Times New Roman" panose="02020603050405020304" charset="0"/>
                  </a:rPr>
                  <a:t>元， 2位小数（汇总时：万元，2位小数）</a:t>
                </a:r>
                <a:endParaRPr lang="zh-CN" altLang="en-US"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30" name="矩形 29"/>
              <p:cNvSpPr/>
              <p:nvPr/>
            </p:nvSpPr>
            <p:spPr>
              <a:xfrm>
                <a:off x="1226975" y="1923735"/>
                <a:ext cx="9432107" cy="872561"/>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31" name="矩形: 圆角 30"/>
              <p:cNvSpPr/>
              <p:nvPr/>
            </p:nvSpPr>
            <p:spPr>
              <a:xfrm>
                <a:off x="1553815" y="1708453"/>
                <a:ext cx="3475426" cy="476924"/>
              </a:xfrm>
              <a:prstGeom prst="roundRect">
                <a:avLst>
                  <a:gd name="adj" fmla="val 0"/>
                </a:avLst>
              </a:prstGeom>
              <a:solidFill>
                <a:srgbClr val="1C5684"/>
              </a:solidFill>
              <a:ln>
                <a:noFill/>
              </a:ln>
              <a:effectLst>
                <a:outerShdw blurRad="76200" dist="889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金额单位 </a:t>
                </a:r>
                <a:endParaRPr lang="zh-CN" altLang="en-US" sz="20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grpSp>
          <p:nvGrpSpPr>
            <p:cNvPr id="32" name="组合 31"/>
            <p:cNvGrpSpPr/>
            <p:nvPr/>
          </p:nvGrpSpPr>
          <p:grpSpPr>
            <a:xfrm>
              <a:off x="2532" y="6446"/>
              <a:ext cx="12438" cy="1655"/>
              <a:chOff x="1226975" y="1708453"/>
              <a:chExt cx="9432107" cy="1051010"/>
            </a:xfrm>
          </p:grpSpPr>
          <p:sp>
            <p:nvSpPr>
              <p:cNvPr id="33" name="TextBox 1"/>
              <p:cNvSpPr txBox="true"/>
              <p:nvPr/>
            </p:nvSpPr>
            <p:spPr>
              <a:xfrm>
                <a:off x="1712929" y="2327678"/>
                <a:ext cx="8766142" cy="368330"/>
              </a:xfrm>
              <a:prstGeom prst="rect">
                <a:avLst/>
              </a:prstGeom>
              <a:noFill/>
            </p:spPr>
            <p:txBody>
              <a:bodyPr wrap="square" rtlCol="0">
                <a:spAutoFit/>
              </a:bodyPr>
              <a:lstStyle/>
              <a:p>
                <a:pPr marL="342265" fontAlgn="auto">
                  <a:spcBef>
                    <a:spcPct val="0"/>
                  </a:spcBef>
                  <a:buFontTx/>
                  <a:buNone/>
                </a:pPr>
                <a:r>
                  <a:rPr lang="zh-CN" altLang="en-US" dirty="0">
                    <a:latin typeface="Times New Roman" panose="02020603050405020304" charset="0"/>
                    <a:ea typeface="楷体" panose="02010609060101010101" pitchFamily="49" charset="-122"/>
                    <a:cs typeface="宋体" pitchFamily="2" charset="-122"/>
                    <a:sym typeface="Times New Roman" panose="02020603050405020304" charset="0"/>
                  </a:rPr>
                  <a:t>按照规定体例编写</a:t>
                </a:r>
                <a:endParaRPr lang="zh-CN" altLang="en-US"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9" name="矩形 8"/>
              <p:cNvSpPr/>
              <p:nvPr/>
            </p:nvSpPr>
            <p:spPr>
              <a:xfrm>
                <a:off x="1226975" y="1923735"/>
                <a:ext cx="9432107" cy="835728"/>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35" name="矩形: 圆角 34"/>
              <p:cNvSpPr/>
              <p:nvPr/>
            </p:nvSpPr>
            <p:spPr>
              <a:xfrm>
                <a:off x="1553815" y="1708453"/>
                <a:ext cx="3406418" cy="476924"/>
              </a:xfrm>
              <a:prstGeom prst="roundRect">
                <a:avLst>
                  <a:gd name="adj" fmla="val 0"/>
                </a:avLst>
              </a:prstGeom>
              <a:solidFill>
                <a:srgbClr val="1C5684"/>
              </a:solidFill>
              <a:ln>
                <a:noFill/>
              </a:ln>
              <a:effectLst>
                <a:outerShdw blurRad="76200" dist="889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报表说明和分析报告</a:t>
                </a:r>
                <a:endParaRPr lang="zh-CN" altLang="en-US" sz="20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grpSp>
          <p:nvGrpSpPr>
            <p:cNvPr id="10" name="组合 9"/>
            <p:cNvGrpSpPr/>
            <p:nvPr/>
          </p:nvGrpSpPr>
          <p:grpSpPr>
            <a:xfrm>
              <a:off x="2532" y="8462"/>
              <a:ext cx="12438" cy="1655"/>
              <a:chOff x="1226975" y="1708453"/>
              <a:chExt cx="9432107" cy="1051010"/>
            </a:xfrm>
          </p:grpSpPr>
          <p:sp>
            <p:nvSpPr>
              <p:cNvPr id="11" name="TextBox 1"/>
              <p:cNvSpPr txBox="true"/>
              <p:nvPr/>
            </p:nvSpPr>
            <p:spPr>
              <a:xfrm>
                <a:off x="1712929" y="2327678"/>
                <a:ext cx="8766142" cy="368330"/>
              </a:xfrm>
              <a:prstGeom prst="rect">
                <a:avLst/>
              </a:prstGeom>
              <a:noFill/>
            </p:spPr>
            <p:txBody>
              <a:bodyPr wrap="square" rtlCol="0">
                <a:spAutoFit/>
              </a:bodyPr>
              <a:lstStyle/>
              <a:p>
                <a:pPr marL="342265" fontAlgn="auto">
                  <a:spcBef>
                    <a:spcPct val="0"/>
                  </a:spcBef>
                  <a:buFontTx/>
                  <a:buNone/>
                </a:pPr>
                <a:r>
                  <a:rPr lang="zh-CN" altLang="en-US" dirty="0">
                    <a:latin typeface="Times New Roman" panose="02020603050405020304" charset="0"/>
                    <a:ea typeface="楷体" panose="02010609060101010101" pitchFamily="49" charset="-122"/>
                    <a:cs typeface="宋体" pitchFamily="2" charset="-122"/>
                    <a:sym typeface="Times New Roman" panose="02020603050405020304" charset="0"/>
                  </a:rPr>
                  <a:t>A3纸，上报文件、报表说明、分析报告、决算报表</a:t>
                </a:r>
                <a:endParaRPr lang="zh-CN" altLang="en-US"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8" name="矩形 17"/>
              <p:cNvSpPr/>
              <p:nvPr/>
            </p:nvSpPr>
            <p:spPr>
              <a:xfrm>
                <a:off x="1226975" y="1923735"/>
                <a:ext cx="9432107" cy="835728"/>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9" name="矩形: 圆角 34"/>
              <p:cNvSpPr/>
              <p:nvPr/>
            </p:nvSpPr>
            <p:spPr>
              <a:xfrm>
                <a:off x="1553815" y="1708453"/>
                <a:ext cx="3405659" cy="476924"/>
              </a:xfrm>
              <a:prstGeom prst="roundRect">
                <a:avLst>
                  <a:gd name="adj" fmla="val 0"/>
                </a:avLst>
              </a:prstGeom>
              <a:solidFill>
                <a:srgbClr val="1C5684"/>
              </a:solidFill>
              <a:ln>
                <a:noFill/>
              </a:ln>
              <a:effectLst>
                <a:outerShdw blurRad="76200" dist="88900" dir="5400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报送格式 </a:t>
                </a:r>
                <a:endParaRPr lang="zh-CN" altLang="en-US" sz="20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grpSp>
      <p:pic>
        <p:nvPicPr>
          <p:cNvPr id="24" name="图片 23" descr="czb_logo_1"/>
          <p:cNvPicPr>
            <a:picLocks noChangeAspect="true"/>
          </p:cNvPicPr>
          <p:nvPr/>
        </p:nvPicPr>
        <p:blipFill>
          <a:blip r:embed="rId1"/>
          <a:stretch>
            <a:fillRect/>
          </a:stretch>
        </p:blipFill>
        <p:spPr>
          <a:xfrm>
            <a:off x="8343900" y="391160"/>
            <a:ext cx="3603625" cy="565785"/>
          </a:xfrm>
          <a:prstGeom prst="rect">
            <a:avLst/>
          </a:prstGeom>
        </p:spPr>
      </p:pic>
    </p:spTree>
  </p:cSld>
  <p:clrMapOvr>
    <a:masterClrMapping/>
  </p:clrMapOvr>
  <p:transition spd="slow"/>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6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5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75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Arial"/>
              <a:ea typeface="微软雅黑"/>
              <a:cs typeface="+mn-ea"/>
              <a:sym typeface="Arial"/>
            </a:endParaRPr>
          </a:p>
        </p:txBody>
      </p:sp>
      <p:sp>
        <p:nvSpPr>
          <p:cNvPr id="154" name="文本框 153"/>
          <p:cNvSpPr txBox="true"/>
          <p:nvPr/>
        </p:nvSpPr>
        <p:spPr>
          <a:xfrm>
            <a:off x="1335405" y="496570"/>
            <a:ext cx="5026660" cy="460375"/>
          </a:xfrm>
          <a:prstGeom prst="rect">
            <a:avLst/>
          </a:prstGeom>
          <a:noFill/>
        </p:spPr>
        <p:txBody>
          <a:bodyPr wrap="square" rtlCol="0" anchor="b" anchorCtr="false">
            <a:spAutoFit/>
          </a:bodyPr>
          <a:lstStyle/>
          <a:p>
            <a:pPr fontAlgn="b"/>
            <a:r>
              <a:rPr lang="en-US" altLang="zh-CN" sz="2400" b="1" dirty="0">
                <a:solidFill>
                  <a:srgbClr val="195482"/>
                </a:solidFill>
                <a:latin typeface="Times New Roman" panose="02020603050405020304" charset="0"/>
                <a:ea typeface="楷体" panose="02010609060101010101" pitchFamily="49" charset="-122"/>
                <a:cs typeface="+mn-ea"/>
                <a:sym typeface="+mn-lt"/>
              </a:rPr>
              <a:t>2023</a:t>
            </a:r>
            <a:r>
              <a:rPr lang="zh-CN" altLang="en-US" sz="2400" b="1" dirty="0">
                <a:solidFill>
                  <a:srgbClr val="195482"/>
                </a:solidFill>
                <a:latin typeface="Times New Roman" panose="02020603050405020304" charset="0"/>
                <a:ea typeface="楷体" panose="02010609060101010101" pitchFamily="49" charset="-122"/>
                <a:cs typeface="+mn-ea"/>
                <a:sym typeface="+mn-lt"/>
              </a:rPr>
              <a:t>年度部门决算工作总体要求</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5" name="组合 4"/>
          <p:cNvGrpSpPr/>
          <p:nvPr/>
        </p:nvGrpSpPr>
        <p:grpSpPr>
          <a:xfrm>
            <a:off x="2320290" y="1645920"/>
            <a:ext cx="6431280" cy="3240405"/>
            <a:chOff x="2322" y="2759"/>
            <a:chExt cx="14274" cy="5103"/>
          </a:xfrm>
        </p:grpSpPr>
        <p:sp>
          <p:nvSpPr>
            <p:cNvPr id="10" name="矩形 9"/>
            <p:cNvSpPr/>
            <p:nvPr/>
          </p:nvSpPr>
          <p:spPr>
            <a:xfrm>
              <a:off x="2331" y="2759"/>
              <a:ext cx="14264" cy="580"/>
            </a:xfrm>
            <a:prstGeom prst="rect">
              <a:avLst/>
            </a:prstGeom>
            <a:solidFill>
              <a:schemeClr val="bg1">
                <a:lumMod val="95000"/>
              </a:schemeClr>
            </a:solidFill>
          </p:spPr>
          <p:txBody>
            <a:bodyPr wrap="square">
              <a:spAutoFit/>
            </a:bodyPr>
            <a:p>
              <a:r>
                <a:rPr lang="zh-CN" altLang="en-US" kern="100" dirty="0">
                  <a:effectLst/>
                  <a:latin typeface="+mn-ea"/>
                  <a:cs typeface="Times New Roman" panose="02020603050405020304" charset="0"/>
                  <a:sym typeface="+mn-ea"/>
                </a:rPr>
                <a:t>一、提高政治站位，认真落实党中央、国务院决策部署</a:t>
              </a:r>
              <a:endParaRPr lang="zh-CN" altLang="en-US" kern="100" dirty="0">
                <a:solidFill>
                  <a:schemeClr val="tx1"/>
                </a:solidFill>
                <a:effectLst/>
                <a:latin typeface="+mn-ea"/>
                <a:cs typeface="Times New Roman" panose="02020603050405020304" charset="0"/>
                <a:sym typeface="+mn-ea"/>
              </a:endParaRPr>
            </a:p>
          </p:txBody>
        </p:sp>
        <p:sp>
          <p:nvSpPr>
            <p:cNvPr id="11" name="矩形 10"/>
            <p:cNvSpPr/>
            <p:nvPr/>
          </p:nvSpPr>
          <p:spPr>
            <a:xfrm>
              <a:off x="2330" y="3848"/>
              <a:ext cx="14266" cy="580"/>
            </a:xfrm>
            <a:prstGeom prst="rect">
              <a:avLst/>
            </a:prstGeom>
            <a:solidFill>
              <a:schemeClr val="bg1">
                <a:lumMod val="95000"/>
              </a:schemeClr>
            </a:solidFill>
          </p:spPr>
          <p:txBody>
            <a:bodyPr wrap="square">
              <a:spAutoFit/>
            </a:bodyPr>
            <a:p>
              <a:r>
                <a:rPr lang="zh-CN" altLang="en-US" kern="100" dirty="0">
                  <a:effectLst/>
                  <a:latin typeface="+mn-ea"/>
                  <a:cs typeface="Times New Roman" panose="02020603050405020304" charset="0"/>
                  <a:sym typeface="+mn-ea"/>
                </a:rPr>
                <a:t>二、聚力关键环节，夯实高质量发展基础</a:t>
              </a:r>
              <a:endParaRPr lang="zh-CN" altLang="en-US" kern="100" dirty="0">
                <a:solidFill>
                  <a:schemeClr val="tx1"/>
                </a:solidFill>
                <a:effectLst/>
                <a:latin typeface="+mn-ea"/>
                <a:ea typeface="楷体" panose="02010609060101010101" pitchFamily="49" charset="-122"/>
                <a:cs typeface="Times New Roman" panose="02020603050405020304" charset="0"/>
                <a:sym typeface="+mn-ea"/>
              </a:endParaRPr>
            </a:p>
          </p:txBody>
        </p:sp>
        <p:sp>
          <p:nvSpPr>
            <p:cNvPr id="12" name="矩形 11"/>
            <p:cNvSpPr/>
            <p:nvPr/>
          </p:nvSpPr>
          <p:spPr>
            <a:xfrm>
              <a:off x="2322" y="4947"/>
              <a:ext cx="14264" cy="580"/>
            </a:xfrm>
            <a:prstGeom prst="rect">
              <a:avLst/>
            </a:prstGeom>
            <a:solidFill>
              <a:schemeClr val="bg1">
                <a:lumMod val="95000"/>
              </a:schemeClr>
            </a:solidFill>
          </p:spPr>
          <p:txBody>
            <a:bodyPr wrap="square">
              <a:spAutoFit/>
            </a:bodyPr>
            <a:p>
              <a:r>
                <a:rPr lang="zh-CN" altLang="en-US" kern="100" dirty="0">
                  <a:effectLst/>
                  <a:latin typeface="+mn-ea"/>
                  <a:cs typeface="Times New Roman" panose="02020603050405020304" charset="0"/>
                  <a:sym typeface="+mn-ea"/>
                </a:rPr>
                <a:t>三、完善公开机制，切实提升公开质效</a:t>
              </a:r>
              <a:endParaRPr lang="zh-CN" altLang="en-US" kern="100" dirty="0">
                <a:effectLst/>
                <a:latin typeface="+mn-ea"/>
                <a:ea typeface="楷体" panose="02010609060101010101" pitchFamily="49" charset="-122"/>
                <a:cs typeface="Times New Roman" panose="02020603050405020304" charset="0"/>
                <a:sym typeface="+mn-ea"/>
              </a:endParaRPr>
            </a:p>
          </p:txBody>
        </p:sp>
        <p:sp>
          <p:nvSpPr>
            <p:cNvPr id="14" name="矩形 13"/>
            <p:cNvSpPr/>
            <p:nvPr/>
          </p:nvSpPr>
          <p:spPr>
            <a:xfrm>
              <a:off x="2332" y="6124"/>
              <a:ext cx="14264" cy="580"/>
            </a:xfrm>
            <a:prstGeom prst="rect">
              <a:avLst/>
            </a:prstGeom>
            <a:solidFill>
              <a:schemeClr val="bg1">
                <a:lumMod val="95000"/>
              </a:schemeClr>
            </a:solidFill>
          </p:spPr>
          <p:txBody>
            <a:bodyPr wrap="square">
              <a:spAutoFit/>
            </a:bodyPr>
            <a:p>
              <a:r>
                <a:rPr lang="zh-CN" altLang="en-US" kern="100" dirty="0">
                  <a:effectLst/>
                  <a:latin typeface="+mn-ea"/>
                  <a:cs typeface="Times New Roman" panose="02020603050405020304" charset="0"/>
                  <a:sym typeface="+mn-ea"/>
                </a:rPr>
                <a:t>四、加强分析利用，充分发挥数据价值</a:t>
              </a:r>
              <a:endParaRPr lang="zh-CN" altLang="en-US" kern="100" dirty="0">
                <a:effectLst/>
                <a:latin typeface="+mn-ea"/>
                <a:ea typeface="楷体" panose="02010609060101010101" pitchFamily="49" charset="-122"/>
                <a:cs typeface="Times New Roman" panose="02020603050405020304" charset="0"/>
                <a:sym typeface="+mn-ea"/>
              </a:endParaRPr>
            </a:p>
          </p:txBody>
        </p:sp>
        <p:sp>
          <p:nvSpPr>
            <p:cNvPr id="3" name="矩形 2"/>
            <p:cNvSpPr/>
            <p:nvPr/>
          </p:nvSpPr>
          <p:spPr>
            <a:xfrm>
              <a:off x="2331" y="7282"/>
              <a:ext cx="14264" cy="580"/>
            </a:xfrm>
            <a:prstGeom prst="rect">
              <a:avLst/>
            </a:prstGeom>
            <a:solidFill>
              <a:schemeClr val="bg1">
                <a:lumMod val="95000"/>
              </a:schemeClr>
            </a:solidFill>
          </p:spPr>
          <p:txBody>
            <a:bodyPr wrap="square">
              <a:spAutoFit/>
            </a:bodyPr>
            <a:p>
              <a:r>
                <a:rPr lang="zh-CN" altLang="en-US" kern="100" dirty="0">
                  <a:effectLst/>
                  <a:latin typeface="+mn-ea"/>
                  <a:cs typeface="Times New Roman" panose="02020603050405020304" charset="0"/>
                  <a:sym typeface="+mn-ea"/>
                </a:rPr>
                <a:t>五、加强队伍建设，进一步提高人才素质</a:t>
              </a:r>
              <a:endParaRPr lang="zh-CN" altLang="en-US" kern="100" dirty="0">
                <a:effectLst/>
                <a:latin typeface="+mn-ea"/>
                <a:ea typeface="楷体" panose="02010609060101010101" pitchFamily="49" charset="-122"/>
                <a:cs typeface="Times New Roman" panose="02020603050405020304" charset="0"/>
                <a:sym typeface="+mn-ea"/>
              </a:endParaRPr>
            </a:p>
          </p:txBody>
        </p:sp>
      </p:grpSp>
    </p:spTree>
  </p:cSld>
  <p:clrMapOvr>
    <a:masterClrMapping/>
  </p:clrMapOvr>
  <p:transition spd="slow"/>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审核汇总具体要求</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8" name="图片 7"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2" name="组合 1"/>
          <p:cNvGrpSpPr/>
          <p:nvPr/>
        </p:nvGrpSpPr>
        <p:grpSpPr>
          <a:xfrm>
            <a:off x="1103630" y="1353185"/>
            <a:ext cx="9505315" cy="4840537"/>
            <a:chOff x="1738" y="1888"/>
            <a:chExt cx="14969" cy="8479"/>
          </a:xfrm>
        </p:grpSpPr>
        <p:sp>
          <p:nvSpPr>
            <p:cNvPr id="6" name="文本框 5"/>
            <p:cNvSpPr txBox="true"/>
            <p:nvPr/>
          </p:nvSpPr>
          <p:spPr>
            <a:xfrm>
              <a:off x="1738" y="2061"/>
              <a:ext cx="14659" cy="8306"/>
            </a:xfrm>
            <a:prstGeom prst="rect">
              <a:avLst/>
            </a:prstGeom>
            <a:noFill/>
          </p:spPr>
          <p:txBody>
            <a:bodyPr wrap="square" rtlCol="0">
              <a:spAutoFit/>
            </a:bodyPr>
            <a:lstStyle/>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lang="en-US" altLang="zh-CN" sz="1800" b="1" dirty="0">
                  <a:latin typeface="Times New Roman" panose="02020603050405020304" charset="0"/>
                  <a:ea typeface="楷体" panose="02010609060101010101" pitchFamily="49" charset="-122"/>
                  <a:cs typeface="宋体" pitchFamily="2" charset="-122"/>
                  <a:sym typeface="Times New Roman" panose="02020603050405020304" charset="0"/>
                </a:rPr>
                <a:t>1.</a:t>
              </a:r>
              <a:r>
                <a:rPr lang="zh-CN" altLang="en-US" sz="1800" b="1" dirty="0">
                  <a:latin typeface="Times New Roman" panose="02020603050405020304" charset="0"/>
                  <a:ea typeface="楷体" panose="02010609060101010101" pitchFamily="49" charset="-122"/>
                  <a:cs typeface="宋体" pitchFamily="2" charset="-122"/>
                  <a:sym typeface="Times New Roman" panose="02020603050405020304" charset="0"/>
                </a:rPr>
                <a:t>一级预算单位审核汇总。</a:t>
              </a:r>
              <a:r>
                <a:rPr lang="zh-CN" altLang="en-US" sz="1800" dirty="0">
                  <a:latin typeface="Times New Roman" panose="02020603050405020304" charset="0"/>
                  <a:ea typeface="楷体" panose="02010609060101010101" pitchFamily="49" charset="-122"/>
                  <a:cs typeface="宋体" pitchFamily="2" charset="-122"/>
                  <a:sym typeface="Times New Roman" panose="02020603050405020304" charset="0"/>
                </a:rPr>
                <a:t>剔除重复汇总数。</a:t>
              </a:r>
              <a:endParaRPr lang="zh-CN" altLang="en-US" sz="1800" dirty="0">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lang="en-US" altLang="zh-CN" sz="1800" b="1" dirty="0">
                  <a:latin typeface="Times New Roman" panose="02020603050405020304" charset="0"/>
                  <a:ea typeface="楷体" panose="02010609060101010101" pitchFamily="49" charset="-122"/>
                  <a:cs typeface="宋体" pitchFamily="2" charset="-122"/>
                  <a:sym typeface="Times New Roman" panose="02020603050405020304" charset="0"/>
                </a:rPr>
                <a:t>2.</a:t>
              </a:r>
              <a:r>
                <a:rPr lang="zh-CN" altLang="en-US" sz="1800" b="1" dirty="0">
                  <a:latin typeface="Times New Roman" panose="02020603050405020304" charset="0"/>
                  <a:ea typeface="楷体" panose="02010609060101010101" pitchFamily="49" charset="-122"/>
                  <a:cs typeface="宋体" pitchFamily="2" charset="-122"/>
                  <a:sym typeface="Times New Roman" panose="02020603050405020304" charset="0"/>
                </a:rPr>
                <a:t>户数核对。</a:t>
              </a:r>
              <a:r>
                <a:rPr lang="zh-CN" altLang="en-US" sz="1800" dirty="0">
                  <a:latin typeface="Times New Roman" panose="02020603050405020304" charset="0"/>
                  <a:ea typeface="楷体" panose="02010609060101010101" pitchFamily="49" charset="-122"/>
                  <a:cs typeface="宋体" pitchFamily="2" charset="-122"/>
                  <a:sym typeface="Times New Roman" panose="02020603050405020304" charset="0"/>
                </a:rPr>
                <a:t>检查新报因素和上年代码填报是否正确。</a:t>
              </a:r>
              <a:endParaRPr lang="zh-CN" altLang="en-US" sz="1800" dirty="0">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lang="en-US" altLang="zh-CN" sz="1800" b="1" dirty="0">
                  <a:latin typeface="Times New Roman" panose="02020603050405020304" charset="0"/>
                  <a:ea typeface="楷体" panose="02010609060101010101" pitchFamily="49" charset="-122"/>
                  <a:cs typeface="宋体" pitchFamily="2" charset="-122"/>
                  <a:sym typeface="Times New Roman" panose="02020603050405020304" charset="0"/>
                </a:rPr>
                <a:t>3.</a:t>
              </a:r>
              <a:r>
                <a:rPr lang="zh-CN" altLang="en-US" sz="1800" b="1" dirty="0">
                  <a:latin typeface="Times New Roman" panose="02020603050405020304" charset="0"/>
                  <a:ea typeface="楷体" panose="02010609060101010101" pitchFamily="49" charset="-122"/>
                  <a:cs typeface="宋体" pitchFamily="2" charset="-122"/>
                  <a:sym typeface="Times New Roman" panose="02020603050405020304" charset="0"/>
                </a:rPr>
                <a:t>枚举字典检查。</a:t>
              </a:r>
              <a:r>
                <a:rPr lang="zh-CN" altLang="en-US" sz="1800" dirty="0">
                  <a:latin typeface="Times New Roman" panose="02020603050405020304" charset="0"/>
                  <a:ea typeface="楷体" panose="02010609060101010101" pitchFamily="49" charset="-122"/>
                  <a:cs typeface="宋体" pitchFamily="2" charset="-122"/>
                  <a:sym typeface="Times New Roman" panose="02020603050405020304" charset="0"/>
                </a:rPr>
                <a:t>检查部门标识代码等封面信息以及填列的各类政府收支分类科目是否符合规范。</a:t>
              </a:r>
              <a:endParaRPr lang="zh-CN" altLang="en-US" sz="1800" dirty="0">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lang="en-US" altLang="zh-CN" sz="1800" b="1" dirty="0">
                  <a:latin typeface="Times New Roman" panose="02020603050405020304" charset="0"/>
                  <a:ea typeface="楷体" panose="02010609060101010101" pitchFamily="49" charset="-122"/>
                  <a:cs typeface="宋体" pitchFamily="2" charset="-122"/>
                  <a:sym typeface="Times New Roman" panose="02020603050405020304" charset="0"/>
                </a:rPr>
                <a:t>4.</a:t>
              </a:r>
              <a:r>
                <a:rPr lang="zh-CN" altLang="en-US" sz="1800" b="1" dirty="0">
                  <a:latin typeface="Times New Roman" panose="02020603050405020304" charset="0"/>
                  <a:ea typeface="楷体" panose="02010609060101010101" pitchFamily="49" charset="-122"/>
                  <a:cs typeface="宋体" pitchFamily="2" charset="-122"/>
                  <a:sym typeface="Times New Roman" panose="02020603050405020304" charset="0"/>
                </a:rPr>
                <a:t>审核公式。</a:t>
              </a:r>
              <a:endParaRPr lang="zh-CN" altLang="en-US" sz="1800" dirty="0">
                <a:latin typeface="Times New Roman" panose="02020603050405020304" charset="0"/>
                <a:ea typeface="楷体" panose="02010609060101010101" pitchFamily="49" charset="-122"/>
                <a:cs typeface="宋体" pitchFamily="2" charset="-122"/>
                <a:sym typeface="Times New Roman" panose="02020603050405020304" charset="0"/>
              </a:endParaRPr>
            </a:p>
            <a:p>
              <a:pPr marL="10287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450" checksum="2413958161"/>
                  </a:ext>
                </a:extLst>
              </a:pPr>
              <a:r>
                <a:rPr lang="zh-CN" altLang="en-US" sz="1800" dirty="0">
                  <a:latin typeface="Times New Roman" panose="02020603050405020304" charset="0"/>
                  <a:ea typeface="楷体" panose="02010609060101010101" pitchFamily="49" charset="-122"/>
                  <a:cs typeface="宋体" pitchFamily="2" charset="-122"/>
                  <a:sym typeface="Times New Roman" panose="02020603050405020304" charset="0"/>
                </a:rPr>
                <a:t>基本平衡公式：用于审核表内平衡关系。</a:t>
              </a:r>
              <a:endParaRPr lang="zh-CN" altLang="en-US" sz="1800" dirty="0">
                <a:latin typeface="Times New Roman" panose="02020603050405020304" charset="0"/>
                <a:ea typeface="楷体" panose="02010609060101010101" pitchFamily="49" charset="-122"/>
                <a:cs typeface="宋体" pitchFamily="2" charset="-122"/>
                <a:sym typeface="Times New Roman" panose="02020603050405020304" charset="0"/>
              </a:endParaRPr>
            </a:p>
            <a:p>
              <a:pPr marL="10287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450" checksum="2413958161"/>
                  </a:ext>
                </a:extLst>
              </a:pPr>
              <a:r>
                <a:rPr lang="zh-CN" altLang="en-US" sz="1800" dirty="0">
                  <a:latin typeface="Times New Roman" panose="02020603050405020304" charset="0"/>
                  <a:ea typeface="楷体" panose="02010609060101010101" pitchFamily="49" charset="-122"/>
                  <a:cs typeface="宋体" pitchFamily="2" charset="-122"/>
                  <a:sym typeface="Times New Roman" panose="02020603050405020304" charset="0"/>
                </a:rPr>
                <a:t>核实性公式：用于审核表内、表间有关数据的合理性。</a:t>
              </a:r>
              <a:endParaRPr lang="zh-CN" altLang="en-US" sz="1800" dirty="0">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lang="en-US" altLang="zh-CN" sz="1800" b="1" dirty="0">
                  <a:latin typeface="Times New Roman" panose="02020603050405020304" charset="0"/>
                  <a:ea typeface="楷体" panose="02010609060101010101" pitchFamily="49" charset="-122"/>
                  <a:cs typeface="宋体" pitchFamily="2" charset="-122"/>
                  <a:sym typeface="Times New Roman" panose="02020603050405020304" charset="0"/>
                </a:rPr>
                <a:t>5.</a:t>
              </a:r>
              <a:r>
                <a:rPr lang="zh-CN" altLang="en-US" sz="1800" b="1" dirty="0">
                  <a:latin typeface="Times New Roman" panose="02020603050405020304" charset="0"/>
                  <a:ea typeface="楷体" panose="02010609060101010101" pitchFamily="49" charset="-122"/>
                  <a:cs typeface="宋体" pitchFamily="2" charset="-122"/>
                  <a:sym typeface="Times New Roman" panose="02020603050405020304" charset="0"/>
                </a:rPr>
                <a:t>审核模板。</a:t>
              </a:r>
              <a:r>
                <a:rPr lang="zh-CN" altLang="en-US" sz="1800" dirty="0">
                  <a:latin typeface="Times New Roman" panose="02020603050405020304" charset="0"/>
                  <a:ea typeface="楷体" panose="02010609060101010101" pitchFamily="49" charset="-122"/>
                  <a:cs typeface="宋体" pitchFamily="2" charset="-122"/>
                  <a:sym typeface="Times New Roman" panose="02020603050405020304" charset="0"/>
                </a:rPr>
                <a:t>查询和审核决算数据填报的规范性和合理性，相关数据全部为自动提取生成。</a:t>
              </a:r>
              <a:endParaRPr lang="zh-CN" altLang="en-US" sz="1800" dirty="0">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lang="en-US" altLang="zh-CN" b="1" dirty="0">
                  <a:latin typeface="Times New Roman" panose="02020603050405020304" charset="0"/>
                  <a:ea typeface="楷体" panose="02010609060101010101" pitchFamily="49" charset="-122"/>
                  <a:cs typeface="宋体" pitchFamily="2" charset="-122"/>
                  <a:sym typeface="Times New Roman" panose="02020603050405020304" charset="0"/>
                </a:rPr>
                <a:t>6.</a:t>
              </a:r>
              <a:r>
                <a:rPr lang="zh-CN" altLang="en-US" b="1" dirty="0">
                  <a:latin typeface="Times New Roman" panose="02020603050405020304" charset="0"/>
                  <a:ea typeface="楷体" panose="02010609060101010101" pitchFamily="49" charset="-122"/>
                  <a:cs typeface="宋体" pitchFamily="2" charset="-122"/>
                  <a:sym typeface="Times New Roman" panose="02020603050405020304" charset="0"/>
                </a:rPr>
                <a:t>审核原则。</a:t>
              </a:r>
              <a:endParaRPr lang="zh-CN" altLang="en-US" b="1" dirty="0">
                <a:latin typeface="Times New Roman" panose="02020603050405020304" charset="0"/>
                <a:ea typeface="楷体" panose="02010609060101010101" pitchFamily="49" charset="-122"/>
                <a:cs typeface="宋体" pitchFamily="2" charset="-122"/>
                <a:sym typeface="Times New Roman" panose="02020603050405020304" charset="0"/>
              </a:endParaRPr>
            </a:p>
            <a:p>
              <a:pPr marL="10287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450" checksum="2413958161"/>
                  </a:ext>
                </a:extLst>
              </a:pPr>
              <a:r>
                <a:rPr lang="zh-CN" altLang="en-US" dirty="0">
                  <a:latin typeface="Times New Roman" panose="02020603050405020304" charset="0"/>
                  <a:ea typeface="楷体" panose="02010609060101010101" pitchFamily="49" charset="-122"/>
                  <a:cs typeface="宋体" pitchFamily="2" charset="-122"/>
                  <a:sym typeface="Times New Roman" panose="02020603050405020304" charset="0"/>
                </a:rPr>
                <a:t>有错更正，无错保留并说明原因。</a:t>
              </a:r>
              <a:endParaRPr lang="zh-CN" altLang="en-US" dirty="0">
                <a:latin typeface="Times New Roman" panose="02020603050405020304" charset="0"/>
                <a:ea typeface="楷体" panose="02010609060101010101" pitchFamily="49" charset="-122"/>
                <a:cs typeface="宋体" pitchFamily="2" charset="-122"/>
                <a:sym typeface="Times New Roman" panose="02020603050405020304" charset="0"/>
              </a:endParaRPr>
            </a:p>
            <a:p>
              <a:pPr marL="10287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450" checksum="2413958161"/>
                  </a:ext>
                </a:extLst>
              </a:pPr>
              <a:r>
                <a:rPr lang="zh-CN" altLang="en-US" dirty="0">
                  <a:latin typeface="Times New Roman" panose="02020603050405020304" charset="0"/>
                  <a:ea typeface="楷体" panose="02010609060101010101" pitchFamily="49" charset="-122"/>
                  <a:cs typeface="宋体" pitchFamily="2" charset="-122"/>
                  <a:sym typeface="Times New Roman" panose="02020603050405020304" charset="0"/>
                </a:rPr>
                <a:t>更正决算填报错误，通知预算单位进行决算调整 ，财政部门和主管部门不得随意更改单位数据。</a:t>
              </a:r>
              <a:endParaRPr lang="zh-CN" altLang="en-US" b="1" dirty="0">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dirty="0">
                <a:latin typeface="Times New Roman" panose="02020603050405020304" charset="0"/>
                <a:ea typeface="楷体" panose="02010609060101010101" pitchFamily="49" charset="-122"/>
                <a:cs typeface="宋体" pitchFamily="2" charset="-122"/>
                <a:sym typeface="Times New Roman" panose="02020603050405020304" charset="0"/>
              </a:endParaRPr>
            </a:p>
          </p:txBody>
        </p:sp>
        <p:sp>
          <p:nvSpPr>
            <p:cNvPr id="45" name="矩形 44"/>
            <p:cNvSpPr/>
            <p:nvPr/>
          </p:nvSpPr>
          <p:spPr>
            <a:xfrm>
              <a:off x="2173" y="1888"/>
              <a:ext cx="14534" cy="8161"/>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Times New Roman" panose="02020603050405020304" charset="0"/>
                <a:ea typeface="楷体" panose="02010609060101010101" pitchFamily="49" charset="-122"/>
                <a:cs typeface="+mn-ea"/>
                <a:sym typeface="Times New Roman" panose="02020603050405020304" charset="0"/>
              </a:endParaRPr>
            </a:p>
          </p:txBody>
        </p:sp>
      </p:grpSp>
    </p:spTree>
  </p:cSld>
  <p:clrMapOvr>
    <a:masterClrMapping/>
  </p:clrMapOvr>
  <p:transition spd="slow"/>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7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9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决算报表</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102" name="组合 101"/>
          <p:cNvGrpSpPr/>
          <p:nvPr/>
        </p:nvGrpSpPr>
        <p:grpSpPr>
          <a:xfrm>
            <a:off x="1412240" y="1343025"/>
            <a:ext cx="9947275" cy="4970780"/>
            <a:chOff x="537" y="1434"/>
            <a:chExt cx="13649" cy="6336"/>
          </a:xfrm>
        </p:grpSpPr>
        <p:sp>
          <p:nvSpPr>
            <p:cNvPr id="2" name="Rectangle 32"/>
            <p:cNvSpPr/>
            <p:nvPr/>
          </p:nvSpPr>
          <p:spPr bwMode="auto">
            <a:xfrm>
              <a:off x="537" y="2008"/>
              <a:ext cx="9218" cy="5762"/>
            </a:xfrm>
            <a:prstGeom prst="rect">
              <a:avLst/>
            </a:prstGeom>
            <a:ln>
              <a:solidFill>
                <a:schemeClr val="accent1"/>
              </a:solidFill>
              <a:prstDash val="sysDash"/>
              <a:headEnd type="none" w="med" len="med"/>
              <a:tailEnd type="none" w="med" len="med"/>
            </a:ln>
          </p:spPr>
          <p:style>
            <a:lnRef idx="2">
              <a:schemeClr val="accent1"/>
            </a:lnRef>
            <a:fillRef idx="1">
              <a:schemeClr val="lt1"/>
            </a:fillRef>
            <a:effectRef idx="0">
              <a:schemeClr val="accent1"/>
            </a:effectRef>
            <a:fontRef idx="minor">
              <a:schemeClr val="dk1"/>
            </a:fontRef>
          </p:style>
          <p:txBody>
            <a:bodyPr lIns="0" tIns="0" rIns="0" bIns="69945" anchor="ctr"/>
            <a:lstStyle/>
            <a:p>
              <a:pPr marL="0" marR="0" lvl="0" indent="0" algn="ctr" defTabSz="931545" rtl="0" eaLnBrk="0" fontAlgn="base" latinLnBrk="0" hangingPunct="0">
                <a:lnSpc>
                  <a:spcPct val="90000"/>
                </a:lnSpc>
                <a:spcBef>
                  <a:spcPts val="410"/>
                </a:spcBef>
                <a:spcAft>
                  <a:spcPct val="0"/>
                </a:spcAft>
                <a:buClr>
                  <a:srgbClr val="FFFF99"/>
                </a:buClr>
                <a:buSzPct val="120000"/>
                <a:buFontTx/>
                <a:buNone/>
                <a:defRPr/>
              </a:pPr>
              <a:endParaRPr kumimoji="0" lang="en-US" sz="1400" b="1" i="0" u="none" strike="noStrike" kern="0" cap="none" spc="0" normalizeH="0" baseline="0" noProof="0" dirty="0">
                <a:ln>
                  <a:noFill/>
                </a:ln>
                <a:solidFill>
                  <a:srgbClr val="002060"/>
                </a:solidFill>
                <a:effectLst/>
                <a:uLnTx/>
                <a:uFillTx/>
                <a:latin typeface="Times New Roman" panose="02020603050405020304" charset="0"/>
                <a:ea typeface="楷体" panose="02010609060101010101" pitchFamily="49" charset="-122"/>
                <a:cs typeface="Segoe"/>
                <a:sym typeface="Times New Roman" panose="02020603050405020304" charset="0"/>
              </a:endParaRPr>
            </a:p>
          </p:txBody>
        </p:sp>
        <p:grpSp>
          <p:nvGrpSpPr>
            <p:cNvPr id="101" name="组合 100"/>
            <p:cNvGrpSpPr/>
            <p:nvPr/>
          </p:nvGrpSpPr>
          <p:grpSpPr>
            <a:xfrm>
              <a:off x="10006" y="2028"/>
              <a:ext cx="4180" cy="4477"/>
              <a:chOff x="10006" y="2028"/>
              <a:chExt cx="4180" cy="4477"/>
            </a:xfrm>
          </p:grpSpPr>
          <p:sp>
            <p:nvSpPr>
              <p:cNvPr id="80960" name="Rectangle 73"/>
              <p:cNvSpPr>
                <a:spLocks noChangeArrowheads="true"/>
              </p:cNvSpPr>
              <p:nvPr/>
            </p:nvSpPr>
            <p:spPr bwMode="auto">
              <a:xfrm>
                <a:off x="10006" y="2028"/>
                <a:ext cx="4180" cy="4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0">
                    <a:solidFill>
                      <a:srgbClr val="000000"/>
                    </a:solidFill>
                    <a:miter lim="800000"/>
                    <a:headEnd/>
                    <a:tailEnd/>
                  </a14:hiddenLine>
                </a:ext>
              </a:extLst>
            </p:spPr>
            <p:txBody>
              <a:bodyPr lIns="136443" tIns="109155" rIns="136443" bIns="109155" anchor="ctr"/>
              <a:lstStyle>
                <a:lvl1pPr>
                  <a:spcBef>
                    <a:spcPct val="20000"/>
                  </a:spcBef>
                  <a:buFont typeface="Arial" panose="02080604020202020204" pitchFamily="34" charset="0"/>
                  <a:buChar char="•"/>
                  <a:defRPr sz="3200">
                    <a:solidFill>
                      <a:schemeClr val="tx1"/>
                    </a:solidFill>
                    <a:latin typeface="Calibri" panose="020F0502020204030204" pitchFamily="34" charset="0"/>
                    <a:ea typeface="宋体" pitchFamily="2" charset="-122"/>
                  </a:defRPr>
                </a:lvl1pPr>
                <a:lvl2pPr marL="742950" indent="-285750">
                  <a:spcBef>
                    <a:spcPct val="20000"/>
                  </a:spcBef>
                  <a:buFont typeface="Arial" panose="02080604020202020204" pitchFamily="34" charset="0"/>
                  <a:buChar char="–"/>
                  <a:defRPr sz="2800">
                    <a:solidFill>
                      <a:schemeClr val="tx1"/>
                    </a:solidFill>
                    <a:latin typeface="Calibri" panose="020F0502020204030204" pitchFamily="34" charset="0"/>
                    <a:ea typeface="宋体" pitchFamily="2" charset="-122"/>
                  </a:defRPr>
                </a:lvl2pPr>
                <a:lvl3pPr marL="1143000" indent="-228600">
                  <a:spcBef>
                    <a:spcPct val="20000"/>
                  </a:spcBef>
                  <a:buFont typeface="Arial" panose="02080604020202020204" pitchFamily="34" charset="0"/>
                  <a:buChar char="•"/>
                  <a:defRPr sz="2400">
                    <a:solidFill>
                      <a:schemeClr val="tx1"/>
                    </a:solidFill>
                    <a:latin typeface="Calibri" panose="020F0502020204030204" pitchFamily="34" charset="0"/>
                    <a:ea typeface="宋体" pitchFamily="2" charset="-122"/>
                  </a:defRPr>
                </a:lvl3pPr>
                <a:lvl4pPr marL="1600200" indent="-228600">
                  <a:spcBef>
                    <a:spcPct val="20000"/>
                  </a:spcBef>
                  <a:buFont typeface="Arial" panose="02080604020202020204" pitchFamily="34" charset="0"/>
                  <a:buChar char="–"/>
                  <a:defRPr sz="2000">
                    <a:solidFill>
                      <a:schemeClr val="tx1"/>
                    </a:solidFill>
                    <a:latin typeface="Calibri" panose="020F0502020204030204" pitchFamily="34" charset="0"/>
                    <a:ea typeface="宋体" pitchFamily="2" charset="-122"/>
                  </a:defRPr>
                </a:lvl4pPr>
                <a:lvl5pPr marL="2057400" indent="-228600">
                  <a:spcBef>
                    <a:spcPct val="20000"/>
                  </a:spcBef>
                  <a:buFont typeface="Arial" panose="02080604020202020204" pitchFamily="34" charset="0"/>
                  <a:buChar char="»"/>
                  <a:defRPr sz="2000">
                    <a:solidFill>
                      <a:schemeClr val="tx1"/>
                    </a:solidFill>
                    <a:latin typeface="Calibri" panose="020F0502020204030204" pitchFamily="34" charset="0"/>
                    <a:ea typeface="宋体" pitchFamily="2" charset="-122"/>
                  </a:defRPr>
                </a:lvl5pPr>
                <a:lvl6pPr marL="2514600" indent="-228600" eaLnBrk="0" fontAlgn="base" hangingPunct="0">
                  <a:spcBef>
                    <a:spcPct val="20000"/>
                  </a:spcBef>
                  <a:spcAft>
                    <a:spcPct val="0"/>
                  </a:spcAft>
                  <a:buFont typeface="Arial" panose="02080604020202020204" pitchFamily="34" charset="0"/>
                  <a:buChar char="»"/>
                  <a:defRPr sz="2000">
                    <a:solidFill>
                      <a:schemeClr val="tx1"/>
                    </a:solidFill>
                    <a:latin typeface="Calibri" panose="020F0502020204030204" pitchFamily="34" charset="0"/>
                    <a:ea typeface="宋体" pitchFamily="2" charset="-122"/>
                  </a:defRPr>
                </a:lvl6pPr>
                <a:lvl7pPr marL="2971800" indent="-228600" eaLnBrk="0" fontAlgn="base" hangingPunct="0">
                  <a:spcBef>
                    <a:spcPct val="20000"/>
                  </a:spcBef>
                  <a:spcAft>
                    <a:spcPct val="0"/>
                  </a:spcAft>
                  <a:buFont typeface="Arial" panose="02080604020202020204" pitchFamily="34" charset="0"/>
                  <a:buChar char="»"/>
                  <a:defRPr sz="2000">
                    <a:solidFill>
                      <a:schemeClr val="tx1"/>
                    </a:solidFill>
                    <a:latin typeface="Calibri" panose="020F0502020204030204" pitchFamily="34" charset="0"/>
                    <a:ea typeface="宋体" pitchFamily="2" charset="-122"/>
                  </a:defRPr>
                </a:lvl7pPr>
                <a:lvl8pPr marL="3429000" indent="-228600" eaLnBrk="0" fontAlgn="base" hangingPunct="0">
                  <a:spcBef>
                    <a:spcPct val="20000"/>
                  </a:spcBef>
                  <a:spcAft>
                    <a:spcPct val="0"/>
                  </a:spcAft>
                  <a:buFont typeface="Arial" panose="02080604020202020204" pitchFamily="34" charset="0"/>
                  <a:buChar char="»"/>
                  <a:defRPr sz="2000">
                    <a:solidFill>
                      <a:schemeClr val="tx1"/>
                    </a:solidFill>
                    <a:latin typeface="Calibri" panose="020F0502020204030204" pitchFamily="34" charset="0"/>
                    <a:ea typeface="宋体" pitchFamily="2" charset="-122"/>
                  </a:defRPr>
                </a:lvl8pPr>
                <a:lvl9pPr marL="3886200" indent="-228600" eaLnBrk="0" fontAlgn="base" hangingPunct="0">
                  <a:spcBef>
                    <a:spcPct val="20000"/>
                  </a:spcBef>
                  <a:spcAft>
                    <a:spcPct val="0"/>
                  </a:spcAft>
                  <a:buFont typeface="Arial" panose="02080604020202020204" pitchFamily="34" charset="0"/>
                  <a:buChar char="»"/>
                  <a:defRPr sz="2000">
                    <a:solidFill>
                      <a:schemeClr val="tx1"/>
                    </a:solidFill>
                    <a:latin typeface="Calibri" panose="020F0502020204030204" pitchFamily="34" charset="0"/>
                    <a:ea typeface="宋体" pitchFamily="2" charset="-122"/>
                  </a:defRPr>
                </a:lvl9p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1275" b="1" i="0" u="none" strike="noStrike" kern="1200" cap="none" spc="0" normalizeH="0" baseline="0" noProof="0" dirty="0">
                    <a:ln>
                      <a:noFill/>
                    </a:ln>
                    <a:solidFill>
                      <a:srgbClr val="195482"/>
                    </a:solidFill>
                    <a:effectLst/>
                    <a:uLnTx/>
                    <a:uFillTx/>
                    <a:latin typeface="Times New Roman" panose="02020603050405020304" charset="0"/>
                    <a:ea typeface="楷体" panose="02010609060101010101" pitchFamily="49" charset="-122"/>
                    <a:sym typeface="Times New Roman" panose="02020603050405020304" charset="0"/>
                  </a:rPr>
                  <a:t>部门决算基础数据表（附表）</a:t>
                </a:r>
                <a:endParaRPr kumimoji="0" lang="zh-CN" altLang="en-US" sz="1275" b="1" i="0" u="none" strike="noStrike" kern="1200" cap="none" spc="0" normalizeH="0" baseline="0" noProof="0" dirty="0">
                  <a:ln>
                    <a:noFill/>
                  </a:ln>
                  <a:solidFill>
                    <a:srgbClr val="195482"/>
                  </a:solidFill>
                  <a:effectLst/>
                  <a:uLnTx/>
                  <a:uFillTx/>
                  <a:latin typeface="Times New Roman" panose="02020603050405020304" charset="0"/>
                  <a:ea typeface="楷体" panose="02010609060101010101" pitchFamily="49" charset="-122"/>
                  <a:sym typeface="Times New Roman" panose="02020603050405020304" charset="0"/>
                </a:endParaRPr>
              </a:p>
            </p:txBody>
          </p:sp>
          <p:sp>
            <p:nvSpPr>
              <p:cNvPr id="124" name="圆角矩形 123"/>
              <p:cNvSpPr/>
              <p:nvPr/>
            </p:nvSpPr>
            <p:spPr bwMode="auto">
              <a:xfrm>
                <a:off x="10165" y="2886"/>
                <a:ext cx="1395" cy="1070"/>
              </a:xfrm>
              <a:prstGeom prst="roundRect">
                <a:avLst/>
              </a:prstGeom>
              <a:solidFill>
                <a:schemeClr val="accent5">
                  <a:lumMod val="50000"/>
                </a:schemeClr>
              </a:solidFill>
              <a:ln>
                <a:solidFill>
                  <a:srgbClr val="85C2FF"/>
                </a:solidFill>
              </a:ln>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F01</a:t>
                </a:r>
                <a:endParaRPr kumimoji="0" lang="en-US" altLang="zh-CN"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预算支出相关信息表</a:t>
                </a:r>
                <a:endParaRPr kumimoji="0" lang="zh-CN" altLang="en-US"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125" name="圆角矩形 124"/>
              <p:cNvSpPr/>
              <p:nvPr/>
            </p:nvSpPr>
            <p:spPr bwMode="auto">
              <a:xfrm>
                <a:off x="10165" y="4125"/>
                <a:ext cx="1395" cy="1070"/>
              </a:xfrm>
              <a:prstGeom prst="roundRect">
                <a:avLst/>
              </a:prstGeom>
              <a:solidFill>
                <a:schemeClr val="accent5">
                  <a:lumMod val="50000"/>
                </a:schemeClr>
              </a:solidFill>
              <a:ln>
                <a:solidFill>
                  <a:srgbClr val="85C2FF"/>
                </a:solidFill>
              </a:ln>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F02</a:t>
                </a:r>
                <a:endParaRPr kumimoji="0" lang="en-US" altLang="zh-CN"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基本数字表</a:t>
                </a:r>
                <a:endParaRPr kumimoji="0" lang="zh-CN" altLang="en-US"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127" name="圆角矩形 126"/>
              <p:cNvSpPr/>
              <p:nvPr/>
            </p:nvSpPr>
            <p:spPr bwMode="auto">
              <a:xfrm>
                <a:off x="10165" y="5435"/>
                <a:ext cx="1395" cy="1070"/>
              </a:xfrm>
              <a:prstGeom prst="roundRect">
                <a:avLst/>
              </a:prstGeom>
              <a:solidFill>
                <a:schemeClr val="accent5">
                  <a:lumMod val="50000"/>
                </a:schemeClr>
              </a:solidFill>
              <a:ln>
                <a:solidFill>
                  <a:srgbClr val="85C2FF"/>
                </a:solidFill>
              </a:ln>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F03</a:t>
                </a:r>
                <a:endParaRPr kumimoji="0" lang="en-US" altLang="zh-CN"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机构运行信息表</a:t>
                </a:r>
                <a:endParaRPr kumimoji="0" lang="zh-CN" altLang="en-US"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128" name="圆角矩形 127"/>
              <p:cNvSpPr/>
              <p:nvPr/>
            </p:nvSpPr>
            <p:spPr bwMode="auto">
              <a:xfrm>
                <a:off x="12094" y="2886"/>
                <a:ext cx="1395" cy="1070"/>
              </a:xfrm>
              <a:prstGeom prst="roundRect">
                <a:avLst/>
              </a:prstGeom>
              <a:solidFill>
                <a:srgbClr val="1C5684"/>
              </a:solidFill>
              <a:ln>
                <a:solidFill>
                  <a:srgbClr val="1C5684"/>
                </a:solidFill>
              </a:ln>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F04</a:t>
                </a:r>
                <a:endParaRPr kumimoji="0" lang="en-US" altLang="zh-CN"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非税收入征缴情况表</a:t>
                </a:r>
                <a:endParaRPr kumimoji="0" lang="zh-CN" altLang="en-US"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11" name="圆角矩形 10"/>
              <p:cNvSpPr/>
              <p:nvPr/>
            </p:nvSpPr>
            <p:spPr bwMode="auto">
              <a:xfrm>
                <a:off x="12094" y="4049"/>
                <a:ext cx="1395" cy="1070"/>
              </a:xfrm>
              <a:prstGeom prst="roundRect">
                <a:avLst/>
              </a:prstGeom>
              <a:solidFill>
                <a:srgbClr val="1C5684"/>
              </a:solidFill>
              <a:ln>
                <a:solidFill>
                  <a:srgbClr val="1C5684"/>
                </a:solidFill>
              </a:ln>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F05</a:t>
                </a:r>
                <a:endParaRPr kumimoji="0" lang="en-US" altLang="zh-CN"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基本支出分项目收入支出情况表</a:t>
                </a:r>
                <a:endParaRPr kumimoji="0" lang="zh-CN" altLang="en-US"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30" name="圆角矩形 29"/>
              <p:cNvSpPr/>
              <p:nvPr/>
            </p:nvSpPr>
            <p:spPr bwMode="auto">
              <a:xfrm>
                <a:off x="10166" y="5424"/>
                <a:ext cx="1395" cy="1070"/>
              </a:xfrm>
              <a:prstGeom prst="roundRect">
                <a:avLst/>
              </a:prstGeom>
              <a:solidFill>
                <a:srgbClr val="1C5684"/>
              </a:solidFill>
              <a:ln>
                <a:solidFill>
                  <a:srgbClr val="1C5684"/>
                </a:solidFill>
              </a:ln>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F03</a:t>
                </a:r>
                <a:endParaRPr kumimoji="0" lang="en-US" altLang="zh-CN"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机构运行信息表</a:t>
                </a:r>
                <a:endParaRPr kumimoji="0" lang="zh-CN" altLang="en-US"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59" name="圆角矩形 58"/>
              <p:cNvSpPr/>
              <p:nvPr/>
            </p:nvSpPr>
            <p:spPr bwMode="auto">
              <a:xfrm>
                <a:off x="10166" y="2873"/>
                <a:ext cx="1395" cy="1070"/>
              </a:xfrm>
              <a:prstGeom prst="roundRect">
                <a:avLst/>
              </a:prstGeom>
              <a:solidFill>
                <a:srgbClr val="1C5684"/>
              </a:solidFill>
              <a:ln>
                <a:solidFill>
                  <a:srgbClr val="1C5684"/>
                </a:solidFill>
              </a:ln>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F01</a:t>
                </a:r>
                <a:endParaRPr kumimoji="0" lang="en-US" altLang="zh-CN"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预算支出相关信息表</a:t>
                </a:r>
                <a:endParaRPr kumimoji="0" lang="zh-CN" altLang="en-US"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60" name="圆角矩形 59"/>
              <p:cNvSpPr/>
              <p:nvPr/>
            </p:nvSpPr>
            <p:spPr bwMode="auto">
              <a:xfrm>
                <a:off x="10166" y="4112"/>
                <a:ext cx="1395" cy="1070"/>
              </a:xfrm>
              <a:prstGeom prst="roundRect">
                <a:avLst/>
              </a:prstGeom>
              <a:solidFill>
                <a:srgbClr val="1C5684"/>
              </a:solidFill>
              <a:ln>
                <a:solidFill>
                  <a:srgbClr val="1C5684"/>
                </a:solidFill>
              </a:ln>
            </p:spPr>
            <p:style>
              <a:lnRef idx="2">
                <a:schemeClr val="accent5"/>
              </a:lnRef>
              <a:fillRef idx="1">
                <a:schemeClr val="lt1"/>
              </a:fillRef>
              <a:effectRef idx="0">
                <a:schemeClr val="accent5"/>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F02</a:t>
                </a:r>
                <a:endParaRPr kumimoji="0" lang="en-US" altLang="zh-CN"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基本数字表</a:t>
                </a:r>
                <a:endParaRPr kumimoji="0" lang="zh-CN" altLang="en-US" sz="1000" b="1" i="0" u="none" strike="noStrike" kern="1200" cap="none" spc="0" normalizeH="0" baseline="0" noProof="0" dirty="0">
                  <a:ln>
                    <a:noFill/>
                  </a:ln>
                  <a:solidFill>
                    <a:prstClr val="white"/>
                  </a:solidFill>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grpSp>
          <p:nvGrpSpPr>
            <p:cNvPr id="100" name="组合 99"/>
            <p:cNvGrpSpPr/>
            <p:nvPr/>
          </p:nvGrpSpPr>
          <p:grpSpPr>
            <a:xfrm>
              <a:off x="538" y="1434"/>
              <a:ext cx="9217" cy="6160"/>
              <a:chOff x="538" y="1434"/>
              <a:chExt cx="9217" cy="6160"/>
            </a:xfrm>
          </p:grpSpPr>
          <p:grpSp>
            <p:nvGrpSpPr>
              <p:cNvPr id="3" name="组合 16"/>
              <p:cNvGrpSpPr/>
              <p:nvPr/>
            </p:nvGrpSpPr>
            <p:grpSpPr bwMode="auto">
              <a:xfrm>
                <a:off x="538" y="1434"/>
                <a:ext cx="9217" cy="477"/>
                <a:chOff x="-137848" y="1197161"/>
                <a:chExt cx="6340290" cy="428054"/>
              </a:xfrm>
              <a:solidFill>
                <a:srgbClr val="3A8CE9"/>
              </a:solidFill>
            </p:grpSpPr>
            <p:sp>
              <p:nvSpPr>
                <p:cNvPr id="5" name="五边形 4"/>
                <p:cNvSpPr/>
                <p:nvPr/>
              </p:nvSpPr>
              <p:spPr>
                <a:xfrm rot="5400000">
                  <a:off x="2837698" y="201698"/>
                  <a:ext cx="407304" cy="2439730"/>
                </a:xfrm>
                <a:prstGeom prst="homePlate">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false" anchor="ctr" anchorCtr="false" forceAA="false" compatLnSpc="true">
                  <a:noAutofit/>
                </a:bodyPr>
                <a:lstStyle/>
                <a:p>
                  <a:pPr lvl="0" algn="ctr">
                    <a:buClrTx/>
                    <a:buSzTx/>
                    <a:buFontTx/>
                  </a:pPr>
                  <a:endParaRPr lang="zh-CN" altLang="en-US" sz="1600" b="1" dirty="0">
                    <a:solidFill>
                      <a:schemeClr val="bg1"/>
                    </a:solidFill>
                    <a:latin typeface="Times New Roman" panose="02020603050405020304" charset="0"/>
                    <a:ea typeface="楷体" panose="02010609060101010101" pitchFamily="49" charset="-122"/>
                    <a:sym typeface="Times New Roman" panose="02020603050405020304" charset="0"/>
                  </a:endParaRPr>
                </a:p>
              </p:txBody>
            </p:sp>
            <p:sp>
              <p:nvSpPr>
                <p:cNvPr id="7" name="Rectangle 73"/>
                <p:cNvSpPr>
                  <a:spLocks noChangeArrowheads="true"/>
                </p:cNvSpPr>
                <p:nvPr/>
              </p:nvSpPr>
              <p:spPr bwMode="auto">
                <a:xfrm>
                  <a:off x="-137848" y="1197161"/>
                  <a:ext cx="6088212" cy="303611"/>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91440" tIns="45720" rIns="91440" bIns="45720" numCol="1" spcCol="0" rtlCol="0" fromWordArt="false" anchor="ctr" anchorCtr="false" forceAA="false" compatLnSpc="true">
                  <a:noAutofit/>
                </a:bodyPr>
                <a:lstStyle/>
                <a:p>
                  <a:pPr lvl="0" algn="ctr">
                    <a:buClrTx/>
                    <a:buSzTx/>
                    <a:buFontTx/>
                  </a:pPr>
                  <a:r>
                    <a:rPr lang="zh-CN" altLang="en-US" sz="16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      封  面</a:t>
                  </a:r>
                  <a:endParaRPr lang="zh-CN" altLang="en-US" sz="16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8" name="五边形 7"/>
                <p:cNvSpPr/>
                <p:nvPr/>
              </p:nvSpPr>
              <p:spPr>
                <a:xfrm>
                  <a:off x="5224846" y="1197161"/>
                  <a:ext cx="977596" cy="302887"/>
                </a:xfrm>
                <a:prstGeom prst="homePlate">
                  <a:avLst>
                    <a:gd name="adj" fmla="val 38524"/>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false" anchor="ctr" anchorCtr="false" forceAA="false" compatLnSpc="true">
                  <a:noAutofit/>
                </a:bodyPr>
                <a:lstStyle/>
                <a:p>
                  <a:pPr lvl="0" algn="ctr">
                    <a:buClrTx/>
                    <a:buSzTx/>
                    <a:buFontTx/>
                  </a:pPr>
                  <a:endParaRPr lang="zh-CN" altLang="en-US" sz="1600" b="1" dirty="0">
                    <a:solidFill>
                      <a:schemeClr val="bg1"/>
                    </a:solidFill>
                    <a:latin typeface="Times New Roman" panose="02020603050405020304" charset="0"/>
                    <a:ea typeface="楷体" panose="02010609060101010101" pitchFamily="49" charset="-122"/>
                    <a:sym typeface="Times New Roman" panose="02020603050405020304" charset="0"/>
                  </a:endParaRPr>
                </a:p>
              </p:txBody>
            </p:sp>
          </p:grpSp>
          <p:sp>
            <p:nvSpPr>
              <p:cNvPr id="9" name="文本框 8"/>
              <p:cNvSpPr txBox="true"/>
              <p:nvPr/>
            </p:nvSpPr>
            <p:spPr>
              <a:xfrm>
                <a:off x="3688" y="2028"/>
                <a:ext cx="3798" cy="381"/>
              </a:xfrm>
              <a:prstGeom prst="rect">
                <a:avLst/>
              </a:prstGeom>
              <a:noFill/>
            </p:spPr>
            <p:txBody>
              <a:bodyPr wrap="square" rtlCol="0" anchor="t">
                <a:spAutoFit/>
              </a:bodyP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350" b="1" i="0" u="none" strike="noStrike" kern="1200" cap="none" spc="0" normalizeH="0" baseline="0" noProof="0" dirty="0">
                    <a:ln>
                      <a:noFill/>
                    </a:ln>
                    <a:solidFill>
                      <a:srgbClr val="195482"/>
                    </a:solidFill>
                    <a:effectLst/>
                    <a:uLnTx/>
                    <a:uFillTx/>
                    <a:latin typeface="Times New Roman" panose="02020603050405020304" charset="0"/>
                    <a:ea typeface="楷体" panose="02010609060101010101" pitchFamily="49" charset="-122"/>
                    <a:sym typeface="Times New Roman" panose="02020603050405020304" charset="0"/>
                  </a:rPr>
                  <a:t>部门决算基础数据表（主表）</a:t>
                </a:r>
                <a:endParaRPr kumimoji="0" lang="zh-CN" altLang="en-US" sz="1350" b="1" i="0" u="none" strike="noStrike" kern="1200" cap="none" spc="0" normalizeH="0" baseline="0" noProof="0" dirty="0">
                  <a:ln>
                    <a:noFill/>
                  </a:ln>
                  <a:solidFill>
                    <a:srgbClr val="195482"/>
                  </a:solidFill>
                  <a:effectLst/>
                  <a:uLnTx/>
                  <a:uFillTx/>
                  <a:latin typeface="Times New Roman" panose="02020603050405020304" charset="0"/>
                  <a:ea typeface="楷体" panose="02010609060101010101" pitchFamily="49" charset="-122"/>
                  <a:sym typeface="Times New Roman" panose="02020603050405020304" charset="0"/>
                </a:endParaRPr>
              </a:p>
            </p:txBody>
          </p:sp>
          <p:grpSp>
            <p:nvGrpSpPr>
              <p:cNvPr id="99" name="组合 98"/>
              <p:cNvGrpSpPr/>
              <p:nvPr/>
            </p:nvGrpSpPr>
            <p:grpSpPr>
              <a:xfrm>
                <a:off x="964" y="2499"/>
                <a:ext cx="8452" cy="5095"/>
                <a:chOff x="964" y="2499"/>
                <a:chExt cx="8452" cy="5095"/>
              </a:xfrm>
            </p:grpSpPr>
            <p:sp>
              <p:nvSpPr>
                <p:cNvPr id="37" name="矩形 36"/>
                <p:cNvSpPr/>
                <p:nvPr/>
              </p:nvSpPr>
              <p:spPr bwMode="auto">
                <a:xfrm>
                  <a:off x="7233" y="5195"/>
                  <a:ext cx="2183" cy="603"/>
                </a:xfrm>
                <a:prstGeom prst="rect">
                  <a:avLst/>
                </a:prstGeom>
                <a:solidFill>
                  <a:srgbClr val="1C5684"/>
                </a:solidFill>
                <a:ln>
                  <a:solidFill>
                    <a:srgbClr val="1C5684"/>
                  </a:soli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Z08-2</a:t>
                  </a:r>
                  <a:r>
                    <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一般公共预算财政拨款项目支出决算明细表</a:t>
                  </a:r>
                  <a:endPar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38" name="矩形 37"/>
                <p:cNvSpPr/>
                <p:nvPr/>
              </p:nvSpPr>
              <p:spPr bwMode="auto">
                <a:xfrm>
                  <a:off x="7233" y="5903"/>
                  <a:ext cx="2183" cy="602"/>
                </a:xfrm>
                <a:prstGeom prst="rect">
                  <a:avLst/>
                </a:prstGeom>
                <a:solidFill>
                  <a:srgbClr val="1C5684"/>
                </a:solidFill>
                <a:ln>
                  <a:solidFill>
                    <a:srgbClr val="1C5684"/>
                  </a:soli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Z10-1</a:t>
                  </a:r>
                  <a:r>
                    <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政府性基金预算财政拨款基本支出决算明细</a:t>
                  </a:r>
                  <a:endPar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41" name="矩形 40"/>
                <p:cNvSpPr/>
                <p:nvPr/>
              </p:nvSpPr>
              <p:spPr bwMode="auto">
                <a:xfrm>
                  <a:off x="7233" y="6573"/>
                  <a:ext cx="2183" cy="602"/>
                </a:xfrm>
                <a:prstGeom prst="rect">
                  <a:avLst/>
                </a:prstGeom>
                <a:solidFill>
                  <a:srgbClr val="1C5684"/>
                </a:solidFill>
                <a:ln>
                  <a:solidFill>
                    <a:srgbClr val="1C5684"/>
                  </a:soli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Z10-2</a:t>
                  </a:r>
                  <a:r>
                    <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政府性基金预算财政拨款项目支出决算明细表</a:t>
                  </a:r>
                  <a:endPar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57" name="矩形 56"/>
                <p:cNvSpPr/>
                <p:nvPr/>
              </p:nvSpPr>
              <p:spPr bwMode="auto">
                <a:xfrm>
                  <a:off x="7233" y="3348"/>
                  <a:ext cx="2183" cy="443"/>
                </a:xfrm>
                <a:prstGeom prst="rect">
                  <a:avLst/>
                </a:prstGeom>
                <a:solidFill>
                  <a:srgbClr val="1C5684"/>
                </a:solidFill>
                <a:ln>
                  <a:solidFill>
                    <a:srgbClr val="1C5684"/>
                  </a:soli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Z05-2</a:t>
                  </a:r>
                  <a:r>
                    <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项目支出决算明细表</a:t>
                  </a:r>
                  <a:endPar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58" name="矩形 57"/>
                <p:cNvSpPr/>
                <p:nvPr/>
              </p:nvSpPr>
              <p:spPr bwMode="auto">
                <a:xfrm>
                  <a:off x="7233" y="2651"/>
                  <a:ext cx="2183" cy="443"/>
                </a:xfrm>
                <a:prstGeom prst="rect">
                  <a:avLst/>
                </a:prstGeom>
                <a:solidFill>
                  <a:srgbClr val="1C5684"/>
                </a:solidFill>
                <a:ln>
                  <a:solidFill>
                    <a:srgbClr val="1C5684"/>
                  </a:soli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Z05-1</a:t>
                  </a:r>
                  <a:r>
                    <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基本支出决算明细表</a:t>
                  </a:r>
                  <a:endPar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61" name="矩形 60"/>
                <p:cNvSpPr/>
                <p:nvPr/>
              </p:nvSpPr>
              <p:spPr bwMode="auto">
                <a:xfrm>
                  <a:off x="7233" y="4516"/>
                  <a:ext cx="2183" cy="603"/>
                </a:xfrm>
                <a:prstGeom prst="rect">
                  <a:avLst/>
                </a:prstGeom>
                <a:solidFill>
                  <a:srgbClr val="1C5684"/>
                </a:solidFill>
                <a:ln>
                  <a:solidFill>
                    <a:srgbClr val="1C5684"/>
                  </a:soli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Z08-1</a:t>
                  </a:r>
                  <a:r>
                    <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一般公共预算财政拨款基本支出决算明细表</a:t>
                  </a:r>
                  <a:endPar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62" name="矩形 61"/>
                <p:cNvSpPr/>
                <p:nvPr/>
              </p:nvSpPr>
              <p:spPr bwMode="auto">
                <a:xfrm>
                  <a:off x="5306" y="3816"/>
                  <a:ext cx="1211" cy="762"/>
                </a:xfrm>
                <a:prstGeom prst="rect">
                  <a:avLst/>
                </a:prstGeom>
                <a:solidFill>
                  <a:srgbClr val="1C5684"/>
                </a:solidFill>
                <a:ln>
                  <a:solidFill>
                    <a:srgbClr val="1C5684"/>
                  </a:soli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Z05</a:t>
                  </a:r>
                  <a:r>
                    <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支出决算明细表</a:t>
                  </a:r>
                  <a:endPar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kumimoji="0" lang="zh-CN" altLang="en-US"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自动生成</a:t>
                  </a:r>
                  <a:r>
                    <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endPar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64" name="矩形 63"/>
                <p:cNvSpPr/>
                <p:nvPr/>
              </p:nvSpPr>
              <p:spPr bwMode="auto">
                <a:xfrm>
                  <a:off x="4346" y="3805"/>
                  <a:ext cx="725" cy="762"/>
                </a:xfrm>
                <a:prstGeom prst="rect">
                  <a:avLst/>
                </a:prstGeom>
                <a:solidFill>
                  <a:srgbClr val="1C5684"/>
                </a:solidFill>
                <a:ln>
                  <a:solidFill>
                    <a:srgbClr val="1C5684"/>
                  </a:soli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Z04</a:t>
                  </a:r>
                  <a:r>
                    <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支出决算表</a:t>
                  </a:r>
                  <a:endPar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66" name="矩形 65"/>
                <p:cNvSpPr/>
                <p:nvPr/>
              </p:nvSpPr>
              <p:spPr bwMode="auto">
                <a:xfrm>
                  <a:off x="5095" y="5744"/>
                  <a:ext cx="1427" cy="920"/>
                </a:xfrm>
                <a:prstGeom prst="rect">
                  <a:avLst/>
                </a:prstGeom>
                <a:solidFill>
                  <a:srgbClr val="1C5684"/>
                </a:solidFill>
                <a:ln>
                  <a:solidFill>
                    <a:srgbClr val="1C5684"/>
                  </a:soli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Z10</a:t>
                  </a:r>
                  <a:r>
                    <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政府性基金预算财政拨款支出决算明细表</a:t>
                  </a:r>
                  <a:endPar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kumimoji="0" lang="zh-CN" altLang="en-US"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自动生成</a:t>
                  </a:r>
                  <a:r>
                    <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endPar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68" name="矩形 67"/>
                <p:cNvSpPr/>
                <p:nvPr/>
              </p:nvSpPr>
              <p:spPr bwMode="auto">
                <a:xfrm>
                  <a:off x="5095" y="4707"/>
                  <a:ext cx="1426" cy="918"/>
                </a:xfrm>
                <a:prstGeom prst="rect">
                  <a:avLst/>
                </a:prstGeom>
                <a:solidFill>
                  <a:srgbClr val="1C5684"/>
                </a:solidFill>
                <a:ln>
                  <a:solidFill>
                    <a:srgbClr val="1C5684"/>
                  </a:soli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Z08</a:t>
                  </a:r>
                  <a:r>
                    <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一般公共预算财政拨款支出决算明细表</a:t>
                  </a:r>
                  <a:endPar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kumimoji="0" lang="zh-CN" altLang="en-US"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自动生成</a:t>
                  </a:r>
                  <a:r>
                    <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endPar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69" name="矩形 68"/>
                <p:cNvSpPr/>
                <p:nvPr/>
              </p:nvSpPr>
              <p:spPr bwMode="auto">
                <a:xfrm>
                  <a:off x="3076" y="2505"/>
                  <a:ext cx="561" cy="2048"/>
                </a:xfrm>
                <a:prstGeom prst="rect">
                  <a:avLst/>
                </a:prstGeom>
                <a:solidFill>
                  <a:srgbClr val="1C5684"/>
                </a:solidFill>
                <a:ln>
                  <a:solidFill>
                    <a:srgbClr val="1C5684"/>
                  </a:soli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Z02</a:t>
                  </a:r>
                  <a:r>
                    <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收入支出决算表</a:t>
                  </a:r>
                  <a:endPar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70" name="矩形 69"/>
                <p:cNvSpPr/>
                <p:nvPr/>
              </p:nvSpPr>
              <p:spPr bwMode="auto">
                <a:xfrm>
                  <a:off x="4340" y="2732"/>
                  <a:ext cx="2170" cy="440"/>
                </a:xfrm>
                <a:prstGeom prst="rect">
                  <a:avLst/>
                </a:prstGeom>
                <a:solidFill>
                  <a:srgbClr val="1C5684"/>
                </a:solidFill>
                <a:ln>
                  <a:solidFill>
                    <a:srgbClr val="1C5684"/>
                  </a:soli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Z06</a:t>
                  </a:r>
                  <a:r>
                    <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项目支出分项目收入支出决算表</a:t>
                  </a:r>
                  <a:endPar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71" name="矩形 70"/>
                <p:cNvSpPr/>
                <p:nvPr/>
              </p:nvSpPr>
              <p:spPr bwMode="auto">
                <a:xfrm>
                  <a:off x="4340" y="3348"/>
                  <a:ext cx="2170" cy="345"/>
                </a:xfrm>
                <a:prstGeom prst="rect">
                  <a:avLst/>
                </a:prstGeom>
                <a:solidFill>
                  <a:srgbClr val="1C5684"/>
                </a:solidFill>
                <a:ln>
                  <a:solidFill>
                    <a:srgbClr val="1C5684"/>
                  </a:soli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Z03</a:t>
                  </a:r>
                  <a:r>
                    <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收入决算表</a:t>
                  </a:r>
                  <a:endPar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cxnSp>
              <p:nvCxnSpPr>
                <p:cNvPr id="72" name="直接箭头连接符 71"/>
                <p:cNvCxnSpPr>
                  <a:stCxn id="62" idx="1"/>
                  <a:endCxn id="64" idx="3"/>
                </p:cNvCxnSpPr>
                <p:nvPr/>
              </p:nvCxnSpPr>
              <p:spPr bwMode="auto">
                <a:xfrm flipH="true" flipV="true">
                  <a:off x="5071" y="4186"/>
                  <a:ext cx="235" cy="11"/>
                </a:xfrm>
                <a:prstGeom prst="straightConnector1">
                  <a:avLst/>
                </a:prstGeom>
                <a:solidFill>
                  <a:schemeClr val="accent5">
                    <a:lumMod val="50000"/>
                  </a:schemeClr>
                </a:solidFill>
                <a:ln>
                  <a:tailEnd type="triangle" w="med" len="med"/>
                </a:ln>
              </p:spPr>
              <p:style>
                <a:lnRef idx="1">
                  <a:schemeClr val="accent1"/>
                </a:lnRef>
                <a:fillRef idx="2">
                  <a:schemeClr val="accent1"/>
                </a:fillRef>
                <a:effectRef idx="1">
                  <a:schemeClr val="accent1"/>
                </a:effectRef>
                <a:fontRef idx="minor">
                  <a:schemeClr val="dk1"/>
                </a:fontRef>
              </p:style>
            </p:cxnSp>
            <p:cxnSp>
              <p:nvCxnSpPr>
                <p:cNvPr id="73" name="肘形连接符 72"/>
                <p:cNvCxnSpPr>
                  <a:stCxn id="70" idx="1"/>
                  <a:endCxn id="69" idx="3"/>
                </p:cNvCxnSpPr>
                <p:nvPr/>
              </p:nvCxnSpPr>
              <p:spPr bwMode="auto">
                <a:xfrm rot="10800000" flipV="true">
                  <a:off x="3637" y="2952"/>
                  <a:ext cx="703" cy="577"/>
                </a:xfrm>
                <a:prstGeom prst="bentConnector3">
                  <a:avLst>
                    <a:gd name="adj1" fmla="val 49929"/>
                  </a:avLst>
                </a:prstGeom>
                <a:solidFill>
                  <a:schemeClr val="accent5">
                    <a:lumMod val="50000"/>
                  </a:schemeClr>
                </a:solidFill>
                <a:ln>
                  <a:tailEnd type="triangle" w="med" len="med"/>
                </a:ln>
              </p:spPr>
              <p:style>
                <a:lnRef idx="1">
                  <a:schemeClr val="accent1"/>
                </a:lnRef>
                <a:fillRef idx="2">
                  <a:schemeClr val="accent1"/>
                </a:fillRef>
                <a:effectRef idx="1">
                  <a:schemeClr val="accent1"/>
                </a:effectRef>
                <a:fontRef idx="minor">
                  <a:schemeClr val="dk1"/>
                </a:fontRef>
              </p:style>
            </p:cxnSp>
            <p:cxnSp>
              <p:nvCxnSpPr>
                <p:cNvPr id="74" name="肘形连接符 73"/>
                <p:cNvCxnSpPr>
                  <a:stCxn id="71" idx="1"/>
                  <a:endCxn id="69" idx="3"/>
                </p:cNvCxnSpPr>
                <p:nvPr/>
              </p:nvCxnSpPr>
              <p:spPr bwMode="auto">
                <a:xfrm rot="10800000" flipV="true">
                  <a:off x="3637" y="3521"/>
                  <a:ext cx="703" cy="8"/>
                </a:xfrm>
                <a:prstGeom prst="bentConnector3">
                  <a:avLst>
                    <a:gd name="adj1" fmla="val 49929"/>
                  </a:avLst>
                </a:prstGeom>
                <a:solidFill>
                  <a:schemeClr val="accent5">
                    <a:lumMod val="50000"/>
                  </a:schemeClr>
                </a:solidFill>
                <a:ln>
                  <a:tailEnd type="triangle" w="med" len="med"/>
                </a:ln>
              </p:spPr>
              <p:style>
                <a:lnRef idx="1">
                  <a:schemeClr val="accent1"/>
                </a:lnRef>
                <a:fillRef idx="2">
                  <a:schemeClr val="accent1"/>
                </a:fillRef>
                <a:effectRef idx="1">
                  <a:schemeClr val="accent1"/>
                </a:effectRef>
                <a:fontRef idx="minor">
                  <a:schemeClr val="dk1"/>
                </a:fontRef>
              </p:style>
            </p:cxnSp>
            <p:cxnSp>
              <p:nvCxnSpPr>
                <p:cNvPr id="75" name="肘形连接符 74"/>
                <p:cNvCxnSpPr>
                  <a:stCxn id="64" idx="1"/>
                  <a:endCxn id="69" idx="3"/>
                </p:cNvCxnSpPr>
                <p:nvPr/>
              </p:nvCxnSpPr>
              <p:spPr bwMode="auto">
                <a:xfrm rot="10800000">
                  <a:off x="3637" y="3529"/>
                  <a:ext cx="709" cy="657"/>
                </a:xfrm>
                <a:prstGeom prst="bentConnector3">
                  <a:avLst>
                    <a:gd name="adj1" fmla="val 49929"/>
                  </a:avLst>
                </a:prstGeom>
                <a:solidFill>
                  <a:schemeClr val="accent5">
                    <a:lumMod val="50000"/>
                  </a:schemeClr>
                </a:solidFill>
                <a:ln>
                  <a:tailEnd type="triangle" w="med" len="med"/>
                </a:ln>
              </p:spPr>
              <p:style>
                <a:lnRef idx="1">
                  <a:schemeClr val="accent1"/>
                </a:lnRef>
                <a:fillRef idx="2">
                  <a:schemeClr val="accent1"/>
                </a:fillRef>
                <a:effectRef idx="1">
                  <a:schemeClr val="accent1"/>
                </a:effectRef>
                <a:fontRef idx="minor">
                  <a:schemeClr val="dk1"/>
                </a:fontRef>
              </p:style>
            </p:cxnSp>
            <p:cxnSp>
              <p:nvCxnSpPr>
                <p:cNvPr id="76" name="肘形连接符 75"/>
                <p:cNvCxnSpPr>
                  <a:stCxn id="61" idx="1"/>
                  <a:endCxn id="68" idx="3"/>
                </p:cNvCxnSpPr>
                <p:nvPr/>
              </p:nvCxnSpPr>
              <p:spPr bwMode="auto">
                <a:xfrm rot="10800000" flipV="true">
                  <a:off x="6521" y="4818"/>
                  <a:ext cx="712" cy="348"/>
                </a:xfrm>
                <a:prstGeom prst="bentConnector3">
                  <a:avLst>
                    <a:gd name="adj1" fmla="val 50000"/>
                  </a:avLst>
                </a:prstGeom>
                <a:solidFill>
                  <a:schemeClr val="accent5">
                    <a:lumMod val="50000"/>
                  </a:schemeClr>
                </a:solidFill>
                <a:ln>
                  <a:tailEnd type="triangle" w="med" len="med"/>
                </a:ln>
              </p:spPr>
              <p:style>
                <a:lnRef idx="1">
                  <a:schemeClr val="accent1"/>
                </a:lnRef>
                <a:fillRef idx="2">
                  <a:schemeClr val="accent1"/>
                </a:fillRef>
                <a:effectRef idx="1">
                  <a:schemeClr val="accent1"/>
                </a:effectRef>
                <a:fontRef idx="minor">
                  <a:schemeClr val="dk1"/>
                </a:fontRef>
              </p:style>
            </p:cxnSp>
            <p:cxnSp>
              <p:nvCxnSpPr>
                <p:cNvPr id="77" name="肘形连接符 76"/>
                <p:cNvCxnSpPr>
                  <a:endCxn id="68" idx="3"/>
                </p:cNvCxnSpPr>
                <p:nvPr/>
              </p:nvCxnSpPr>
              <p:spPr bwMode="auto">
                <a:xfrm rot="10800000">
                  <a:off x="6521" y="5166"/>
                  <a:ext cx="712" cy="331"/>
                </a:xfrm>
                <a:prstGeom prst="bentConnector3">
                  <a:avLst>
                    <a:gd name="adj1" fmla="val 50000"/>
                  </a:avLst>
                </a:prstGeom>
                <a:solidFill>
                  <a:schemeClr val="accent5">
                    <a:lumMod val="50000"/>
                  </a:schemeClr>
                </a:solidFill>
                <a:ln>
                  <a:tailEnd type="triangle" w="med" len="med"/>
                </a:ln>
              </p:spPr>
              <p:style>
                <a:lnRef idx="1">
                  <a:schemeClr val="accent1"/>
                </a:lnRef>
                <a:fillRef idx="2">
                  <a:schemeClr val="accent1"/>
                </a:fillRef>
                <a:effectRef idx="1">
                  <a:schemeClr val="accent1"/>
                </a:effectRef>
                <a:fontRef idx="minor">
                  <a:schemeClr val="dk1"/>
                </a:fontRef>
              </p:style>
            </p:cxnSp>
            <p:cxnSp>
              <p:nvCxnSpPr>
                <p:cNvPr id="78" name="肘形连接符 77"/>
                <p:cNvCxnSpPr>
                  <a:endCxn id="66" idx="3"/>
                </p:cNvCxnSpPr>
                <p:nvPr/>
              </p:nvCxnSpPr>
              <p:spPr bwMode="auto">
                <a:xfrm rot="10800000" flipV="true">
                  <a:off x="6522" y="6199"/>
                  <a:ext cx="711" cy="5"/>
                </a:xfrm>
                <a:prstGeom prst="bentConnector2">
                  <a:avLst/>
                </a:prstGeom>
                <a:solidFill>
                  <a:schemeClr val="accent5">
                    <a:lumMod val="50000"/>
                  </a:schemeClr>
                </a:solidFill>
                <a:ln>
                  <a:tailEnd type="triangle" w="med" len="med"/>
                </a:ln>
              </p:spPr>
              <p:style>
                <a:lnRef idx="1">
                  <a:schemeClr val="accent1"/>
                </a:lnRef>
                <a:fillRef idx="2">
                  <a:schemeClr val="accent1"/>
                </a:fillRef>
                <a:effectRef idx="1">
                  <a:schemeClr val="accent1"/>
                </a:effectRef>
                <a:fontRef idx="minor">
                  <a:schemeClr val="dk1"/>
                </a:fontRef>
              </p:style>
            </p:cxnSp>
            <p:cxnSp>
              <p:nvCxnSpPr>
                <p:cNvPr id="79" name="肘形连接符 78"/>
                <p:cNvCxnSpPr>
                  <a:endCxn id="66" idx="3"/>
                </p:cNvCxnSpPr>
                <p:nvPr/>
              </p:nvCxnSpPr>
              <p:spPr bwMode="auto">
                <a:xfrm rot="10800000">
                  <a:off x="6522" y="6204"/>
                  <a:ext cx="711" cy="670"/>
                </a:xfrm>
                <a:prstGeom prst="bentConnector3">
                  <a:avLst>
                    <a:gd name="adj1" fmla="val 49930"/>
                  </a:avLst>
                </a:prstGeom>
                <a:solidFill>
                  <a:schemeClr val="accent5">
                    <a:lumMod val="50000"/>
                  </a:schemeClr>
                </a:solidFill>
                <a:ln>
                  <a:tailEnd type="triangle" w="med" len="med"/>
                </a:ln>
              </p:spPr>
              <p:style>
                <a:lnRef idx="1">
                  <a:schemeClr val="accent1"/>
                </a:lnRef>
                <a:fillRef idx="2">
                  <a:schemeClr val="accent1"/>
                </a:fillRef>
                <a:effectRef idx="1">
                  <a:schemeClr val="accent1"/>
                </a:effectRef>
                <a:fontRef idx="minor">
                  <a:schemeClr val="dk1"/>
                </a:fontRef>
              </p:style>
            </p:cxnSp>
            <p:cxnSp>
              <p:nvCxnSpPr>
                <p:cNvPr id="80" name="肘形连接符 79"/>
                <p:cNvCxnSpPr>
                  <a:stCxn id="66" idx="1"/>
                </p:cNvCxnSpPr>
                <p:nvPr/>
              </p:nvCxnSpPr>
              <p:spPr bwMode="auto">
                <a:xfrm rot="10800000" flipV="true">
                  <a:off x="4431" y="6204"/>
                  <a:ext cx="664" cy="1"/>
                </a:xfrm>
                <a:prstGeom prst="bentConnector3">
                  <a:avLst>
                    <a:gd name="adj1" fmla="val 50000"/>
                  </a:avLst>
                </a:prstGeom>
                <a:solidFill>
                  <a:schemeClr val="accent5">
                    <a:lumMod val="50000"/>
                  </a:schemeClr>
                </a:solidFill>
                <a:ln>
                  <a:tailEnd type="triangle" w="med" len="med"/>
                </a:ln>
              </p:spPr>
              <p:style>
                <a:lnRef idx="1">
                  <a:schemeClr val="accent1"/>
                </a:lnRef>
                <a:fillRef idx="2">
                  <a:schemeClr val="accent1"/>
                </a:fillRef>
                <a:effectRef idx="1">
                  <a:schemeClr val="accent1"/>
                </a:effectRef>
                <a:fontRef idx="minor">
                  <a:schemeClr val="dk1"/>
                </a:fontRef>
              </p:style>
            </p:cxnSp>
            <p:sp>
              <p:nvSpPr>
                <p:cNvPr id="81" name="矩形 80"/>
                <p:cNvSpPr/>
                <p:nvPr/>
              </p:nvSpPr>
              <p:spPr bwMode="auto">
                <a:xfrm>
                  <a:off x="7233" y="3974"/>
                  <a:ext cx="2183" cy="442"/>
                </a:xfrm>
                <a:prstGeom prst="rect">
                  <a:avLst/>
                </a:prstGeom>
                <a:solidFill>
                  <a:srgbClr val="1C5684"/>
                </a:solidFill>
                <a:ln>
                  <a:solidFill>
                    <a:srgbClr val="1C5684"/>
                  </a:soli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Z05-3</a:t>
                  </a:r>
                  <a:r>
                    <a:rPr kumimoji="0" lang="zh-CN" altLang="en-US"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经营</a:t>
                  </a:r>
                  <a:r>
                    <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支出决算明细表</a:t>
                  </a:r>
                  <a:endPar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cxnSp>
              <p:nvCxnSpPr>
                <p:cNvPr id="82" name="肘形连接符 81"/>
                <p:cNvCxnSpPr>
                  <a:stCxn id="58" idx="1"/>
                  <a:endCxn id="62" idx="3"/>
                </p:cNvCxnSpPr>
                <p:nvPr/>
              </p:nvCxnSpPr>
              <p:spPr bwMode="auto">
                <a:xfrm rot="10800000" flipV="true">
                  <a:off x="6517" y="2873"/>
                  <a:ext cx="716" cy="1324"/>
                </a:xfrm>
                <a:prstGeom prst="bentConnector3">
                  <a:avLst>
                    <a:gd name="adj1" fmla="val 50000"/>
                  </a:avLst>
                </a:prstGeom>
                <a:solidFill>
                  <a:schemeClr val="accent5">
                    <a:lumMod val="50000"/>
                  </a:schemeClr>
                </a:solidFill>
                <a:ln>
                  <a:tailEnd type="triangle" w="med" len="med"/>
                </a:ln>
              </p:spPr>
              <p:style>
                <a:lnRef idx="1">
                  <a:schemeClr val="accent1"/>
                </a:lnRef>
                <a:fillRef idx="2">
                  <a:schemeClr val="accent1"/>
                </a:fillRef>
                <a:effectRef idx="1">
                  <a:schemeClr val="accent1"/>
                </a:effectRef>
                <a:fontRef idx="minor">
                  <a:schemeClr val="dk1"/>
                </a:fontRef>
              </p:style>
            </p:cxnSp>
            <p:cxnSp>
              <p:nvCxnSpPr>
                <p:cNvPr id="83" name="肘形连接符 82"/>
                <p:cNvCxnSpPr>
                  <a:stCxn id="57" idx="1"/>
                  <a:endCxn id="62" idx="3"/>
                </p:cNvCxnSpPr>
                <p:nvPr/>
              </p:nvCxnSpPr>
              <p:spPr bwMode="auto">
                <a:xfrm rot="10800000" flipV="true">
                  <a:off x="6517" y="3570"/>
                  <a:ext cx="716" cy="627"/>
                </a:xfrm>
                <a:prstGeom prst="bentConnector3">
                  <a:avLst>
                    <a:gd name="adj1" fmla="val 50000"/>
                  </a:avLst>
                </a:prstGeom>
                <a:solidFill>
                  <a:schemeClr val="accent5">
                    <a:lumMod val="50000"/>
                  </a:schemeClr>
                </a:solidFill>
                <a:ln>
                  <a:tailEnd type="triangle" w="med" len="med"/>
                </a:ln>
              </p:spPr>
              <p:style>
                <a:lnRef idx="1">
                  <a:schemeClr val="accent1"/>
                </a:lnRef>
                <a:fillRef idx="2">
                  <a:schemeClr val="accent1"/>
                </a:fillRef>
                <a:effectRef idx="1">
                  <a:schemeClr val="accent1"/>
                </a:effectRef>
                <a:fontRef idx="minor">
                  <a:schemeClr val="dk1"/>
                </a:fontRef>
              </p:style>
            </p:cxnSp>
            <p:cxnSp>
              <p:nvCxnSpPr>
                <p:cNvPr id="84" name="肘形连接符 83"/>
                <p:cNvCxnSpPr>
                  <a:stCxn id="81" idx="1"/>
                  <a:endCxn id="62" idx="3"/>
                </p:cNvCxnSpPr>
                <p:nvPr/>
              </p:nvCxnSpPr>
              <p:spPr bwMode="auto">
                <a:xfrm rot="10800000" flipV="true">
                  <a:off x="6517" y="4195"/>
                  <a:ext cx="716" cy="2"/>
                </a:xfrm>
                <a:prstGeom prst="bentConnector3">
                  <a:avLst>
                    <a:gd name="adj1" fmla="val 50000"/>
                  </a:avLst>
                </a:prstGeom>
                <a:solidFill>
                  <a:schemeClr val="accent5">
                    <a:lumMod val="50000"/>
                  </a:schemeClr>
                </a:solidFill>
                <a:ln>
                  <a:tailEnd type="triangle" w="med" len="med"/>
                </a:ln>
              </p:spPr>
              <p:style>
                <a:lnRef idx="1">
                  <a:schemeClr val="accent1"/>
                </a:lnRef>
                <a:fillRef idx="2">
                  <a:schemeClr val="accent1"/>
                </a:fillRef>
                <a:effectRef idx="1">
                  <a:schemeClr val="accent1"/>
                </a:effectRef>
                <a:fontRef idx="minor">
                  <a:schemeClr val="dk1"/>
                </a:fontRef>
              </p:style>
            </p:cxnSp>
            <p:sp>
              <p:nvSpPr>
                <p:cNvPr id="85" name="矩形 84"/>
                <p:cNvSpPr/>
                <p:nvPr/>
              </p:nvSpPr>
              <p:spPr bwMode="auto">
                <a:xfrm>
                  <a:off x="3076" y="5746"/>
                  <a:ext cx="1355" cy="918"/>
                </a:xfrm>
                <a:prstGeom prst="rect">
                  <a:avLst/>
                </a:prstGeom>
                <a:solidFill>
                  <a:srgbClr val="1C5684"/>
                </a:solidFill>
                <a:ln>
                  <a:solidFill>
                    <a:srgbClr val="1C5684"/>
                  </a:soli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Z09</a:t>
                  </a:r>
                  <a:r>
                    <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政府性基金预算财政拨款收入支出决算表</a:t>
                  </a:r>
                  <a:endPar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86" name="矩形 85"/>
                <p:cNvSpPr/>
                <p:nvPr/>
              </p:nvSpPr>
              <p:spPr bwMode="auto">
                <a:xfrm>
                  <a:off x="3076" y="4705"/>
                  <a:ext cx="1356" cy="920"/>
                </a:xfrm>
                <a:prstGeom prst="rect">
                  <a:avLst/>
                </a:prstGeom>
                <a:solidFill>
                  <a:srgbClr val="1C5684"/>
                </a:solidFill>
                <a:ln>
                  <a:solidFill>
                    <a:srgbClr val="1C5684"/>
                  </a:soli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Z07</a:t>
                  </a:r>
                  <a:r>
                    <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一般公共预算财政拨款收入支出决算表</a:t>
                  </a:r>
                  <a:endPar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87" name="矩形 86"/>
                <p:cNvSpPr/>
                <p:nvPr/>
              </p:nvSpPr>
              <p:spPr bwMode="auto">
                <a:xfrm>
                  <a:off x="1946" y="4817"/>
                  <a:ext cx="574" cy="2776"/>
                </a:xfrm>
                <a:prstGeom prst="rect">
                  <a:avLst/>
                </a:prstGeom>
                <a:solidFill>
                  <a:srgbClr val="1C5684"/>
                </a:solidFill>
                <a:ln>
                  <a:solidFill>
                    <a:srgbClr val="1C5684"/>
                  </a:soli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Z01-1</a:t>
                  </a:r>
                  <a:r>
                    <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财政拨款收入支出决算总表</a:t>
                  </a:r>
                  <a:endPar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cxnSp>
              <p:nvCxnSpPr>
                <p:cNvPr id="88" name="肘形连接符 87"/>
                <p:cNvCxnSpPr/>
                <p:nvPr/>
              </p:nvCxnSpPr>
              <p:spPr bwMode="auto">
                <a:xfrm rot="10800000" flipV="true">
                  <a:off x="2501" y="3529"/>
                  <a:ext cx="575" cy="2"/>
                </a:xfrm>
                <a:prstGeom prst="bentConnector3">
                  <a:avLst>
                    <a:gd name="adj1" fmla="val 49913"/>
                  </a:avLst>
                </a:prstGeom>
                <a:solidFill>
                  <a:schemeClr val="accent5">
                    <a:lumMod val="50000"/>
                  </a:schemeClr>
                </a:solidFill>
                <a:ln>
                  <a:tailEnd type="triangle" w="med" len="med"/>
                </a:ln>
              </p:spPr>
              <p:style>
                <a:lnRef idx="1">
                  <a:schemeClr val="accent1"/>
                </a:lnRef>
                <a:fillRef idx="2">
                  <a:schemeClr val="accent1"/>
                </a:fillRef>
                <a:effectRef idx="1">
                  <a:schemeClr val="accent1"/>
                </a:effectRef>
                <a:fontRef idx="minor">
                  <a:schemeClr val="dk1"/>
                </a:fontRef>
              </p:style>
            </p:cxnSp>
            <p:sp>
              <p:nvSpPr>
                <p:cNvPr id="89" name="矩形 88"/>
                <p:cNvSpPr/>
                <p:nvPr/>
              </p:nvSpPr>
              <p:spPr bwMode="auto">
                <a:xfrm>
                  <a:off x="3076" y="6834"/>
                  <a:ext cx="3623" cy="338"/>
                </a:xfrm>
                <a:prstGeom prst="rect">
                  <a:avLst/>
                </a:prstGeom>
                <a:solidFill>
                  <a:srgbClr val="1C5684"/>
                </a:solidFill>
                <a:ln>
                  <a:solidFill>
                    <a:srgbClr val="1C5684"/>
                  </a:solidFill>
                </a:ln>
              </p:spPr>
              <p:style>
                <a:lnRef idx="1">
                  <a:schemeClr val="accent1"/>
                </a:lnRef>
                <a:fillRef idx="2">
                  <a:schemeClr val="accent1"/>
                </a:fillRef>
                <a:effectRef idx="1">
                  <a:schemeClr val="accent1"/>
                </a:effectRef>
                <a:fontRef idx="minor">
                  <a:schemeClr val="dk1"/>
                </a:fontRef>
              </p:style>
              <p:txBody>
                <a:bodyPr anchor="ctr"/>
                <a:lstStyle/>
                <a:p>
                  <a:pPr lvl="0" algn="ctr">
                    <a:defRPr/>
                  </a:pPr>
                  <a:r>
                    <a:rPr kumimoji="0" lang="en-US" altLang="zh-CN" sz="800" b="1" i="0" u="none" strike="noStrike" kern="100" cap="none" spc="0" normalizeH="0" baseline="0" noProof="0" dirty="0">
                      <a:ln>
                        <a:noFill/>
                      </a:ln>
                      <a:solidFill>
                        <a:prstClr val="white"/>
                      </a:solidFill>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Z11</a:t>
                  </a:r>
                  <a:r>
                    <a:rPr lang="zh-CN" altLang="en-US" sz="8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国有资本经营预算财政拨款收入支出决算表</a:t>
                  </a:r>
                  <a:endParaRPr kumimoji="0" lang="zh-CN" altLang="en-US" sz="800" b="1" i="0" u="none" strike="noStrike" kern="100" cap="none" spc="0" normalizeH="0" baseline="0" noProof="0" dirty="0">
                    <a:ln>
                      <a:noFill/>
                    </a:ln>
                    <a:solidFill>
                      <a:schemeClr val="bg1"/>
                    </a:solidFill>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90" name="矩形 89"/>
                <p:cNvSpPr/>
                <p:nvPr/>
              </p:nvSpPr>
              <p:spPr bwMode="auto">
                <a:xfrm>
                  <a:off x="3077" y="7256"/>
                  <a:ext cx="3967" cy="338"/>
                </a:xfrm>
                <a:prstGeom prst="rect">
                  <a:avLst/>
                </a:prstGeom>
                <a:solidFill>
                  <a:srgbClr val="1C5684"/>
                </a:solidFill>
                <a:ln>
                  <a:solidFill>
                    <a:srgbClr val="1C5684"/>
                  </a:solidFill>
                </a:ln>
              </p:spPr>
              <p:style>
                <a:lnRef idx="1">
                  <a:schemeClr val="accent1"/>
                </a:lnRef>
                <a:fillRef idx="2">
                  <a:schemeClr val="accent1"/>
                </a:fillRef>
                <a:effectRef idx="1">
                  <a:schemeClr val="accent1"/>
                </a:effectRef>
                <a:fontRef idx="minor">
                  <a:schemeClr val="dk1"/>
                </a:fontRef>
              </p:style>
              <p:txBody>
                <a:bodyPr anchor="ctr"/>
                <a:lstStyle/>
                <a:p>
                  <a:pPr lvl="0" algn="ctr">
                    <a:defRPr/>
                  </a:pPr>
                  <a:r>
                    <a:rPr kumimoji="0" lang="en-US" altLang="zh-CN" sz="800" b="1" i="0" u="none" strike="noStrike" kern="100" cap="none" spc="0" normalizeH="0" baseline="0" noProof="0" dirty="0">
                      <a:ln>
                        <a:noFill/>
                      </a:ln>
                      <a:solidFill>
                        <a:prstClr val="white"/>
                      </a:solidFill>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Z12</a:t>
                  </a:r>
                  <a:r>
                    <a:rPr lang="zh-CN" altLang="en-US" sz="8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国有资本经营预算财政拨款项目支出决算明细表</a:t>
                  </a:r>
                  <a:endParaRPr kumimoji="0" lang="zh-CN" altLang="en-US" sz="800" b="1" i="0" u="none" strike="noStrike" kern="100" cap="none" spc="0" normalizeH="0" baseline="0" noProof="0" dirty="0">
                    <a:ln>
                      <a:noFill/>
                    </a:ln>
                    <a:solidFill>
                      <a:schemeClr val="bg1"/>
                    </a:solidFill>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cxnSp>
              <p:nvCxnSpPr>
                <p:cNvPr id="92" name="肘形连接符 91"/>
                <p:cNvCxnSpPr>
                  <a:stCxn id="85" idx="1"/>
                  <a:endCxn id="87" idx="3"/>
                </p:cNvCxnSpPr>
                <p:nvPr/>
              </p:nvCxnSpPr>
              <p:spPr bwMode="auto">
                <a:xfrm rot="10800000">
                  <a:off x="2520" y="6205"/>
                  <a:ext cx="556" cy="5"/>
                </a:xfrm>
                <a:prstGeom prst="bentConnector2">
                  <a:avLst/>
                </a:prstGeom>
                <a:solidFill>
                  <a:schemeClr val="accent5">
                    <a:lumMod val="50000"/>
                  </a:schemeClr>
                </a:solidFill>
                <a:ln>
                  <a:tailEnd type="triangle" w="med" len="med"/>
                </a:ln>
              </p:spPr>
              <p:style>
                <a:lnRef idx="1">
                  <a:schemeClr val="accent1"/>
                </a:lnRef>
                <a:fillRef idx="2">
                  <a:schemeClr val="accent1"/>
                </a:fillRef>
                <a:effectRef idx="1">
                  <a:schemeClr val="accent1"/>
                </a:effectRef>
                <a:fontRef idx="minor">
                  <a:schemeClr val="dk1"/>
                </a:fontRef>
              </p:style>
            </p:cxnSp>
            <p:cxnSp>
              <p:nvCxnSpPr>
                <p:cNvPr id="93" name="肘形连接符 92"/>
                <p:cNvCxnSpPr>
                  <a:stCxn id="90" idx="1"/>
                </p:cNvCxnSpPr>
                <p:nvPr/>
              </p:nvCxnSpPr>
              <p:spPr bwMode="auto">
                <a:xfrm rot="10800000">
                  <a:off x="2524" y="7251"/>
                  <a:ext cx="553" cy="174"/>
                </a:xfrm>
                <a:prstGeom prst="bentConnector3">
                  <a:avLst>
                    <a:gd name="adj1" fmla="val 49910"/>
                  </a:avLst>
                </a:prstGeom>
                <a:solidFill>
                  <a:schemeClr val="accent5">
                    <a:lumMod val="50000"/>
                  </a:schemeClr>
                </a:solidFill>
                <a:ln>
                  <a:tailEnd type="triangle" w="med" len="med"/>
                </a:ln>
              </p:spPr>
              <p:style>
                <a:lnRef idx="1">
                  <a:schemeClr val="accent1"/>
                </a:lnRef>
                <a:fillRef idx="2">
                  <a:schemeClr val="accent1"/>
                </a:fillRef>
                <a:effectRef idx="1">
                  <a:schemeClr val="accent1"/>
                </a:effectRef>
                <a:fontRef idx="minor">
                  <a:schemeClr val="dk1"/>
                </a:fontRef>
              </p:style>
            </p:cxnSp>
            <p:cxnSp>
              <p:nvCxnSpPr>
                <p:cNvPr id="94" name="直接箭头连接符 93"/>
                <p:cNvCxnSpPr>
                  <a:stCxn id="89" idx="1"/>
                </p:cNvCxnSpPr>
                <p:nvPr/>
              </p:nvCxnSpPr>
              <p:spPr bwMode="auto">
                <a:xfrm flipH="true">
                  <a:off x="2514" y="7003"/>
                  <a:ext cx="562" cy="8"/>
                </a:xfrm>
                <a:prstGeom prst="straightConnector1">
                  <a:avLst/>
                </a:prstGeom>
                <a:solidFill>
                  <a:schemeClr val="accent5">
                    <a:lumMod val="50000"/>
                  </a:schemeClr>
                </a:solidFill>
                <a:ln>
                  <a:tailEnd type="triangle" w="med" len="med"/>
                </a:ln>
              </p:spPr>
              <p:style>
                <a:lnRef idx="1">
                  <a:schemeClr val="accent1"/>
                </a:lnRef>
                <a:fillRef idx="2">
                  <a:schemeClr val="accent1"/>
                </a:fillRef>
                <a:effectRef idx="1">
                  <a:schemeClr val="accent1"/>
                </a:effectRef>
                <a:fontRef idx="minor">
                  <a:schemeClr val="dk1"/>
                </a:fontRef>
              </p:style>
            </p:cxnSp>
            <p:cxnSp>
              <p:nvCxnSpPr>
                <p:cNvPr id="96" name="直接箭头连接符 95"/>
                <p:cNvCxnSpPr>
                  <a:stCxn id="86" idx="1"/>
                </p:cNvCxnSpPr>
                <p:nvPr/>
              </p:nvCxnSpPr>
              <p:spPr bwMode="auto">
                <a:xfrm flipH="true" flipV="true">
                  <a:off x="2524" y="5158"/>
                  <a:ext cx="552" cy="7"/>
                </a:xfrm>
                <a:prstGeom prst="straightConnector1">
                  <a:avLst/>
                </a:prstGeom>
                <a:solidFill>
                  <a:schemeClr val="accent5">
                    <a:lumMod val="50000"/>
                  </a:schemeClr>
                </a:solidFill>
                <a:ln>
                  <a:tailEnd type="triangle" w="med" len="med"/>
                </a:ln>
              </p:spPr>
              <p:style>
                <a:lnRef idx="1">
                  <a:schemeClr val="accent1"/>
                </a:lnRef>
                <a:fillRef idx="2">
                  <a:schemeClr val="accent1"/>
                </a:fillRef>
                <a:effectRef idx="1">
                  <a:schemeClr val="accent1"/>
                </a:effectRef>
                <a:fontRef idx="minor">
                  <a:schemeClr val="dk1"/>
                </a:fontRef>
              </p:style>
            </p:cxnSp>
            <p:sp>
              <p:nvSpPr>
                <p:cNvPr id="97" name="矩形 96"/>
                <p:cNvSpPr/>
                <p:nvPr/>
              </p:nvSpPr>
              <p:spPr bwMode="auto">
                <a:xfrm>
                  <a:off x="1940" y="2499"/>
                  <a:ext cx="561" cy="2063"/>
                </a:xfrm>
                <a:prstGeom prst="rect">
                  <a:avLst/>
                </a:prstGeom>
                <a:solidFill>
                  <a:srgbClr val="1C5684"/>
                </a:solidFill>
                <a:ln>
                  <a:solidFill>
                    <a:srgbClr val="1C5684"/>
                  </a:soli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Z01</a:t>
                  </a:r>
                  <a:r>
                    <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rPr>
                    <a:t>收入支出决算总表</a:t>
                  </a:r>
                  <a:endParaRPr kumimoji="0" lang="zh-CN"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98" name="矩形 97"/>
                <p:cNvSpPr/>
                <p:nvPr/>
              </p:nvSpPr>
              <p:spPr bwMode="auto">
                <a:xfrm>
                  <a:off x="964" y="3381"/>
                  <a:ext cx="489" cy="2504"/>
                </a:xfrm>
                <a:prstGeom prst="rect">
                  <a:avLst/>
                </a:prstGeom>
                <a:solidFill>
                  <a:srgbClr val="1C5684"/>
                </a:solidFill>
                <a:ln>
                  <a:solidFill>
                    <a:srgbClr val="1C5684"/>
                  </a:soli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en-US" altLang="zh-CN" sz="80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cs typeface="Times New Roman" panose="02020603050405020304" charset="0"/>
                    <a:sym typeface="Times New Roman" panose="02020603050405020304" charset="0"/>
                  </a:endParaRPr>
                </a:p>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800"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sym typeface="Times New Roman" panose="02020603050405020304" charset="0"/>
                    </a:rPr>
                    <a:t>预算执行情况</a:t>
                  </a:r>
                  <a:endParaRPr kumimoji="0" lang="zh-CN" altLang="en-US" sz="800"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Times New Roman" panose="02020603050405020304" charset="0"/>
                    <a:ea typeface="楷体" panose="02010609060101010101" pitchFamily="49" charset="-122"/>
                    <a:sym typeface="Times New Roman" panose="02020603050405020304" charset="0"/>
                  </a:endParaRPr>
                </a:p>
              </p:txBody>
            </p:sp>
          </p:grpSp>
        </p:grpSp>
      </p:grpSp>
      <p:sp>
        <p:nvSpPr>
          <p:cNvPr id="120" name="Rectangle 32"/>
          <p:cNvSpPr/>
          <p:nvPr/>
        </p:nvSpPr>
        <p:spPr bwMode="auto">
          <a:xfrm>
            <a:off x="8130540" y="1793240"/>
            <a:ext cx="3086735" cy="4520565"/>
          </a:xfrm>
          <a:prstGeom prst="rect">
            <a:avLst/>
          </a:prstGeom>
          <a:noFill/>
          <a:ln>
            <a:solidFill>
              <a:schemeClr val="accent1"/>
            </a:solidFill>
            <a:prstDash val="sysDash"/>
            <a:headEnd type="none" w="med" len="med"/>
            <a:tailEnd type="none" w="med" len="med"/>
          </a:ln>
        </p:spPr>
        <p:style>
          <a:lnRef idx="2">
            <a:schemeClr val="accent1"/>
          </a:lnRef>
          <a:fillRef idx="1">
            <a:schemeClr val="lt1"/>
          </a:fillRef>
          <a:effectRef idx="0">
            <a:schemeClr val="accent1"/>
          </a:effectRef>
          <a:fontRef idx="minor">
            <a:schemeClr val="dk1"/>
          </a:fontRef>
        </p:style>
        <p:txBody>
          <a:bodyPr lIns="0" tIns="0" rIns="0" bIns="69945" anchor="ctr"/>
          <a:lstStyle/>
          <a:p>
            <a:pPr marL="0" marR="0" lvl="0" indent="0" algn="ctr" defTabSz="931545" rtl="0" eaLnBrk="0" fontAlgn="base" latinLnBrk="0" hangingPunct="0">
              <a:lnSpc>
                <a:spcPct val="90000"/>
              </a:lnSpc>
              <a:spcBef>
                <a:spcPts val="410"/>
              </a:spcBef>
              <a:spcAft>
                <a:spcPct val="0"/>
              </a:spcAft>
              <a:buClr>
                <a:srgbClr val="FFFF99"/>
              </a:buClr>
              <a:buSzPct val="120000"/>
              <a:buFontTx/>
              <a:buNone/>
              <a:defRPr/>
            </a:pPr>
            <a:endParaRPr kumimoji="0" lang="en-US" sz="1400" b="1" i="0" u="none" strike="noStrike" kern="0" cap="none" spc="0" normalizeH="0" baseline="0" noProof="0" dirty="0">
              <a:ln>
                <a:noFill/>
              </a:ln>
              <a:solidFill>
                <a:srgbClr val="002060"/>
              </a:solidFill>
              <a:effectLst/>
              <a:uLnTx/>
              <a:uFillTx/>
              <a:latin typeface="Times New Roman" panose="02020603050405020304" charset="0"/>
              <a:ea typeface="楷体" panose="02010609060101010101" pitchFamily="49" charset="-122"/>
              <a:cs typeface="Segoe"/>
              <a:sym typeface="Times New Roman" panose="02020603050405020304" charset="0"/>
            </a:endParaRPr>
          </a:p>
        </p:txBody>
      </p:sp>
      <p:pic>
        <p:nvPicPr>
          <p:cNvPr id="121" name="图片 120" descr="czb_logo_1"/>
          <p:cNvPicPr>
            <a:picLocks noChangeAspect="true"/>
          </p:cNvPicPr>
          <p:nvPr/>
        </p:nvPicPr>
        <p:blipFill>
          <a:blip r:embed="rId1"/>
          <a:stretch>
            <a:fillRect/>
          </a:stretch>
        </p:blipFill>
        <p:spPr>
          <a:xfrm>
            <a:off x="8343900" y="391160"/>
            <a:ext cx="3603625" cy="565785"/>
          </a:xfrm>
          <a:prstGeom prst="rect">
            <a:avLst/>
          </a:prstGeom>
        </p:spPr>
      </p:pic>
      <p:cxnSp>
        <p:nvCxnSpPr>
          <p:cNvPr id="6" name="肘形连接符 5"/>
          <p:cNvCxnSpPr/>
          <p:nvPr>
            <p:custDataLst>
              <p:tags r:id="rId2"/>
            </p:custDataLst>
          </p:nvPr>
        </p:nvCxnSpPr>
        <p:spPr bwMode="auto">
          <a:xfrm rot="10800000" flipV="true">
            <a:off x="4250789" y="4294022"/>
            <a:ext cx="483918" cy="785"/>
          </a:xfrm>
          <a:prstGeom prst="bentConnector3">
            <a:avLst>
              <a:gd name="adj1" fmla="val 50000"/>
            </a:avLst>
          </a:prstGeom>
          <a:solidFill>
            <a:schemeClr val="accent5">
              <a:lumMod val="50000"/>
            </a:schemeClr>
          </a:solidFill>
          <a:ln>
            <a:tailEnd type="triangle" w="med" len="med"/>
          </a:ln>
        </p:spPr>
        <p:style>
          <a:lnRef idx="1">
            <a:schemeClr val="accent1"/>
          </a:lnRef>
          <a:fillRef idx="2">
            <a:schemeClr val="accent1"/>
          </a:fillRef>
          <a:effectRef idx="1">
            <a:schemeClr val="accent1"/>
          </a:effectRef>
          <a:fontRef idx="minor">
            <a:schemeClr val="dk1"/>
          </a:fontRef>
        </p:style>
      </p:cxnSp>
    </p:spTree>
  </p:cSld>
  <p:clrMapOvr>
    <a:masterClrMapping/>
  </p:clrMapOvr>
  <p:transition spd="slow"/>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37979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封面</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3" name="图片 2" descr="czb_logo_1"/>
          <p:cNvPicPr>
            <a:picLocks noChangeAspect="true"/>
          </p:cNvPicPr>
          <p:nvPr/>
        </p:nvPicPr>
        <p:blipFill>
          <a:blip r:embed="rId1"/>
          <a:stretch>
            <a:fillRect/>
          </a:stretch>
        </p:blipFill>
        <p:spPr>
          <a:xfrm>
            <a:off x="8343900" y="391160"/>
            <a:ext cx="3603625" cy="565785"/>
          </a:xfrm>
          <a:prstGeom prst="rect">
            <a:avLst/>
          </a:prstGeom>
        </p:spPr>
      </p:pic>
      <p:pic>
        <p:nvPicPr>
          <p:cNvPr id="5" name="图片 4"/>
          <p:cNvPicPr>
            <a:picLocks noChangeAspect="true"/>
          </p:cNvPicPr>
          <p:nvPr/>
        </p:nvPicPr>
        <p:blipFill>
          <a:blip r:embed="rId2"/>
          <a:srcRect t="6479"/>
          <a:stretch>
            <a:fillRect/>
          </a:stretch>
        </p:blipFill>
        <p:spPr>
          <a:xfrm>
            <a:off x="1538605" y="1019175"/>
            <a:ext cx="8645525" cy="5499735"/>
          </a:xfrm>
          <a:prstGeom prst="rect">
            <a:avLst/>
          </a:prstGeom>
          <a:ln>
            <a:solidFill>
              <a:schemeClr val="tx1"/>
            </a:solidFill>
          </a:ln>
        </p:spPr>
      </p:pic>
      <p:grpSp>
        <p:nvGrpSpPr>
          <p:cNvPr id="13" name="组合 12"/>
          <p:cNvGrpSpPr/>
          <p:nvPr/>
        </p:nvGrpSpPr>
        <p:grpSpPr bwMode="auto">
          <a:xfrm>
            <a:off x="4102011" y="-1742645"/>
            <a:ext cx="3803651" cy="871855"/>
            <a:chOff x="2492462" y="1928508"/>
            <a:chExt cx="5072252" cy="1162285"/>
          </a:xfrm>
        </p:grpSpPr>
        <p:sp>
          <p:nvSpPr>
            <p:cNvPr id="9" name="圆角矩形标注 8"/>
            <p:cNvSpPr/>
            <p:nvPr/>
          </p:nvSpPr>
          <p:spPr>
            <a:xfrm>
              <a:off x="5059919" y="1928508"/>
              <a:ext cx="2504795" cy="1162285"/>
            </a:xfrm>
            <a:prstGeom prst="wedgeRoundRectCallout">
              <a:avLst>
                <a:gd name="adj1" fmla="val -113620"/>
                <a:gd name="adj2" fmla="val -16130"/>
                <a:gd name="adj3" fmla="val 16667"/>
              </a:avLst>
            </a:prstGeom>
            <a:solidFill>
              <a:srgbClr val="356991">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just" fontAlgn="auto">
                <a:defRPr/>
              </a:pPr>
              <a:r>
                <a:rPr lang="zh-CN" altLang="en-US" sz="1800" dirty="0">
                  <a:solidFill>
                    <a:schemeClr val="bg1"/>
                  </a:solidFill>
                  <a:latin typeface="Times New Roman" panose="02020603050405020304" charset="0"/>
                  <a:ea typeface="楷体" panose="02010609060101010101" pitchFamily="49" charset="-122"/>
                  <a:sym typeface="Times New Roman" panose="02020603050405020304" charset="0"/>
                </a:rPr>
                <a:t>填写全称或规范简称，并加盖单位行政公章</a:t>
              </a:r>
              <a:endParaRPr lang="zh-CN" altLang="en-US" sz="1800" dirty="0">
                <a:solidFill>
                  <a:schemeClr val="bg1"/>
                </a:solidFill>
                <a:latin typeface="Times New Roman" panose="02020603050405020304" charset="0"/>
                <a:ea typeface="楷体" panose="02010609060101010101" pitchFamily="49" charset="-122"/>
                <a:sym typeface="Times New Roman" panose="02020603050405020304" charset="0"/>
              </a:endParaRPr>
            </a:p>
          </p:txBody>
        </p:sp>
        <p:sp>
          <p:nvSpPr>
            <p:cNvPr id="8" name="圆角矩形 7"/>
            <p:cNvSpPr/>
            <p:nvPr/>
          </p:nvSpPr>
          <p:spPr>
            <a:xfrm>
              <a:off x="2492462" y="2204571"/>
              <a:ext cx="1178625" cy="323798"/>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sz="100">
                <a:solidFill>
                  <a:prstClr val="black"/>
                </a:solidFill>
                <a:latin typeface="Times New Roman" panose="02020603050405020304" charset="0"/>
                <a:ea typeface="楷体" panose="02010609060101010101" pitchFamily="49" charset="-122"/>
                <a:sym typeface="Times New Roman" panose="02020603050405020304" charset="0"/>
              </a:endParaRPr>
            </a:p>
          </p:txBody>
        </p:sp>
      </p:grpSp>
      <p:grpSp>
        <p:nvGrpSpPr>
          <p:cNvPr id="11" name="组合 10"/>
          <p:cNvGrpSpPr/>
          <p:nvPr/>
        </p:nvGrpSpPr>
        <p:grpSpPr bwMode="auto">
          <a:xfrm>
            <a:off x="-6519947" y="6416768"/>
            <a:ext cx="6292267" cy="2711450"/>
            <a:chOff x="795565" y="3691427"/>
            <a:chExt cx="8281703" cy="3614047"/>
          </a:xfrm>
        </p:grpSpPr>
        <p:sp>
          <p:nvSpPr>
            <p:cNvPr id="26" name="圆角矩形 25"/>
            <p:cNvSpPr/>
            <p:nvPr/>
          </p:nvSpPr>
          <p:spPr>
            <a:xfrm>
              <a:off x="942660" y="7062563"/>
              <a:ext cx="1683239" cy="242911"/>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sz="100">
                <a:solidFill>
                  <a:prstClr val="black"/>
                </a:solidFill>
                <a:latin typeface="Times New Roman" panose="02020603050405020304" charset="0"/>
                <a:ea typeface="楷体" panose="02010609060101010101" pitchFamily="49" charset="-122"/>
                <a:sym typeface="Times New Roman" panose="02020603050405020304" charset="0"/>
              </a:endParaRPr>
            </a:p>
          </p:txBody>
        </p:sp>
        <p:sp>
          <p:nvSpPr>
            <p:cNvPr id="27" name="圆角矩形标注 26"/>
            <p:cNvSpPr/>
            <p:nvPr/>
          </p:nvSpPr>
          <p:spPr>
            <a:xfrm>
              <a:off x="795565" y="3691427"/>
              <a:ext cx="8281703" cy="2586751"/>
            </a:xfrm>
            <a:prstGeom prst="wedgeRoundRectCallout">
              <a:avLst>
                <a:gd name="adj1" fmla="val -39974"/>
                <a:gd name="adj2" fmla="val 79857"/>
                <a:gd name="adj3" fmla="val 16667"/>
              </a:avLst>
            </a:prstGeom>
            <a:solidFill>
              <a:srgbClr val="356991">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marL="285750" indent="-285750" algn="just" fontAlgn="auto">
                <a:lnSpc>
                  <a:spcPct val="150000"/>
                </a:lnSpc>
                <a:buFont typeface="Wingdings" panose="05000000000000000000" charset="0"/>
                <a:buChar char="u"/>
                <a:defRPr/>
              </a:pPr>
              <a:r>
                <a:rPr lang="zh-CN"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未取得社会信用代码的单位暂不填列</a:t>
              </a:r>
              <a:endParaRPr lang="zh-CN"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gn="just" fontAlgn="auto">
                <a:lnSpc>
                  <a:spcPct val="150000"/>
                </a:lnSpc>
                <a:buFont typeface="Wingdings" panose="05000000000000000000" charset="0"/>
                <a:buChar char="u"/>
                <a:defRPr/>
              </a:pPr>
              <a:r>
                <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18</a:t>
              </a:r>
              <a:r>
                <a:rPr lang="zh-CN"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位阿拉伯数字或大写英文字母表示</a:t>
              </a:r>
              <a:r>
                <a:rPr lang="zh-CN" altLang="en-US"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登记管理部门代码</a:t>
              </a:r>
              <a:r>
                <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1</a:t>
              </a:r>
              <a:r>
                <a:rPr lang="zh-CN"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位</a:t>
              </a:r>
              <a:r>
                <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机构类别代码</a:t>
              </a:r>
              <a:r>
                <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1</a:t>
              </a:r>
              <a:r>
                <a:rPr lang="zh-CN"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位</a:t>
              </a:r>
              <a:r>
                <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登记管理机关行政区划码</a:t>
              </a:r>
              <a:r>
                <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6</a:t>
              </a:r>
              <a:r>
                <a:rPr lang="zh-CN"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位</a:t>
              </a:r>
              <a:r>
                <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主体标识码（即原组织机构代码）</a:t>
              </a:r>
              <a:r>
                <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9</a:t>
              </a:r>
              <a:r>
                <a:rPr lang="zh-CN"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位</a:t>
              </a:r>
              <a:r>
                <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校验码</a:t>
              </a:r>
              <a:r>
                <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1</a:t>
              </a:r>
              <a:r>
                <a:rPr lang="zh-CN"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位。</a:t>
              </a:r>
              <a:endParaRPr lang="zh-CN"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grpSp>
        <p:nvGrpSpPr>
          <p:cNvPr id="12" name="组合 11"/>
          <p:cNvGrpSpPr/>
          <p:nvPr/>
        </p:nvGrpSpPr>
        <p:grpSpPr bwMode="auto">
          <a:xfrm>
            <a:off x="-3034850" y="7249468"/>
            <a:ext cx="6073775" cy="2459355"/>
            <a:chOff x="180005" y="1669072"/>
            <a:chExt cx="8099148" cy="3280058"/>
          </a:xfrm>
        </p:grpSpPr>
        <p:sp>
          <p:nvSpPr>
            <p:cNvPr id="25" name="圆角矩形标注 24"/>
            <p:cNvSpPr/>
            <p:nvPr/>
          </p:nvSpPr>
          <p:spPr>
            <a:xfrm>
              <a:off x="180005" y="1669072"/>
              <a:ext cx="8099148" cy="2421298"/>
            </a:xfrm>
            <a:prstGeom prst="wedgeRoundRectCallout">
              <a:avLst>
                <a:gd name="adj1" fmla="val -42623"/>
                <a:gd name="adj2" fmla="val 71737"/>
                <a:gd name="adj3" fmla="val 16667"/>
              </a:avLst>
            </a:prstGeom>
            <a:solidFill>
              <a:srgbClr val="356991">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algn="just" fontAlgn="auto">
                <a:lnSpc>
                  <a:spcPct val="150000"/>
                </a:lnSpc>
                <a:defRPr/>
              </a:pPr>
              <a:r>
                <a:rPr lang="zh-CN" altLang="en-US" sz="1600" b="1"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临时代码编制规则：</a:t>
              </a:r>
              <a:r>
                <a:rPr lang="zh-CN" altLang="en-US"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根据</a:t>
              </a:r>
              <a:r>
                <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en-US"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自编企业、单位临时代码编制规则</a:t>
              </a:r>
              <a:r>
                <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en-US" sz="1600" b="1"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中央单位：</a:t>
              </a:r>
              <a:r>
                <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1</a:t>
              </a:r>
              <a:r>
                <a:rPr lang="zh-CN" altLang="en-US"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位“</a:t>
              </a:r>
              <a:r>
                <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en-US"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+3</a:t>
              </a:r>
              <a:r>
                <a:rPr lang="zh-CN" altLang="en-US"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位“部门标识代码”</a:t>
              </a:r>
              <a:r>
                <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+ 4</a:t>
              </a:r>
              <a:r>
                <a:rPr lang="zh-CN" altLang="en-US"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位“部门自定代码”</a:t>
              </a:r>
              <a:r>
                <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+1</a:t>
              </a:r>
              <a:r>
                <a:rPr lang="zh-CN" altLang="en-US"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位校验码</a:t>
              </a:r>
              <a:endParaRPr lang="zh-CN" altLang="en-US"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algn="just" fontAlgn="auto">
                <a:lnSpc>
                  <a:spcPct val="150000"/>
                </a:lnSpc>
                <a:defRPr/>
              </a:pPr>
              <a:r>
                <a:rPr lang="zh-CN" altLang="en-US" sz="1600" b="1"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地方单位：</a:t>
              </a:r>
              <a:r>
                <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2</a:t>
              </a:r>
              <a:r>
                <a:rPr lang="zh-CN" altLang="en-US"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位“字母码”</a:t>
              </a:r>
              <a:r>
                <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+6</a:t>
              </a:r>
              <a:r>
                <a:rPr lang="zh-CN" altLang="en-US"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位“各地自定码”</a:t>
              </a:r>
              <a:r>
                <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+1</a:t>
              </a:r>
              <a:r>
                <a:rPr lang="zh-CN" altLang="en-US"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位校验码</a:t>
              </a:r>
              <a:endParaRPr lang="zh-CN" altLang="en-US" sz="1500" kern="0" dirty="0">
                <a:solidFill>
                  <a:srgbClr val="002060"/>
                </a:solidFill>
                <a:latin typeface="Times New Roman" panose="02020603050405020304" charset="0"/>
                <a:ea typeface="楷体" panose="02010609060101010101" pitchFamily="49" charset="-122"/>
                <a:sym typeface="Times New Roman" panose="02020603050405020304" charset="0"/>
              </a:endParaRPr>
            </a:p>
            <a:p>
              <a:pPr algn="ctr">
                <a:lnSpc>
                  <a:spcPct val="150000"/>
                </a:lnSpc>
                <a:defRPr/>
              </a:pPr>
              <a:endParaRPr lang="zh-CN" altLang="en-US" sz="1500" dirty="0">
                <a:solidFill>
                  <a:prstClr val="white"/>
                </a:solidFill>
                <a:latin typeface="Times New Roman" panose="02020603050405020304" charset="0"/>
                <a:ea typeface="楷体" panose="02010609060101010101" pitchFamily="49" charset="-122"/>
                <a:sym typeface="Times New Roman" panose="02020603050405020304" charset="0"/>
              </a:endParaRPr>
            </a:p>
          </p:txBody>
        </p:sp>
        <p:sp>
          <p:nvSpPr>
            <p:cNvPr id="24" name="圆角矩形 23"/>
            <p:cNvSpPr/>
            <p:nvPr/>
          </p:nvSpPr>
          <p:spPr>
            <a:xfrm>
              <a:off x="341734" y="4712844"/>
              <a:ext cx="1579186" cy="236286"/>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sz="100">
                <a:solidFill>
                  <a:prstClr val="black"/>
                </a:solidFill>
                <a:latin typeface="Times New Roman" panose="02020603050405020304" charset="0"/>
                <a:ea typeface="楷体" panose="02010609060101010101" pitchFamily="49" charset="-122"/>
                <a:sym typeface="Times New Roman" panose="02020603050405020304" charset="0"/>
              </a:endParaRPr>
            </a:p>
          </p:txBody>
        </p:sp>
      </p:grpSp>
      <p:grpSp>
        <p:nvGrpSpPr>
          <p:cNvPr id="2" name="组合 1"/>
          <p:cNvGrpSpPr/>
          <p:nvPr/>
        </p:nvGrpSpPr>
        <p:grpSpPr>
          <a:xfrm>
            <a:off x="-6993334" y="5006658"/>
            <a:ext cx="6145530" cy="2592070"/>
            <a:chOff x="-16087284" y="4041937"/>
            <a:chExt cx="8194040" cy="3238014"/>
          </a:xfrm>
        </p:grpSpPr>
        <p:sp>
          <p:nvSpPr>
            <p:cNvPr id="30" name="圆角矩形标注 29"/>
            <p:cNvSpPr/>
            <p:nvPr/>
          </p:nvSpPr>
          <p:spPr bwMode="auto">
            <a:xfrm>
              <a:off x="-16087284" y="4041937"/>
              <a:ext cx="8194040" cy="2507438"/>
            </a:xfrm>
            <a:prstGeom prst="wedgeRoundRectCallout">
              <a:avLst>
                <a:gd name="adj1" fmla="val -41774"/>
                <a:gd name="adj2" fmla="val 67206"/>
                <a:gd name="adj3" fmla="val 16667"/>
              </a:avLst>
            </a:prstGeom>
            <a:solidFill>
              <a:srgbClr val="356991">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indent="0">
                <a:lnSpc>
                  <a:spcPct val="150000"/>
                </a:lnSpc>
                <a:buFont typeface="Wingdings" panose="05000000000000000000" charset="0"/>
                <a:buNone/>
                <a:defRPr/>
              </a:pPr>
              <a:r>
                <a:rPr lang="zh-CN" altLang="en-US" b="1"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单位</a:t>
              </a:r>
              <a:r>
                <a:rPr lang="zh-CN" altLang="en-US" sz="1800" b="1"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代码排序要求：</a:t>
              </a:r>
              <a:r>
                <a:rPr lang="zh-CN" altLang="en-US" sz="18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根据编制部门预算时使用的财政预算代码填列。</a:t>
              </a:r>
              <a:r>
                <a:rPr lang="zh-CN" altLang="en-US" sz="18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一级预算单位汇总上报部门决算电子数据时，应通过</a:t>
              </a:r>
              <a:r>
                <a:rPr lang="zh-CN" altLang="en-US" sz="18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“单位排序整理”</a:t>
              </a:r>
              <a:r>
                <a:rPr lang="zh-CN" altLang="en-US" sz="18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功能对单位按财政预算代码进行排序。   </a:t>
              </a:r>
              <a:endParaRPr lang="zh-CN" altLang="en-US" sz="18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63" name="圆角矩形 62"/>
            <p:cNvSpPr/>
            <p:nvPr/>
          </p:nvSpPr>
          <p:spPr bwMode="auto">
            <a:xfrm>
              <a:off x="-15819737" y="7051497"/>
              <a:ext cx="1508760" cy="228454"/>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sz="100">
                <a:solidFill>
                  <a:prstClr val="black"/>
                </a:solidFill>
                <a:latin typeface="Times New Roman" panose="02020603050405020304" charset="0"/>
                <a:ea typeface="楷体" panose="02010609060101010101" pitchFamily="49" charset="-122"/>
                <a:sym typeface="Times New Roman" panose="02020603050405020304" charset="0"/>
              </a:endParaRPr>
            </a:p>
          </p:txBody>
        </p:sp>
      </p:grpSp>
      <p:grpSp>
        <p:nvGrpSpPr>
          <p:cNvPr id="38" name="组合 37"/>
          <p:cNvGrpSpPr/>
          <p:nvPr/>
        </p:nvGrpSpPr>
        <p:grpSpPr bwMode="auto">
          <a:xfrm>
            <a:off x="3831683" y="7142299"/>
            <a:ext cx="6270208" cy="2875280"/>
            <a:chOff x="-1203902" y="1980931"/>
            <a:chExt cx="8360040" cy="3834111"/>
          </a:xfrm>
        </p:grpSpPr>
        <p:sp>
          <p:nvSpPr>
            <p:cNvPr id="39" name="圆角矩形 38"/>
            <p:cNvSpPr/>
            <p:nvPr/>
          </p:nvSpPr>
          <p:spPr>
            <a:xfrm>
              <a:off x="-702690" y="5584724"/>
              <a:ext cx="1293670" cy="230318"/>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sz="100">
                <a:solidFill>
                  <a:prstClr val="black"/>
                </a:solidFill>
                <a:latin typeface="Times New Roman" panose="02020603050405020304" charset="0"/>
                <a:ea typeface="楷体" panose="02010609060101010101" pitchFamily="49" charset="-122"/>
                <a:sym typeface="Times New Roman" panose="02020603050405020304" charset="0"/>
              </a:endParaRPr>
            </a:p>
          </p:txBody>
        </p:sp>
        <p:sp>
          <p:nvSpPr>
            <p:cNvPr id="40" name="圆角矩形标注 39"/>
            <p:cNvSpPr/>
            <p:nvPr/>
          </p:nvSpPr>
          <p:spPr>
            <a:xfrm>
              <a:off x="-1203902" y="1980931"/>
              <a:ext cx="8360040" cy="2910195"/>
            </a:xfrm>
            <a:prstGeom prst="wedgeRoundRectCallout">
              <a:avLst>
                <a:gd name="adj1" fmla="val -41098"/>
                <a:gd name="adj2" fmla="val 72762"/>
                <a:gd name="adj3" fmla="val 16667"/>
              </a:avLst>
            </a:prstGeom>
            <a:solidFill>
              <a:srgbClr val="356991">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marL="285750" indent="-285750">
                <a:lnSpc>
                  <a:spcPct val="150000"/>
                </a:lnSpc>
                <a:buFont typeface="Wingdings" panose="05000000000000000000" charset="0"/>
                <a:buChar char="u"/>
                <a:defRPr/>
              </a:pP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按照预算管理权限和经费领拨关系确定</a:t>
              </a:r>
              <a:endPar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nSpc>
                  <a:spcPct val="150000"/>
                </a:lnSpc>
                <a:buFont typeface="Wingdings" panose="05000000000000000000" charset="0"/>
                <a:buChar char="u"/>
                <a:defRPr/>
              </a:pP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编码范围“</a:t>
              </a:r>
              <a:r>
                <a:rPr lang="en-US" altLang="zh-CN"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0”</a:t>
              </a: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至“</a:t>
              </a:r>
              <a:r>
                <a:rPr lang="en-US" altLang="zh-CN"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7”</a:t>
              </a: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en-US" sz="16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部门和单位不得填列“</a:t>
              </a:r>
              <a:r>
                <a:rPr lang="en-US" altLang="zh-CN" sz="16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0”</a:t>
              </a:r>
              <a:endParaRPr lang="en-US" altLang="zh-CN" sz="16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nSpc>
                  <a:spcPct val="150000"/>
                </a:lnSpc>
                <a:buFont typeface="Wingdings" panose="05000000000000000000" charset="0"/>
                <a:buChar char="u"/>
                <a:defRPr/>
              </a:pP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一级预算单位填“</a:t>
              </a:r>
              <a:r>
                <a:rPr lang="en-US" altLang="zh-CN"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1”</a:t>
              </a:r>
              <a:endParaRPr lang="en-US" altLang="zh-CN"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nSpc>
                  <a:spcPct val="150000"/>
                </a:lnSpc>
                <a:buFont typeface="Wingdings" panose="05000000000000000000" charset="0"/>
                <a:buChar char="u"/>
                <a:defRPr/>
              </a:pP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一级预算单位本级填“</a:t>
              </a:r>
              <a:r>
                <a:rPr lang="en-US" altLang="zh-CN"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2”</a:t>
              </a: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，二级汇总单位本级填“</a:t>
              </a:r>
              <a:r>
                <a:rPr lang="en-US" altLang="zh-CN"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3”</a:t>
              </a: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，以此类推</a:t>
              </a:r>
              <a:endPar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grpSp>
        <p:nvGrpSpPr>
          <p:cNvPr id="51" name="组合 50"/>
          <p:cNvGrpSpPr/>
          <p:nvPr/>
        </p:nvGrpSpPr>
        <p:grpSpPr bwMode="auto">
          <a:xfrm>
            <a:off x="-6690995" y="803910"/>
            <a:ext cx="4236085" cy="3949065"/>
            <a:chOff x="-1039260" y="-7901324"/>
            <a:chExt cx="5648095" cy="4720477"/>
          </a:xfrm>
        </p:grpSpPr>
        <p:sp>
          <p:nvSpPr>
            <p:cNvPr id="64" name="圆角矩形 63"/>
            <p:cNvSpPr/>
            <p:nvPr/>
          </p:nvSpPr>
          <p:spPr>
            <a:xfrm>
              <a:off x="-797114" y="-3415431"/>
              <a:ext cx="1274229" cy="234584"/>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sz="100">
                <a:solidFill>
                  <a:prstClr val="black"/>
                </a:solidFill>
                <a:latin typeface="Times New Roman" panose="02020603050405020304" charset="0"/>
                <a:ea typeface="楷体" panose="02010609060101010101" pitchFamily="49" charset="-122"/>
                <a:sym typeface="Times New Roman" panose="02020603050405020304" charset="0"/>
              </a:endParaRPr>
            </a:p>
          </p:txBody>
        </p:sp>
        <p:sp>
          <p:nvSpPr>
            <p:cNvPr id="65" name="圆角矩形标注 64"/>
            <p:cNvSpPr/>
            <p:nvPr/>
          </p:nvSpPr>
          <p:spPr>
            <a:xfrm>
              <a:off x="-1039260" y="-7901324"/>
              <a:ext cx="5648095" cy="3876144"/>
            </a:xfrm>
            <a:prstGeom prst="wedgeRoundRectCallout">
              <a:avLst>
                <a:gd name="adj1" fmla="val -40029"/>
                <a:gd name="adj2" fmla="val 62284"/>
                <a:gd name="adj3" fmla="val 16667"/>
              </a:avLst>
            </a:prstGeom>
            <a:solidFill>
              <a:srgbClr val="356991">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indent="632460">
                <a:spcBef>
                  <a:spcPct val="20000"/>
                </a:spcBef>
                <a:buClr>
                  <a:srgbClr val="0000FF"/>
                </a:buClr>
                <a:buSzPct val="120000"/>
                <a:defRPr/>
              </a:pPr>
              <a:r>
                <a:rPr lang="zh-CN" altLang="en-US" sz="24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单位类型</a:t>
              </a:r>
              <a:endParaRPr lang="en-US" altLang="zh-CN" sz="2100" b="1"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indent="632460">
                <a:spcBef>
                  <a:spcPct val="20000"/>
                </a:spcBef>
                <a:buClr>
                  <a:srgbClr val="0000FF"/>
                </a:buClr>
                <a:buSzPct val="120000"/>
                <a:defRPr/>
              </a:pPr>
              <a:r>
                <a:rPr lang="en-US" altLang="zh-CN" sz="18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1</a:t>
              </a:r>
              <a:r>
                <a:rPr lang="zh-CN" altLang="en-US" sz="18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　</a:t>
              </a:r>
              <a:r>
                <a:rPr lang="en-US" altLang="zh-CN" sz="18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 </a:t>
              </a:r>
              <a:r>
                <a:rPr lang="zh-CN" altLang="en-US" sz="18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行政单位</a:t>
              </a:r>
              <a:endParaRPr lang="en-US" altLang="zh-CN" sz="18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indent="632460">
                <a:spcBef>
                  <a:spcPct val="20000"/>
                </a:spcBef>
                <a:buClr>
                  <a:srgbClr val="0000FF"/>
                </a:buClr>
                <a:buSzPct val="120000"/>
                <a:defRPr/>
              </a:pPr>
              <a:r>
                <a:rPr lang="en-US" altLang="zh-CN" sz="18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21  </a:t>
              </a:r>
              <a:r>
                <a:rPr lang="zh-CN" altLang="en-US" sz="18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行政类事业单位</a:t>
              </a:r>
              <a:endParaRPr lang="en-US" altLang="zh-CN" sz="18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indent="632460">
                <a:spcBef>
                  <a:spcPct val="20000"/>
                </a:spcBef>
                <a:buClr>
                  <a:srgbClr val="0000FF"/>
                </a:buClr>
                <a:buSzPct val="120000"/>
                <a:defRPr/>
              </a:pPr>
              <a:r>
                <a:rPr lang="en-US" altLang="zh-CN" sz="18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22  </a:t>
              </a:r>
              <a:r>
                <a:rPr lang="zh-CN" altLang="en-US" sz="18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公益一类事业单位</a:t>
              </a:r>
              <a:endParaRPr lang="en-US" altLang="zh-CN" sz="18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indent="632460">
                <a:spcBef>
                  <a:spcPct val="20000"/>
                </a:spcBef>
                <a:buClr>
                  <a:srgbClr val="0000FF"/>
                </a:buClr>
                <a:buSzPct val="120000"/>
                <a:defRPr/>
              </a:pPr>
              <a:r>
                <a:rPr lang="en-US" altLang="zh-CN" sz="18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23  </a:t>
              </a:r>
              <a:r>
                <a:rPr lang="zh-CN" altLang="en-US" sz="18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公益二类事业单位</a:t>
              </a:r>
              <a:endParaRPr lang="en-US" altLang="zh-CN" sz="18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indent="632460">
                <a:spcBef>
                  <a:spcPct val="20000"/>
                </a:spcBef>
                <a:buClr>
                  <a:srgbClr val="0000FF"/>
                </a:buClr>
                <a:buSzPct val="120000"/>
                <a:defRPr/>
              </a:pPr>
              <a:r>
                <a:rPr lang="en-US" altLang="zh-CN" sz="18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24  </a:t>
              </a:r>
              <a:r>
                <a:rPr lang="zh-CN" altLang="en-US" sz="18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生产经营类事业单位</a:t>
              </a:r>
              <a:endParaRPr lang="en-US" altLang="zh-CN" sz="18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indent="632460">
                <a:spcBef>
                  <a:spcPct val="20000"/>
                </a:spcBef>
                <a:buClr>
                  <a:srgbClr val="0000FF"/>
                </a:buClr>
                <a:buSzPct val="120000"/>
                <a:defRPr/>
              </a:pPr>
              <a:r>
                <a:rPr lang="en-US" altLang="zh-CN" sz="18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29  </a:t>
              </a:r>
              <a:r>
                <a:rPr lang="zh-CN" altLang="en-US" sz="18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暂未分类事业单位</a:t>
              </a:r>
              <a:endParaRPr lang="zh-CN" altLang="en-US" sz="18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indent="632460">
                <a:spcBef>
                  <a:spcPct val="20000"/>
                </a:spcBef>
                <a:buClr>
                  <a:srgbClr val="0000FF"/>
                </a:buClr>
                <a:buSzPct val="120000"/>
                <a:defRPr/>
              </a:pPr>
              <a:r>
                <a:rPr lang="en-US" altLang="en-US" sz="18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3</a:t>
              </a:r>
              <a:r>
                <a:rPr lang="zh-CN" altLang="en-US" sz="18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　企业</a:t>
              </a:r>
              <a:endParaRPr lang="en-US" altLang="zh-CN" sz="18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indent="632460">
                <a:spcBef>
                  <a:spcPct val="20000"/>
                </a:spcBef>
                <a:buClr>
                  <a:srgbClr val="0000FF"/>
                </a:buClr>
                <a:buSzPct val="120000"/>
                <a:defRPr/>
              </a:pPr>
              <a:r>
                <a:rPr lang="en-US" altLang="zh-CN" sz="18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9</a:t>
              </a:r>
              <a:r>
                <a:rPr lang="zh-CN" altLang="en-US" sz="18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　</a:t>
              </a:r>
              <a:r>
                <a:rPr lang="zh-CN" altLang="en-US"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其他单位</a:t>
              </a:r>
              <a:endParaRPr lang="zh-CN" altLang="en-US" sz="18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grpSp>
        <p:nvGrpSpPr>
          <p:cNvPr id="41" name="组合 40"/>
          <p:cNvGrpSpPr/>
          <p:nvPr/>
        </p:nvGrpSpPr>
        <p:grpSpPr bwMode="auto">
          <a:xfrm>
            <a:off x="-6491810" y="-1314108"/>
            <a:ext cx="3832225" cy="2332991"/>
            <a:chOff x="-985774" y="1570123"/>
            <a:chExt cx="5109616" cy="3111415"/>
          </a:xfrm>
        </p:grpSpPr>
        <p:sp>
          <p:nvSpPr>
            <p:cNvPr id="42" name="圆角矩形 41"/>
            <p:cNvSpPr/>
            <p:nvPr/>
          </p:nvSpPr>
          <p:spPr>
            <a:xfrm>
              <a:off x="-736855" y="4437638"/>
              <a:ext cx="1612048" cy="243900"/>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sz="100">
                <a:solidFill>
                  <a:prstClr val="black"/>
                </a:solidFill>
                <a:latin typeface="Times New Roman" panose="02020603050405020304" charset="0"/>
                <a:ea typeface="楷体" panose="02010609060101010101" pitchFamily="49" charset="-122"/>
                <a:sym typeface="Times New Roman" panose="02020603050405020304" charset="0"/>
              </a:endParaRPr>
            </a:p>
          </p:txBody>
        </p:sp>
        <p:sp>
          <p:nvSpPr>
            <p:cNvPr id="43" name="圆角矩形标注 42"/>
            <p:cNvSpPr/>
            <p:nvPr/>
          </p:nvSpPr>
          <p:spPr>
            <a:xfrm>
              <a:off x="-985774" y="1570123"/>
              <a:ext cx="5109616" cy="2654949"/>
            </a:xfrm>
            <a:prstGeom prst="wedgeRoundRectCallout">
              <a:avLst>
                <a:gd name="adj1" fmla="val -35523"/>
                <a:gd name="adj2" fmla="val 56060"/>
                <a:gd name="adj3" fmla="val 16667"/>
              </a:avLst>
            </a:prstGeom>
            <a:solidFill>
              <a:srgbClr val="356991">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indent="632460">
                <a:spcBef>
                  <a:spcPct val="20000"/>
                </a:spcBef>
                <a:buClr>
                  <a:srgbClr val="0000FF"/>
                </a:buClr>
                <a:buSzPct val="120000"/>
                <a:defRPr/>
              </a:pPr>
              <a:r>
                <a:rPr lang="zh-CN" altLang="en-US" sz="24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单位经费保障方式</a:t>
              </a:r>
              <a:endParaRPr lang="en-US" altLang="zh-CN" sz="2000" b="1"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indent="632460">
                <a:spcBef>
                  <a:spcPct val="20000"/>
                </a:spcBef>
                <a:buClr>
                  <a:srgbClr val="0000FF"/>
                </a:buClr>
                <a:buSzPct val="120000"/>
                <a:defRPr/>
              </a:pPr>
              <a:r>
                <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1  </a:t>
              </a:r>
              <a:r>
                <a:rPr lang="zh-CN" altLang="en-US"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全额</a:t>
              </a:r>
              <a:endPar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indent="632460">
                <a:spcBef>
                  <a:spcPct val="20000"/>
                </a:spcBef>
                <a:buClr>
                  <a:srgbClr val="0000FF"/>
                </a:buClr>
                <a:buSzPct val="120000"/>
                <a:defRPr/>
              </a:pPr>
              <a:r>
                <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2  </a:t>
              </a:r>
              <a:r>
                <a:rPr lang="zh-CN" altLang="en-US"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差额</a:t>
              </a:r>
              <a:endPar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indent="632460">
                <a:spcBef>
                  <a:spcPct val="20000"/>
                </a:spcBef>
                <a:buClr>
                  <a:srgbClr val="0000FF"/>
                </a:buClr>
                <a:buSzPct val="120000"/>
                <a:defRPr/>
              </a:pPr>
              <a:r>
                <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3  </a:t>
              </a:r>
              <a:r>
                <a:rPr lang="zh-CN" altLang="en-US"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定额</a:t>
              </a:r>
              <a:endPar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indent="632460">
                <a:spcBef>
                  <a:spcPct val="20000"/>
                </a:spcBef>
                <a:buClr>
                  <a:srgbClr val="0000FF"/>
                </a:buClr>
                <a:buSzPct val="120000"/>
                <a:defRPr/>
              </a:pPr>
              <a:r>
                <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4  </a:t>
              </a:r>
              <a:r>
                <a:rPr lang="zh-CN" altLang="en-US"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自收自支</a:t>
              </a:r>
              <a:endPar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indent="632460">
                <a:spcBef>
                  <a:spcPct val="20000"/>
                </a:spcBef>
                <a:buClr>
                  <a:srgbClr val="0000FF"/>
                </a:buClr>
                <a:buSzPct val="120000"/>
                <a:defRPr/>
              </a:pPr>
              <a:r>
                <a:rPr lang="en-US" altLang="zh-CN"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9  </a:t>
              </a:r>
              <a:r>
                <a:rPr lang="zh-CN" altLang="en-US"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其他</a:t>
              </a:r>
              <a:endParaRPr lang="zh-CN" altLang="en-US" sz="16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grpSp>
        <p:nvGrpSpPr>
          <p:cNvPr id="6" name="组合 5"/>
          <p:cNvGrpSpPr/>
          <p:nvPr/>
        </p:nvGrpSpPr>
        <p:grpSpPr bwMode="auto">
          <a:xfrm>
            <a:off x="-5562600" y="-3044825"/>
            <a:ext cx="5798820" cy="3788305"/>
            <a:chOff x="172809" y="1326834"/>
            <a:chExt cx="8762216" cy="5236010"/>
          </a:xfrm>
        </p:grpSpPr>
        <p:grpSp>
          <p:nvGrpSpPr>
            <p:cNvPr id="7" name="组合 43"/>
            <p:cNvGrpSpPr/>
            <p:nvPr/>
          </p:nvGrpSpPr>
          <p:grpSpPr bwMode="auto">
            <a:xfrm>
              <a:off x="172809" y="1326834"/>
              <a:ext cx="8762216" cy="4571762"/>
              <a:chOff x="163209" y="611708"/>
              <a:chExt cx="8762216" cy="4571762"/>
            </a:xfrm>
          </p:grpSpPr>
          <p:sp>
            <p:nvSpPr>
              <p:cNvPr id="10" name="圆角矩形 9"/>
              <p:cNvSpPr/>
              <p:nvPr/>
            </p:nvSpPr>
            <p:spPr>
              <a:xfrm>
                <a:off x="163209" y="4968442"/>
                <a:ext cx="1475721" cy="215028"/>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sz="100">
                  <a:solidFill>
                    <a:prstClr val="black"/>
                  </a:solidFill>
                  <a:latin typeface="Times New Roman" panose="02020603050405020304" charset="0"/>
                  <a:ea typeface="楷体" panose="02010609060101010101" pitchFamily="49" charset="-122"/>
                  <a:sym typeface="Times New Roman" panose="02020603050405020304" charset="0"/>
                </a:endParaRPr>
              </a:p>
            </p:txBody>
          </p:sp>
          <p:sp>
            <p:nvSpPr>
              <p:cNvPr id="14" name="圆角矩形标注 13"/>
              <p:cNvSpPr/>
              <p:nvPr/>
            </p:nvSpPr>
            <p:spPr>
              <a:xfrm>
                <a:off x="211554" y="611708"/>
                <a:ext cx="8713871" cy="3959614"/>
              </a:xfrm>
              <a:prstGeom prst="wedgeRoundRectCallout">
                <a:avLst>
                  <a:gd name="adj1" fmla="val -43350"/>
                  <a:gd name="adj2" fmla="val 59838"/>
                  <a:gd name="adj3" fmla="val 16667"/>
                </a:avLst>
              </a:prstGeom>
              <a:solidFill>
                <a:srgbClr val="356991">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indent="632460">
                  <a:spcBef>
                    <a:spcPct val="20000"/>
                  </a:spcBef>
                  <a:buClr>
                    <a:srgbClr val="0000FF"/>
                  </a:buClr>
                  <a:buSzPct val="120000"/>
                  <a:defRPr/>
                </a:pPr>
                <a:r>
                  <a:rPr lang="zh-CN" altLang="en-US" sz="2400" dirty="0">
                    <a:solidFill>
                      <a:schemeClr val="bg1"/>
                    </a:solidFill>
                    <a:latin typeface="Times New Roman" panose="02020603050405020304" charset="0"/>
                    <a:ea typeface="楷体" panose="02010609060101010101" pitchFamily="49" charset="-122"/>
                    <a:sym typeface="Times New Roman" panose="02020603050405020304" charset="0"/>
                  </a:rPr>
                  <a:t>执行会计制度</a:t>
                </a:r>
                <a:r>
                  <a:rPr lang="zh-CN" altLang="en-US" sz="2100" b="1" kern="0" dirty="0">
                    <a:solidFill>
                      <a:schemeClr val="bg1"/>
                    </a:solidFill>
                    <a:latin typeface="Times New Roman" panose="02020603050405020304" charset="0"/>
                    <a:ea typeface="楷体" panose="02010609060101010101" pitchFamily="49" charset="-122"/>
                    <a:sym typeface="Times New Roman" panose="02020603050405020304" charset="0"/>
                  </a:rPr>
                  <a:t>（叠加汇总不填）</a:t>
                </a:r>
                <a:endParaRPr lang="en-US" altLang="zh-CN" sz="2100" b="1" kern="0" dirty="0">
                  <a:solidFill>
                    <a:srgbClr val="002060"/>
                  </a:solidFill>
                  <a:latin typeface="Times New Roman" panose="02020603050405020304" charset="0"/>
                  <a:ea typeface="楷体" panose="02010609060101010101" pitchFamily="49" charset="-122"/>
                  <a:sym typeface="Times New Roman" panose="02020603050405020304" charset="0"/>
                </a:endParaRPr>
              </a:p>
              <a:p>
                <a:pPr>
                  <a:spcBef>
                    <a:spcPct val="20000"/>
                  </a:spcBef>
                  <a:buClr>
                    <a:srgbClr val="0000FF"/>
                  </a:buClr>
                  <a:buSzPct val="120000"/>
                  <a:defRPr/>
                </a:pPr>
                <a:r>
                  <a:rPr lang="en-US" altLang="zh-CN" sz="1800" kern="0" dirty="0">
                    <a:solidFill>
                      <a:srgbClr val="002060"/>
                    </a:solidFill>
                    <a:latin typeface="Times New Roman" panose="02020603050405020304" charset="0"/>
                    <a:ea typeface="楷体" panose="02010609060101010101" pitchFamily="49" charset="-122"/>
                    <a:sym typeface="Times New Roman" panose="02020603050405020304" charset="0"/>
                  </a:rPr>
                  <a:t>  </a:t>
                </a:r>
                <a:endParaRPr lang="zh-CN" altLang="en-US" sz="1800" kern="0" dirty="0">
                  <a:solidFill>
                    <a:srgbClr val="002060"/>
                  </a:solidFill>
                  <a:latin typeface="Times New Roman" panose="02020603050405020304" charset="0"/>
                  <a:ea typeface="楷体" panose="02010609060101010101" pitchFamily="49" charset="-122"/>
                  <a:sym typeface="Times New Roman" panose="02020603050405020304" charset="0"/>
                </a:endParaRPr>
              </a:p>
            </p:txBody>
          </p:sp>
        </p:grpSp>
        <p:sp>
          <p:nvSpPr>
            <p:cNvPr id="15" name="矩形 14"/>
            <p:cNvSpPr/>
            <p:nvPr/>
          </p:nvSpPr>
          <p:spPr>
            <a:xfrm>
              <a:off x="1417820" y="2182413"/>
              <a:ext cx="5491816" cy="4380431"/>
            </a:xfrm>
            <a:prstGeom prst="rect">
              <a:avLst/>
            </a:prstGeom>
          </p:spPr>
          <p:txBody>
            <a:bodyPr wrap="square">
              <a:spAutoFit/>
            </a:bodyPr>
            <a:lstStyle/>
            <a:p>
              <a:pPr>
                <a:spcBef>
                  <a:spcPct val="20000"/>
                </a:spcBef>
                <a:buClr>
                  <a:srgbClr val="0000FF"/>
                </a:buClr>
                <a:buSzPct val="120000"/>
                <a:defRPr/>
              </a:pPr>
              <a:r>
                <a:rPr lang="en-US" altLang="zh-CN"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11  </a:t>
              </a:r>
              <a:r>
                <a:rPr lang="zh-CN" altLang="en-US"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政府会计准则制度</a:t>
              </a:r>
              <a:endParaRPr lang="en-US" altLang="zh-CN"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a:spcBef>
                  <a:spcPct val="20000"/>
                </a:spcBef>
                <a:buClr>
                  <a:srgbClr val="0000FF"/>
                </a:buClr>
                <a:buSzPct val="120000"/>
                <a:defRPr/>
              </a:pPr>
              <a:r>
                <a:rPr lang="en-US" altLang="zh-CN"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21  </a:t>
              </a:r>
              <a:r>
                <a:rPr lang="zh-CN" altLang="en-US"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企业会计准则制度</a:t>
              </a:r>
              <a:r>
                <a:rPr lang="en-US" altLang="zh-CN"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 </a:t>
              </a:r>
              <a:r>
                <a:rPr lang="zh-CN" altLang="en-US"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en-US" sz="2000" kern="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问题：行政类、公益一类单位、学校不是企业会计和民非制度）</a:t>
              </a:r>
              <a:endParaRPr lang="en-US" altLang="zh-CN" sz="2000" kern="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a:spcBef>
                  <a:spcPct val="20000"/>
                </a:spcBef>
                <a:buClr>
                  <a:srgbClr val="0000FF"/>
                </a:buClr>
                <a:buSzPct val="120000"/>
                <a:defRPr/>
              </a:pPr>
              <a:r>
                <a:rPr lang="en-US" altLang="zh-CN"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22  </a:t>
              </a:r>
              <a:r>
                <a:rPr lang="zh-CN" altLang="en-US"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小企业会计准则</a:t>
              </a:r>
              <a:r>
                <a:rPr lang="en-US" altLang="zh-CN"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 </a:t>
              </a:r>
              <a:endParaRPr lang="en-US" altLang="zh-CN"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a:spcBef>
                  <a:spcPct val="20000"/>
                </a:spcBef>
                <a:buClr>
                  <a:srgbClr val="0000FF"/>
                </a:buClr>
                <a:buSzPct val="120000"/>
                <a:defRPr/>
              </a:pPr>
              <a:r>
                <a:rPr lang="en-US" altLang="zh-CN"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31  </a:t>
              </a:r>
              <a:r>
                <a:rPr lang="zh-CN" altLang="en-US"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民间非营利组织会计制度</a:t>
              </a:r>
              <a:endParaRPr lang="en-US" altLang="zh-CN"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a:spcBef>
                  <a:spcPct val="20000"/>
                </a:spcBef>
                <a:buClr>
                  <a:srgbClr val="0000FF"/>
                </a:buClr>
                <a:buSzPct val="120000"/>
                <a:defRPr/>
              </a:pPr>
              <a:r>
                <a:rPr lang="en-US" altLang="zh-CN"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32  </a:t>
              </a:r>
              <a:r>
                <a:rPr lang="zh-CN" altLang="en-US"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军工科研事业单位会计制度</a:t>
              </a:r>
              <a:endParaRPr lang="en-US" altLang="zh-CN"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a:spcBef>
                  <a:spcPct val="20000"/>
                </a:spcBef>
                <a:buClr>
                  <a:srgbClr val="0000FF"/>
                </a:buClr>
                <a:buSzPct val="120000"/>
                <a:defRPr/>
              </a:pPr>
              <a:r>
                <a:rPr lang="en-US" altLang="zh-CN"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90  </a:t>
              </a:r>
              <a:r>
                <a:rPr lang="zh-CN" altLang="en-US"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其他。</a:t>
              </a:r>
              <a:endParaRPr lang="zh-CN" altLang="en-US"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grpSp>
        <p:nvGrpSpPr>
          <p:cNvPr id="36" name="组合 35"/>
          <p:cNvGrpSpPr/>
          <p:nvPr/>
        </p:nvGrpSpPr>
        <p:grpSpPr bwMode="auto">
          <a:xfrm>
            <a:off x="10022205" y="-3724275"/>
            <a:ext cx="4485640" cy="1931035"/>
            <a:chOff x="-4061611" y="4638498"/>
            <a:chExt cx="8969368" cy="3562816"/>
          </a:xfrm>
        </p:grpSpPr>
        <p:sp>
          <p:nvSpPr>
            <p:cNvPr id="47" name="圆角矩形标注 46"/>
            <p:cNvSpPr/>
            <p:nvPr/>
          </p:nvSpPr>
          <p:spPr>
            <a:xfrm>
              <a:off x="-4061611" y="4638498"/>
              <a:ext cx="8969368" cy="3002856"/>
            </a:xfrm>
            <a:prstGeom prst="wedgeRoundRectCallout">
              <a:avLst>
                <a:gd name="adj1" fmla="val -23973"/>
                <a:gd name="adj2" fmla="val 60821"/>
                <a:gd name="adj3" fmla="val 16667"/>
              </a:avLst>
            </a:prstGeom>
            <a:solidFill>
              <a:srgbClr val="356991">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indent="0">
                <a:spcBef>
                  <a:spcPct val="20000"/>
                </a:spcBef>
                <a:buClr>
                  <a:srgbClr val="FFFFFF"/>
                </a:buClr>
                <a:buSzPct val="100000"/>
                <a:buFont typeface="Wingdings" panose="05000000000000000000" charset="0"/>
                <a:buChar char="u"/>
                <a:defRPr/>
              </a:pPr>
              <a:r>
                <a:rPr lang="zh-CN" altLang="en-US" sz="2000" b="1"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中央单位：</a:t>
              </a:r>
              <a:r>
                <a:rPr lang="zh-CN" altLang="en-US" sz="20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统一填</a:t>
              </a:r>
              <a:r>
                <a:rPr lang="en-US" altLang="zh-CN" sz="2000" b="1" dirty="0">
                  <a:solidFill>
                    <a:srgbClr val="FFC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100000000</a:t>
              </a:r>
              <a:endParaRPr lang="en-US" altLang="zh-CN" sz="2000" b="1" dirty="0">
                <a:solidFill>
                  <a:srgbClr val="FFC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indent="0">
                <a:spcBef>
                  <a:spcPct val="20000"/>
                </a:spcBef>
                <a:buClr>
                  <a:srgbClr val="FFFFFF"/>
                </a:buClr>
                <a:buSzPct val="100000"/>
                <a:buFont typeface="Wingdings" panose="05000000000000000000" charset="0"/>
                <a:buChar char="u"/>
                <a:defRPr/>
              </a:pPr>
              <a:r>
                <a:rPr lang="zh-CN" altLang="en-US" sz="2000" b="1"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地方单位：</a:t>
              </a:r>
              <a:r>
                <a:rPr lang="zh-CN" altLang="en-US"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根据国家标准</a:t>
              </a:r>
              <a:r>
                <a:rPr lang="en-US" altLang="zh-CN"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en-US"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中华人民共和国行政区划代码</a:t>
              </a:r>
              <a:r>
                <a:rPr lang="en-US" altLang="zh-CN"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en-US"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en-US" altLang="zh-CN"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GB/T 2260 - 2007</a:t>
              </a:r>
              <a:r>
                <a:rPr lang="zh-CN" altLang="en-US"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）编制</a:t>
              </a:r>
              <a:endParaRPr lang="en-US" altLang="zh-CN" sz="2000"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a:lnSpc>
                  <a:spcPct val="150000"/>
                </a:lnSpc>
                <a:spcBef>
                  <a:spcPct val="20000"/>
                </a:spcBef>
                <a:buClr>
                  <a:srgbClr val="0000FF"/>
                </a:buClr>
                <a:buSzPct val="120000"/>
                <a:defRPr/>
              </a:pPr>
              <a:endParaRPr lang="zh-CN" altLang="en-US" sz="2000" b="1"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37" name="圆角矩形 36"/>
            <p:cNvSpPr/>
            <p:nvPr/>
          </p:nvSpPr>
          <p:spPr>
            <a:xfrm>
              <a:off x="-3737830" y="7874439"/>
              <a:ext cx="1514787" cy="326875"/>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sz="100">
                <a:solidFill>
                  <a:prstClr val="black"/>
                </a:solidFill>
                <a:latin typeface="Times New Roman" panose="02020603050405020304" charset="0"/>
                <a:ea typeface="楷体" panose="02010609060101010101" pitchFamily="49" charset="-122"/>
                <a:sym typeface="Times New Roman" panose="02020603050405020304" charset="0"/>
              </a:endParaRPr>
            </a:p>
          </p:txBody>
        </p:sp>
      </p:grpSp>
      <p:grpSp>
        <p:nvGrpSpPr>
          <p:cNvPr id="16" name="组合 15"/>
          <p:cNvGrpSpPr/>
          <p:nvPr/>
        </p:nvGrpSpPr>
        <p:grpSpPr bwMode="auto">
          <a:xfrm>
            <a:off x="10511155" y="-3044825"/>
            <a:ext cx="4485640" cy="1931035"/>
            <a:chOff x="-4061611" y="4638498"/>
            <a:chExt cx="8969368" cy="3562816"/>
          </a:xfrm>
        </p:grpSpPr>
        <p:sp>
          <p:nvSpPr>
            <p:cNvPr id="17" name="圆角矩形标注 16"/>
            <p:cNvSpPr/>
            <p:nvPr/>
          </p:nvSpPr>
          <p:spPr>
            <a:xfrm>
              <a:off x="-4061611" y="4638498"/>
              <a:ext cx="8969368" cy="3002856"/>
            </a:xfrm>
            <a:prstGeom prst="wedgeRoundRectCallout">
              <a:avLst>
                <a:gd name="adj1" fmla="val -23973"/>
                <a:gd name="adj2" fmla="val 60821"/>
                <a:gd name="adj3" fmla="val 16667"/>
              </a:avLst>
            </a:prstGeom>
            <a:solidFill>
              <a:srgbClr val="356991">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algn="just" fontAlgn="auto">
                <a:lnSpc>
                  <a:spcPct val="120000"/>
                </a:lnSpc>
                <a:spcBef>
                  <a:spcPts val="0"/>
                </a:spcBef>
                <a:buClr>
                  <a:srgbClr val="0000FF"/>
                </a:buClr>
                <a:buSzPct val="120000"/>
                <a:defRPr/>
              </a:pPr>
              <a:r>
                <a:rPr lang="zh-CN" altLang="en-US"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根据国家标准</a:t>
              </a:r>
              <a:r>
                <a:rPr lang="en-US" altLang="zh-CN"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en-US"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中央党政机关、人民团体及其他机构代码</a:t>
              </a:r>
              <a:r>
                <a:rPr lang="en-US" altLang="zh-CN"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en-US"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en-US" altLang="zh-CN"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GB/T 4657</a:t>
              </a:r>
              <a:r>
                <a:rPr lang="zh-CN" altLang="en-US"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en-US" altLang="zh-CN"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2009</a:t>
              </a:r>
              <a:r>
                <a:rPr lang="zh-CN" altLang="en-US"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）编制。如人大部门“</a:t>
              </a:r>
              <a:r>
                <a:rPr lang="en-US" altLang="zh-CN"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101</a:t>
              </a:r>
              <a:r>
                <a:rPr lang="zh-CN" altLang="en-US"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”，财政部门“</a:t>
              </a:r>
              <a:r>
                <a:rPr lang="en-US" altLang="zh-CN"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318</a:t>
              </a:r>
              <a:r>
                <a:rPr lang="zh-CN" altLang="en-US"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”，注意与部门预算代码的区别。</a:t>
              </a:r>
              <a:endParaRPr lang="zh-CN" altLang="en-US"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indent="0" algn="just" fontAlgn="auto">
                <a:lnSpc>
                  <a:spcPct val="120000"/>
                </a:lnSpc>
                <a:spcBef>
                  <a:spcPts val="0"/>
                </a:spcBef>
                <a:buClr>
                  <a:srgbClr val="FFFFFF"/>
                </a:buClr>
                <a:buSzPct val="100000"/>
                <a:buFont typeface="Wingdings" panose="05000000000000000000" charset="0"/>
                <a:buChar char="u"/>
                <a:defRPr/>
              </a:pPr>
              <a:endParaRPr lang="en-US" altLang="zh-CN"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a:lnSpc>
                  <a:spcPct val="150000"/>
                </a:lnSpc>
                <a:spcBef>
                  <a:spcPct val="20000"/>
                </a:spcBef>
                <a:buClr>
                  <a:srgbClr val="0000FF"/>
                </a:buClr>
                <a:buSzPct val="120000"/>
                <a:defRPr/>
              </a:pPr>
              <a:endParaRPr lang="en-US" altLang="zh-CN" b="1"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sp>
          <p:nvSpPr>
            <p:cNvPr id="18" name="圆角矩形 17"/>
            <p:cNvSpPr/>
            <p:nvPr/>
          </p:nvSpPr>
          <p:spPr>
            <a:xfrm>
              <a:off x="-3737830" y="7874439"/>
              <a:ext cx="1514787" cy="326875"/>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sz="100">
                <a:solidFill>
                  <a:prstClr val="black"/>
                </a:solidFill>
                <a:latin typeface="Times New Roman" panose="02020603050405020304" charset="0"/>
                <a:ea typeface="楷体" panose="02010609060101010101" pitchFamily="49" charset="-122"/>
                <a:sym typeface="Times New Roman" panose="02020603050405020304" charset="0"/>
              </a:endParaRPr>
            </a:p>
          </p:txBody>
        </p:sp>
      </p:grpSp>
      <p:grpSp>
        <p:nvGrpSpPr>
          <p:cNvPr id="85030" name="组合 47"/>
          <p:cNvGrpSpPr/>
          <p:nvPr/>
        </p:nvGrpSpPr>
        <p:grpSpPr bwMode="auto">
          <a:xfrm>
            <a:off x="1259250" y="-3724108"/>
            <a:ext cx="8512175" cy="3009265"/>
            <a:chOff x="3676891" y="-7473439"/>
            <a:chExt cx="12350416" cy="4011799"/>
          </a:xfrm>
        </p:grpSpPr>
        <p:sp>
          <p:nvSpPr>
            <p:cNvPr id="49" name="圆角矩形 48"/>
            <p:cNvSpPr/>
            <p:nvPr/>
          </p:nvSpPr>
          <p:spPr>
            <a:xfrm>
              <a:off x="10414570" y="-3939094"/>
              <a:ext cx="1621539" cy="267510"/>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sz="100">
                <a:solidFill>
                  <a:prstClr val="black"/>
                </a:solidFill>
                <a:latin typeface="Times New Roman" panose="02020603050405020304" charset="0"/>
                <a:ea typeface="楷体" panose="02010609060101010101" pitchFamily="49" charset="-122"/>
                <a:sym typeface="Times New Roman" panose="02020603050405020304" charset="0"/>
              </a:endParaRPr>
            </a:p>
          </p:txBody>
        </p:sp>
        <p:sp>
          <p:nvSpPr>
            <p:cNvPr id="50" name="圆角矩形标注 49"/>
            <p:cNvSpPr/>
            <p:nvPr/>
          </p:nvSpPr>
          <p:spPr>
            <a:xfrm>
              <a:off x="3676891" y="-7473439"/>
              <a:ext cx="12350416" cy="4011799"/>
            </a:xfrm>
            <a:prstGeom prst="wedgeRoundRectCallout">
              <a:avLst>
                <a:gd name="adj1" fmla="val 12778"/>
                <a:gd name="adj2" fmla="val 54106"/>
                <a:gd name="adj3" fmla="val 16667"/>
              </a:avLst>
            </a:prstGeom>
            <a:solidFill>
              <a:srgbClr val="356991">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a:spcBef>
                  <a:spcPct val="20000"/>
                </a:spcBef>
                <a:buClr>
                  <a:srgbClr val="0000FF"/>
                </a:buClr>
                <a:buSzPct val="120000"/>
                <a:defRPr/>
              </a:pPr>
              <a:r>
                <a:rPr lang="zh-CN" altLang="en-US" sz="1800" b="1"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国民经济行业分类</a:t>
              </a:r>
              <a:endParaRPr lang="en-US" altLang="zh-CN" sz="1800" b="1"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a:lnSpc>
                  <a:spcPct val="150000"/>
                </a:lnSpc>
                <a:spcBef>
                  <a:spcPct val="20000"/>
                </a:spcBef>
                <a:buClr>
                  <a:srgbClr val="0000FF"/>
                </a:buClr>
                <a:buSzPct val="120000"/>
                <a:defRPr/>
              </a:pPr>
              <a:r>
                <a:rPr lang="en-US" altLang="zh-CN" sz="1200" b="1"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       </a:t>
              </a:r>
              <a:r>
                <a:rPr lang="zh-CN" altLang="en-US"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部门决算编制要求：仅填列</a:t>
              </a:r>
              <a:r>
                <a:rPr lang="zh-CN" altLang="en-US" sz="12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门类和大类</a:t>
              </a:r>
              <a:r>
                <a:rPr lang="zh-CN" altLang="en-US"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。例如，中国共产党机关为</a:t>
              </a:r>
              <a:r>
                <a:rPr lang="en-US" altLang="zh-CN"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S91</a:t>
              </a:r>
              <a:r>
                <a:rPr lang="zh-CN" altLang="en-US"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，国家机构为</a:t>
              </a:r>
              <a:r>
                <a:rPr lang="en-US" altLang="zh-CN"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S92</a:t>
              </a:r>
              <a:r>
                <a:rPr lang="zh-CN" altLang="en-US"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（包括国家权力机构、国家行政机构、人民法院和人民检察院），人民政协、民主党派为</a:t>
              </a:r>
              <a:r>
                <a:rPr lang="en-US" altLang="zh-CN"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S93</a:t>
              </a:r>
              <a:r>
                <a:rPr lang="zh-CN" altLang="en-US"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，社会保障为</a:t>
              </a:r>
              <a:r>
                <a:rPr lang="en-US" altLang="zh-CN"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S94</a:t>
              </a:r>
              <a:r>
                <a:rPr lang="zh-CN" altLang="en-US"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，群众团体、社会团体和其他成员组织为</a:t>
              </a:r>
              <a:r>
                <a:rPr lang="en-US" altLang="zh-CN"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S95</a:t>
              </a:r>
              <a:r>
                <a:rPr lang="zh-CN" altLang="en-US"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，基层群众自治组织及其他组织为</a:t>
              </a:r>
              <a:r>
                <a:rPr lang="en-US" altLang="zh-CN"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S96</a:t>
              </a:r>
              <a:r>
                <a:rPr lang="zh-CN" altLang="en-US"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。详见编审问答中的“封面</a:t>
              </a:r>
              <a:r>
                <a:rPr lang="en-US" altLang="zh-CN"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en-US"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国民经济行业分类</a:t>
              </a:r>
              <a:r>
                <a:rPr lang="en-US" altLang="zh-CN"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en-US"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指标如何规范填报？</a:t>
              </a:r>
              <a:r>
                <a:rPr lang="en-US" altLang="zh-CN"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endParaRPr lang="en-US" altLang="zh-CN"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a:lnSpc>
                  <a:spcPct val="150000"/>
                </a:lnSpc>
                <a:defRPr/>
              </a:pPr>
              <a:r>
                <a:rPr lang="zh-CN" altLang="en-US"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＊服务业为主，其他行业（门类为</a:t>
              </a:r>
              <a:r>
                <a:rPr lang="en-US" altLang="zh-CN"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A—G</a:t>
              </a:r>
              <a:r>
                <a:rPr lang="zh-CN" altLang="en-US"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）需核实是否误填</a:t>
              </a:r>
              <a:endParaRPr lang="en-US" altLang="zh-CN"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a:lnSpc>
                  <a:spcPct val="150000"/>
                </a:lnSpc>
                <a:defRPr/>
              </a:pPr>
              <a:r>
                <a:rPr lang="en-US" altLang="zh-CN"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       </a:t>
              </a:r>
              <a:r>
                <a:rPr lang="zh-CN" altLang="zh-CN"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国民经济行业分类采用经济活动的同质性原则划分，即每一个行业类别按照同一种经济活动的性质划分，而不是依据编制、会计制度或部门管理等划分。当一个单位对外从事两种以上的经济活动时，占其单位增加值份额最大的一种活动称为主要活动。如果无法用增加值确定单位的主要活动，可依据销售收入、营业收入或从业人员确定主要活动。</a:t>
              </a:r>
              <a:endParaRPr lang="zh-CN" altLang="zh-CN"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a:lnSpc>
                  <a:spcPct val="150000"/>
                </a:lnSpc>
                <a:defRPr/>
              </a:pPr>
              <a:r>
                <a:rPr lang="zh-CN" altLang="zh-CN"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 </a:t>
              </a:r>
              <a:r>
                <a:rPr lang="en-US" altLang="zh-CN" sz="12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   </a:t>
              </a:r>
              <a:r>
                <a:rPr lang="zh-CN" altLang="en-US" sz="120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问题：下级单位不能简单选择上级单位的国民经济行业分类，如学校后勤服务中心不能选择教育行业，卫生部门培训中心不能选择卫生行业等。</a:t>
              </a:r>
              <a:endParaRPr lang="zh-CN" altLang="zh-CN" sz="120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a:lnSpc>
                  <a:spcPct val="150000"/>
                </a:lnSpc>
                <a:defRPr/>
              </a:pPr>
              <a:r>
                <a:rPr lang="en-US" altLang="zh-CN" sz="120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    </a:t>
              </a:r>
              <a:endParaRPr lang="zh-CN" altLang="en-US" sz="120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grpSp>
        <p:nvGrpSpPr>
          <p:cNvPr id="19" name="组合 18"/>
          <p:cNvGrpSpPr/>
          <p:nvPr/>
        </p:nvGrpSpPr>
        <p:grpSpPr bwMode="auto">
          <a:xfrm>
            <a:off x="9589770" y="-2546350"/>
            <a:ext cx="6087745" cy="2265680"/>
            <a:chOff x="-2160275" y="2807334"/>
            <a:chExt cx="8902430" cy="2464103"/>
          </a:xfrm>
        </p:grpSpPr>
        <p:sp>
          <p:nvSpPr>
            <p:cNvPr id="20" name="圆角矩形 19"/>
            <p:cNvSpPr/>
            <p:nvPr/>
          </p:nvSpPr>
          <p:spPr>
            <a:xfrm>
              <a:off x="552197" y="5086920"/>
              <a:ext cx="936230" cy="184517"/>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sz="100">
                <a:solidFill>
                  <a:prstClr val="black"/>
                </a:solidFill>
                <a:latin typeface="Times New Roman" panose="02020603050405020304" charset="0"/>
                <a:ea typeface="楷体" panose="02010609060101010101" pitchFamily="49" charset="-122"/>
                <a:sym typeface="Times New Roman" panose="02020603050405020304" charset="0"/>
              </a:endParaRPr>
            </a:p>
          </p:txBody>
        </p:sp>
        <p:sp>
          <p:nvSpPr>
            <p:cNvPr id="23" name="圆角矩形标注 22"/>
            <p:cNvSpPr/>
            <p:nvPr/>
          </p:nvSpPr>
          <p:spPr>
            <a:xfrm>
              <a:off x="-2160275" y="2807334"/>
              <a:ext cx="8902430" cy="1662302"/>
            </a:xfrm>
            <a:prstGeom prst="wedgeRoundRectCallout">
              <a:avLst>
                <a:gd name="adj1" fmla="val -13252"/>
                <a:gd name="adj2" fmla="val 72540"/>
                <a:gd name="adj3" fmla="val 16667"/>
              </a:avLst>
            </a:prstGeom>
            <a:solidFill>
              <a:srgbClr val="356991">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marL="342900" indent="-342900" fontAlgn="auto">
                <a:lnSpc>
                  <a:spcPct val="120000"/>
                </a:lnSpc>
                <a:spcBef>
                  <a:spcPts val="0"/>
                </a:spcBef>
                <a:buClr>
                  <a:srgbClr val="FFFFFF"/>
                </a:buClr>
                <a:buSzPct val="100000"/>
                <a:buFont typeface="Wingdings" panose="05000000000000000000" charset="0"/>
                <a:buChar char="u"/>
                <a:defRPr/>
              </a:pPr>
              <a:r>
                <a:rPr lang="zh-CN" altLang="zh-CN" sz="2100" dirty="0">
                  <a:solidFill>
                    <a:schemeClr val="bg1"/>
                  </a:solidFill>
                  <a:latin typeface="Times New Roman" panose="02020603050405020304" charset="0"/>
                  <a:ea typeface="楷体" panose="02010609060101010101" pitchFamily="49" charset="-122"/>
                  <a:sym typeface="Times New Roman" panose="02020603050405020304" charset="0"/>
                </a:rPr>
                <a:t>按单位预算分级管理的级次选择填列</a:t>
              </a:r>
              <a:endParaRPr lang="zh-CN" altLang="zh-CN" sz="2100" dirty="0">
                <a:solidFill>
                  <a:schemeClr val="bg1"/>
                </a:solidFill>
                <a:latin typeface="Times New Roman" panose="02020603050405020304" charset="0"/>
                <a:ea typeface="楷体" panose="02010609060101010101" pitchFamily="49" charset="-122"/>
                <a:sym typeface="Times New Roman" panose="02020603050405020304" charset="0"/>
              </a:endParaRPr>
            </a:p>
            <a:p>
              <a:pPr marL="342900" indent="-342900" fontAlgn="auto">
                <a:lnSpc>
                  <a:spcPct val="120000"/>
                </a:lnSpc>
                <a:spcBef>
                  <a:spcPts val="0"/>
                </a:spcBef>
                <a:buClr>
                  <a:srgbClr val="FFFFFF"/>
                </a:buClr>
                <a:buSzPct val="100000"/>
                <a:buFont typeface="Wingdings" panose="05000000000000000000" charset="0"/>
                <a:buChar char="u"/>
                <a:defRPr/>
              </a:pPr>
              <a:r>
                <a:rPr lang="zh-CN" altLang="zh-CN" sz="2100" dirty="0">
                  <a:solidFill>
                    <a:schemeClr val="bg1"/>
                  </a:solidFill>
                  <a:latin typeface="Times New Roman" panose="02020603050405020304" charset="0"/>
                  <a:ea typeface="楷体" panose="02010609060101010101" pitchFamily="49" charset="-122"/>
                  <a:sym typeface="Times New Roman" panose="02020603050405020304" charset="0"/>
                </a:rPr>
                <a:t>单位向非本级财政部门报送决算时，应按拨款财政部门的预算管理级次填列</a:t>
              </a:r>
              <a:endParaRPr lang="zh-CN" altLang="zh-CN" sz="2100" dirty="0">
                <a:solidFill>
                  <a:schemeClr val="bg1"/>
                </a:solidFill>
                <a:latin typeface="Times New Roman" panose="02020603050405020304" charset="0"/>
                <a:ea typeface="楷体" panose="02010609060101010101" pitchFamily="49" charset="-122"/>
                <a:sym typeface="Times New Roman" panose="02020603050405020304" charset="0"/>
              </a:endParaRPr>
            </a:p>
          </p:txBody>
        </p:sp>
      </p:grpSp>
      <p:grpSp>
        <p:nvGrpSpPr>
          <p:cNvPr id="28" name="组合 27"/>
          <p:cNvGrpSpPr/>
          <p:nvPr/>
        </p:nvGrpSpPr>
        <p:grpSpPr>
          <a:xfrm>
            <a:off x="12433424" y="2303834"/>
            <a:ext cx="6608350" cy="3011805"/>
            <a:chOff x="9356784" y="1793786"/>
            <a:chExt cx="8811134" cy="4015740"/>
          </a:xfrm>
        </p:grpSpPr>
        <p:sp>
          <p:nvSpPr>
            <p:cNvPr id="53" name="圆角矩形标注 52"/>
            <p:cNvSpPr/>
            <p:nvPr/>
          </p:nvSpPr>
          <p:spPr bwMode="auto">
            <a:xfrm>
              <a:off x="9356784" y="1793786"/>
              <a:ext cx="8811134" cy="3604256"/>
            </a:xfrm>
            <a:prstGeom prst="wedgeRoundRectCallout">
              <a:avLst>
                <a:gd name="adj1" fmla="val 6447"/>
                <a:gd name="adj2" fmla="val 52836"/>
                <a:gd name="adj3" fmla="val 16667"/>
              </a:avLst>
            </a:prstGeom>
            <a:solidFill>
              <a:srgbClr val="356991">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a:spcBef>
                  <a:spcPct val="20000"/>
                </a:spcBef>
                <a:buClr>
                  <a:srgbClr val="0000FF"/>
                </a:buClr>
                <a:buSzPct val="120000"/>
                <a:defRPr/>
              </a:pPr>
              <a:r>
                <a:rPr lang="zh-CN" altLang="en-US" sz="1800" b="1" kern="0" dirty="0">
                  <a:solidFill>
                    <a:schemeClr val="bg1"/>
                  </a:solidFill>
                  <a:latin typeface="Times New Roman" panose="02020603050405020304" charset="0"/>
                  <a:ea typeface="楷体" panose="02010609060101010101" pitchFamily="49" charset="-122"/>
                  <a:sym typeface="Times New Roman" panose="02020603050405020304" charset="0"/>
                </a:rPr>
                <a:t>报表</a:t>
              </a:r>
              <a:r>
                <a:rPr lang="zh-CN" altLang="en-US" b="1" kern="0" dirty="0">
                  <a:solidFill>
                    <a:schemeClr val="bg1"/>
                  </a:solidFill>
                  <a:latin typeface="Times New Roman" panose="02020603050405020304" charset="0"/>
                  <a:ea typeface="楷体" panose="02010609060101010101" pitchFamily="49" charset="-122"/>
                  <a:sym typeface="Times New Roman" panose="02020603050405020304" charset="0"/>
                </a:rPr>
                <a:t>小类</a:t>
              </a:r>
              <a:r>
                <a:rPr lang="zh-CN" altLang="en-US" sz="1800" b="1" kern="0" dirty="0">
                  <a:solidFill>
                    <a:schemeClr val="bg1"/>
                  </a:solidFill>
                  <a:latin typeface="Times New Roman" panose="02020603050405020304" charset="0"/>
                  <a:ea typeface="楷体" panose="02010609060101010101" pitchFamily="49" charset="-122"/>
                  <a:sym typeface="Times New Roman" panose="02020603050405020304" charset="0"/>
                </a:rPr>
                <a:t>与机构情况</a:t>
              </a:r>
              <a:endParaRPr lang="zh-CN" altLang="en-US" sz="1800" b="1" kern="0" dirty="0">
                <a:solidFill>
                  <a:schemeClr val="bg1"/>
                </a:solidFill>
                <a:latin typeface="Times New Roman" panose="02020603050405020304" charset="0"/>
                <a:ea typeface="楷体" panose="02010609060101010101" pitchFamily="49" charset="-122"/>
                <a:sym typeface="Times New Roman" panose="02020603050405020304" charset="0"/>
              </a:endParaRPr>
            </a:p>
          </p:txBody>
        </p:sp>
        <p:graphicFrame>
          <p:nvGraphicFramePr>
            <p:cNvPr id="54" name="Group 3"/>
            <p:cNvGraphicFramePr/>
            <p:nvPr>
              <p:custDataLst>
                <p:tags r:id="rId3"/>
              </p:custDataLst>
            </p:nvPr>
          </p:nvGraphicFramePr>
          <p:xfrm>
            <a:off x="9672874" y="2449833"/>
            <a:ext cx="8177954" cy="2773680"/>
          </p:xfrm>
          <a:graphic>
            <a:graphicData uri="http://schemas.openxmlformats.org/drawingml/2006/table">
              <a:tbl>
                <a:tblPr/>
                <a:tblGrid>
                  <a:gridCol w="2101215"/>
                  <a:gridCol w="2038985"/>
                  <a:gridCol w="1993265"/>
                </a:tblGrid>
                <a:tr h="297180">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pPr>
                        <a:r>
                          <a:rPr kumimoji="0" lang="zh-CN" altLang="en-US" sz="1400" b="1" i="0" u="none" strike="noStrike" cap="none" normalizeH="0" baseline="0" dirty="0">
                            <a:ln>
                              <a:noFill/>
                            </a:ln>
                            <a:solidFill>
                              <a:schemeClr val="bg1"/>
                            </a:solidFill>
                            <a:effectLst/>
                            <a:latin typeface="Times New Roman" panose="02020603050405020304" charset="0"/>
                            <a:ea typeface="楷体" panose="02010609060101010101" pitchFamily="49" charset="-122"/>
                            <a:sym typeface="Times New Roman" panose="02020603050405020304" charset="0"/>
                          </a:rPr>
                          <a:t>编码</a:t>
                        </a:r>
                        <a:endParaRPr kumimoji="0" lang="zh-CN" altLang="en-US" sz="1400" b="1" i="0" u="none" strike="noStrike" cap="none" normalizeH="0" baseline="0" dirty="0">
                          <a:ln>
                            <a:noFill/>
                          </a:ln>
                          <a:solidFill>
                            <a:schemeClr val="bg1"/>
                          </a:solidFill>
                          <a:effectLst/>
                          <a:latin typeface="Times New Roman" panose="02020603050405020304" charset="0"/>
                          <a:ea typeface="楷体" panose="02010609060101010101" pitchFamily="49" charset="-122"/>
                          <a:sym typeface="Times New Roman" panose="02020603050405020304" charset="0"/>
                        </a:endParaRPr>
                      </a:p>
                    </a:txBody>
                    <a:tcPr marL="38576" marR="38576" marT="19293" marB="19293"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pPr>
                        <a:r>
                          <a:rPr kumimoji="0" lang="zh-CN" altLang="en-US" sz="1400" b="1" i="0" u="none" strike="noStrike" cap="none" normalizeH="0" baseline="0" dirty="0">
                            <a:ln>
                              <a:noFill/>
                            </a:ln>
                            <a:solidFill>
                              <a:schemeClr val="bg1"/>
                            </a:solidFill>
                            <a:effectLst/>
                            <a:latin typeface="Times New Roman" panose="02020603050405020304" charset="0"/>
                            <a:ea typeface="楷体" panose="02010609060101010101" pitchFamily="49" charset="-122"/>
                            <a:sym typeface="Times New Roman" panose="02020603050405020304" charset="0"/>
                          </a:rPr>
                          <a:t>独立编制机构</a:t>
                        </a:r>
                        <a:endParaRPr kumimoji="0" lang="zh-CN" altLang="en-US" sz="1400" b="1" i="0" u="none" strike="noStrike" cap="none" normalizeH="0" baseline="0" dirty="0">
                          <a:ln>
                            <a:noFill/>
                          </a:ln>
                          <a:solidFill>
                            <a:schemeClr val="bg1"/>
                          </a:solidFill>
                          <a:effectLst/>
                          <a:latin typeface="Times New Roman" panose="02020603050405020304" charset="0"/>
                          <a:ea typeface="楷体" panose="02010609060101010101" pitchFamily="49" charset="-122"/>
                          <a:sym typeface="Times New Roman" panose="02020603050405020304" charset="0"/>
                        </a:endParaRPr>
                      </a:p>
                    </a:txBody>
                    <a:tcPr marL="38576" marR="38576" marT="19293" marB="19293"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pPr>
                        <a:r>
                          <a:rPr kumimoji="0" lang="zh-CN" altLang="en-US" sz="1400" b="1" i="0" u="none" strike="noStrike" cap="none" normalizeH="0" baseline="0">
                            <a:ln>
                              <a:noFill/>
                            </a:ln>
                            <a:solidFill>
                              <a:schemeClr val="bg1"/>
                            </a:solidFill>
                            <a:effectLst/>
                            <a:latin typeface="Times New Roman" panose="02020603050405020304" charset="0"/>
                            <a:ea typeface="楷体" panose="02010609060101010101" pitchFamily="49" charset="-122"/>
                            <a:sym typeface="Times New Roman" panose="02020603050405020304" charset="0"/>
                          </a:rPr>
                          <a:t>独立核算机构</a:t>
                        </a:r>
                        <a:endParaRPr kumimoji="0" lang="zh-CN" altLang="en-US" sz="1400" b="1" i="0" u="none" strike="noStrike" cap="none" normalizeH="0" baseline="0">
                          <a:ln>
                            <a:noFill/>
                          </a:ln>
                          <a:solidFill>
                            <a:schemeClr val="bg1"/>
                          </a:solidFill>
                          <a:effectLst/>
                          <a:latin typeface="Times New Roman" panose="02020603050405020304" charset="0"/>
                          <a:ea typeface="楷体" panose="02010609060101010101" pitchFamily="49" charset="-122"/>
                          <a:sym typeface="Times New Roman" panose="02020603050405020304" charset="0"/>
                        </a:endParaRPr>
                      </a:p>
                    </a:txBody>
                    <a:tcPr marL="38576" marR="38576" marT="19293" marB="19293"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297180">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pPr>
                        <a:r>
                          <a:rPr kumimoji="0" lang="en-US" altLang="zh-CN" sz="1400" b="1" i="0" u="none" strike="noStrike" cap="none" normalizeH="0" baseline="0">
                            <a:ln>
                              <a:noFill/>
                            </a:ln>
                            <a:solidFill>
                              <a:schemeClr val="bg1"/>
                            </a:solidFill>
                            <a:effectLst/>
                            <a:latin typeface="Times New Roman" panose="02020603050405020304" charset="0"/>
                            <a:ea typeface="楷体" panose="02010609060101010101" pitchFamily="49" charset="-122"/>
                            <a:sym typeface="Times New Roman" panose="02020603050405020304" charset="0"/>
                          </a:rPr>
                          <a:t>0</a:t>
                        </a:r>
                        <a:endParaRPr kumimoji="0" lang="en-US" altLang="zh-CN" sz="1400" b="1" i="0" u="none" strike="noStrike" cap="none" normalizeH="0" baseline="0">
                          <a:ln>
                            <a:noFill/>
                          </a:ln>
                          <a:solidFill>
                            <a:schemeClr val="bg1"/>
                          </a:solidFill>
                          <a:effectLst/>
                          <a:latin typeface="Times New Roman" panose="02020603050405020304" charset="0"/>
                          <a:ea typeface="楷体" panose="02010609060101010101" pitchFamily="49" charset="-122"/>
                          <a:sym typeface="Times New Roman" panose="02020603050405020304" charset="0"/>
                        </a:endParaRPr>
                      </a:p>
                    </a:txBody>
                    <a:tcPr marL="38576" marR="38576" marT="19293" marB="19293"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pPr>
                        <a:r>
                          <a:rPr kumimoji="0" lang="en-US" altLang="zh-CN" sz="1400" b="1" i="0" u="none" strike="noStrike" cap="none" normalizeH="0" baseline="0" dirty="0">
                            <a:ln>
                              <a:noFill/>
                            </a:ln>
                            <a:solidFill>
                              <a:schemeClr val="bg1"/>
                            </a:solidFill>
                            <a:effectLst/>
                            <a:latin typeface="Times New Roman" panose="02020603050405020304" charset="0"/>
                            <a:ea typeface="楷体" panose="02010609060101010101" pitchFamily="49" charset="-122"/>
                            <a:sym typeface="Times New Roman" panose="02020603050405020304" charset="0"/>
                          </a:rPr>
                          <a:t>≥1</a:t>
                        </a:r>
                        <a:endParaRPr kumimoji="0" lang="en-US" altLang="zh-CN" sz="1400" b="1" i="0" u="none" strike="noStrike" cap="none" normalizeH="0" baseline="0" dirty="0">
                          <a:ln>
                            <a:noFill/>
                          </a:ln>
                          <a:solidFill>
                            <a:schemeClr val="bg1"/>
                          </a:solidFill>
                          <a:effectLst/>
                          <a:latin typeface="Times New Roman" panose="02020603050405020304" charset="0"/>
                          <a:ea typeface="楷体" panose="02010609060101010101" pitchFamily="49" charset="-122"/>
                          <a:sym typeface="Times New Roman" panose="02020603050405020304" charset="0"/>
                        </a:endParaRPr>
                      </a:p>
                    </a:txBody>
                    <a:tcPr marL="38576" marR="38576" marT="19293" marB="19293"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pPr>
                        <a:r>
                          <a:rPr kumimoji="0" lang="zh-CN" altLang="en-US" sz="1400" b="1" i="0" u="none" strike="noStrike" cap="none" normalizeH="0" baseline="0">
                            <a:ln>
                              <a:noFill/>
                            </a:ln>
                            <a:solidFill>
                              <a:schemeClr val="bg1"/>
                            </a:solidFill>
                            <a:effectLst>
                              <a:outerShdw blurRad="38100" dist="38100" dir="2700000" algn="tl">
                                <a:srgbClr val="000000"/>
                              </a:outerShdw>
                            </a:effectLst>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kumimoji="0" lang="en-US" altLang="zh-CN" sz="1400" b="1" i="0" u="none" strike="noStrike" cap="none" normalizeH="0" baseline="0">
                            <a:ln>
                              <a:noFill/>
                            </a:ln>
                            <a:solidFill>
                              <a:schemeClr val="bg1"/>
                            </a:solidFill>
                            <a:effectLst>
                              <a:outerShdw blurRad="38100" dist="38100" dir="2700000" algn="tl">
                                <a:srgbClr val="000000"/>
                              </a:outerShdw>
                            </a:effectLst>
                            <a:latin typeface="Times New Roman" panose="02020603050405020304" charset="0"/>
                            <a:ea typeface="楷体" panose="02010609060101010101" pitchFamily="49" charset="-122"/>
                            <a:cs typeface="方正楷体_GBK" panose="02000000000000000000" charset="-122"/>
                            <a:sym typeface="Times New Roman" panose="02020603050405020304" charset="0"/>
                          </a:rPr>
                          <a:t>1</a:t>
                        </a:r>
                        <a:endParaRPr kumimoji="0" lang="en-US" altLang="zh-CN" sz="1400" b="1" i="0" u="none" strike="noStrike" cap="none" normalizeH="0" baseline="0">
                          <a:ln>
                            <a:noFill/>
                          </a:ln>
                          <a:solidFill>
                            <a:schemeClr val="bg1"/>
                          </a:solidFill>
                          <a:effectLst>
                            <a:outerShdw blurRad="38100" dist="38100" dir="2700000" algn="tl">
                              <a:srgbClr val="000000"/>
                            </a:outerShdw>
                          </a:effectLst>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txBody>
                    <a:tcPr marL="38576" marR="38576" marT="19293" marB="19293"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297180">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pPr>
                        <a:r>
                          <a:rPr kumimoji="0" lang="en-US" altLang="zh-CN" sz="1400" b="1" i="0" u="none" strike="noStrike" cap="none" normalizeH="0" baseline="0" dirty="0">
                            <a:ln>
                              <a:noFill/>
                            </a:ln>
                            <a:solidFill>
                              <a:schemeClr val="bg1"/>
                            </a:solidFill>
                            <a:effectLst/>
                            <a:latin typeface="Times New Roman" panose="02020603050405020304" charset="0"/>
                            <a:ea typeface="楷体" panose="02010609060101010101" pitchFamily="49" charset="-122"/>
                            <a:sym typeface="Times New Roman" panose="02020603050405020304" charset="0"/>
                          </a:rPr>
                          <a:t>1</a:t>
                        </a:r>
                        <a:endParaRPr kumimoji="0" lang="en-US" altLang="zh-CN" sz="1400" b="1" i="0" u="none" strike="noStrike" cap="none" normalizeH="0" baseline="0" dirty="0">
                          <a:ln>
                            <a:noFill/>
                          </a:ln>
                          <a:solidFill>
                            <a:schemeClr val="bg1"/>
                          </a:solidFill>
                          <a:effectLst/>
                          <a:latin typeface="Times New Roman" panose="02020603050405020304" charset="0"/>
                          <a:ea typeface="楷体" panose="02010609060101010101" pitchFamily="49" charset="-122"/>
                          <a:sym typeface="Times New Roman" panose="02020603050405020304" charset="0"/>
                        </a:endParaRPr>
                      </a:p>
                    </a:txBody>
                    <a:tcPr marL="38576" marR="38576" marT="19293" marB="19293"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pPr>
                        <a:r>
                          <a:rPr kumimoji="0" lang="zh-CN" altLang="en-US" sz="1400" b="1" i="0" u="none" strike="noStrike" cap="none" normalizeH="0" baseline="0">
                            <a:ln>
                              <a:noFill/>
                            </a:ln>
                            <a:solidFill>
                              <a:schemeClr val="bg1"/>
                            </a:solidFill>
                            <a:effectLst/>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kumimoji="0" lang="en-US" altLang="zh-CN" sz="1400" b="1" i="0" u="none" strike="noStrike" cap="none" normalizeH="0" baseline="0">
                            <a:ln>
                              <a:noFill/>
                            </a:ln>
                            <a:solidFill>
                              <a:schemeClr val="bg1"/>
                            </a:solidFill>
                            <a:effectLst/>
                            <a:latin typeface="Times New Roman" panose="02020603050405020304" charset="0"/>
                            <a:ea typeface="楷体" panose="02010609060101010101" pitchFamily="49" charset="-122"/>
                            <a:cs typeface="方正楷体_GBK" panose="02000000000000000000" charset="-122"/>
                            <a:sym typeface="Times New Roman" panose="02020603050405020304" charset="0"/>
                          </a:rPr>
                          <a:t>0</a:t>
                        </a:r>
                        <a:endParaRPr kumimoji="0" lang="en-US" altLang="zh-CN" sz="1400" b="1" i="0" u="none" strike="noStrike" cap="none" normalizeH="0" baseline="0">
                          <a:ln>
                            <a:noFill/>
                          </a:ln>
                          <a:solidFill>
                            <a:schemeClr val="bg1"/>
                          </a:solidFill>
                          <a:effectLst/>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txBody>
                    <a:tcPr marL="38576" marR="38576" marT="19293" marB="19293"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pPr>
                        <a:r>
                          <a:rPr kumimoji="0" lang="zh-CN" altLang="en-US" sz="1400" b="1" i="0" u="none" strike="noStrike" cap="none" normalizeH="0" baseline="0">
                            <a:ln>
                              <a:noFill/>
                            </a:ln>
                            <a:solidFill>
                              <a:schemeClr val="bg1"/>
                            </a:solidFill>
                            <a:effectLst>
                              <a:outerShdw blurRad="38100" dist="38100" dir="2700000" algn="tl">
                                <a:srgbClr val="000000"/>
                              </a:outerShdw>
                            </a:effectLst>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kumimoji="0" lang="en-US" altLang="zh-CN" sz="1400" b="1" i="0" u="none" strike="noStrike" cap="none" normalizeH="0" baseline="0">
                            <a:ln>
                              <a:noFill/>
                            </a:ln>
                            <a:solidFill>
                              <a:schemeClr val="bg1"/>
                            </a:solidFill>
                            <a:effectLst>
                              <a:outerShdw blurRad="38100" dist="38100" dir="2700000" algn="tl">
                                <a:srgbClr val="000000"/>
                              </a:outerShdw>
                            </a:effectLst>
                            <a:latin typeface="Times New Roman" panose="02020603050405020304" charset="0"/>
                            <a:ea typeface="楷体" panose="02010609060101010101" pitchFamily="49" charset="-122"/>
                            <a:cs typeface="方正楷体_GBK" panose="02000000000000000000" charset="-122"/>
                            <a:sym typeface="Times New Roman" panose="02020603050405020304" charset="0"/>
                          </a:rPr>
                          <a:t>0</a:t>
                        </a:r>
                        <a:endParaRPr kumimoji="0" lang="en-US" altLang="zh-CN" sz="1400" b="1" i="0" u="none" strike="noStrike" cap="none" normalizeH="0" baseline="0">
                          <a:ln>
                            <a:noFill/>
                          </a:ln>
                          <a:solidFill>
                            <a:schemeClr val="bg1"/>
                          </a:solidFill>
                          <a:effectLst>
                            <a:outerShdw blurRad="38100" dist="38100" dir="2700000" algn="tl">
                              <a:srgbClr val="000000"/>
                            </a:outerShdw>
                          </a:effectLst>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txBody>
                    <a:tcPr marL="38576" marR="38576" marT="19293" marB="19293"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297180">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pPr>
                        <a:r>
                          <a:rPr kumimoji="0" lang="en-US" altLang="zh-CN" sz="1400" b="1" i="0" u="none" strike="noStrike" cap="none" normalizeH="0" baseline="0" dirty="0">
                            <a:ln>
                              <a:noFill/>
                            </a:ln>
                            <a:solidFill>
                              <a:schemeClr val="bg1"/>
                            </a:solidFill>
                            <a:effectLst/>
                            <a:latin typeface="Times New Roman" panose="02020603050405020304" charset="0"/>
                            <a:ea typeface="楷体" panose="02010609060101010101" pitchFamily="49" charset="-122"/>
                            <a:sym typeface="Times New Roman" panose="02020603050405020304" charset="0"/>
                          </a:rPr>
                          <a:t>2</a:t>
                        </a:r>
                        <a:endParaRPr kumimoji="0" lang="en-US" altLang="zh-CN" sz="1400" b="1" i="0" u="none" strike="noStrike" cap="none" normalizeH="0" baseline="0" dirty="0">
                          <a:ln>
                            <a:noFill/>
                          </a:ln>
                          <a:solidFill>
                            <a:schemeClr val="bg1"/>
                          </a:solidFill>
                          <a:effectLst/>
                          <a:latin typeface="Times New Roman" panose="02020603050405020304" charset="0"/>
                          <a:ea typeface="楷体" panose="02010609060101010101" pitchFamily="49" charset="-122"/>
                          <a:sym typeface="Times New Roman" panose="02020603050405020304" charset="0"/>
                        </a:endParaRPr>
                      </a:p>
                    </a:txBody>
                    <a:tcPr marL="38576" marR="38576" marT="19293" marB="19293"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pPr>
                        <a:r>
                          <a:rPr kumimoji="0" lang="zh-CN" altLang="en-US" sz="1400" b="1" i="0" u="none" strike="noStrike" cap="none" normalizeH="0" baseline="0">
                            <a:ln>
                              <a:noFill/>
                            </a:ln>
                            <a:solidFill>
                              <a:schemeClr val="bg1"/>
                            </a:solidFill>
                            <a:effectLst/>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kumimoji="0" lang="en-US" altLang="zh-CN" sz="1400" b="1" i="0" u="none" strike="noStrike" cap="none" normalizeH="0" baseline="0">
                            <a:ln>
                              <a:noFill/>
                            </a:ln>
                            <a:solidFill>
                              <a:schemeClr val="bg1"/>
                            </a:solidFill>
                            <a:effectLst/>
                            <a:latin typeface="Times New Roman" panose="02020603050405020304" charset="0"/>
                            <a:ea typeface="楷体" panose="02010609060101010101" pitchFamily="49" charset="-122"/>
                            <a:cs typeface="方正楷体_GBK" panose="02000000000000000000" charset="-122"/>
                            <a:sym typeface="Times New Roman" panose="02020603050405020304" charset="0"/>
                          </a:rPr>
                          <a:t>0</a:t>
                        </a:r>
                        <a:endParaRPr kumimoji="0" lang="en-US" altLang="zh-CN" sz="1400" b="1" i="0" u="none" strike="noStrike" cap="none" normalizeH="0" baseline="0">
                          <a:ln>
                            <a:noFill/>
                          </a:ln>
                          <a:solidFill>
                            <a:schemeClr val="bg1"/>
                          </a:solidFill>
                          <a:effectLst/>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txBody>
                    <a:tcPr marL="38576" marR="38576" marT="19293" marB="19293"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pPr>
                        <a:r>
                          <a:rPr kumimoji="0" lang="zh-CN" altLang="en-US" sz="1400" b="1" i="0" u="none" strike="noStrike" cap="none" normalizeH="0" baseline="0">
                            <a:ln>
                              <a:noFill/>
                            </a:ln>
                            <a:solidFill>
                              <a:schemeClr val="bg1"/>
                            </a:solidFill>
                            <a:effectLst>
                              <a:outerShdw blurRad="38100" dist="38100" dir="2700000" algn="tl">
                                <a:srgbClr val="000000"/>
                              </a:outerShdw>
                            </a:effectLst>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kumimoji="0" lang="en-US" altLang="zh-CN" sz="1400" b="1" i="0" u="none" strike="noStrike" cap="none" normalizeH="0" baseline="0">
                            <a:ln>
                              <a:noFill/>
                            </a:ln>
                            <a:solidFill>
                              <a:schemeClr val="bg1"/>
                            </a:solidFill>
                            <a:effectLst>
                              <a:outerShdw blurRad="38100" dist="38100" dir="2700000" algn="tl">
                                <a:srgbClr val="000000"/>
                              </a:outerShdw>
                            </a:effectLst>
                            <a:latin typeface="Times New Roman" panose="02020603050405020304" charset="0"/>
                            <a:ea typeface="楷体" panose="02010609060101010101" pitchFamily="49" charset="-122"/>
                            <a:cs typeface="方正楷体_GBK" panose="02000000000000000000" charset="-122"/>
                            <a:sym typeface="Times New Roman" panose="02020603050405020304" charset="0"/>
                          </a:rPr>
                          <a:t>0</a:t>
                        </a:r>
                        <a:endParaRPr kumimoji="0" lang="en-US" altLang="zh-CN" sz="1400" b="1" i="0" u="none" strike="noStrike" cap="none" normalizeH="0" baseline="0">
                          <a:ln>
                            <a:noFill/>
                          </a:ln>
                          <a:solidFill>
                            <a:schemeClr val="bg1"/>
                          </a:solidFill>
                          <a:effectLst>
                            <a:outerShdw blurRad="38100" dist="38100" dir="2700000" algn="tl">
                              <a:srgbClr val="000000"/>
                            </a:outerShdw>
                          </a:effectLst>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txBody>
                    <a:tcPr marL="38576" marR="38576" marT="19293" marB="19293"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297180">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pPr>
                        <a:r>
                          <a:rPr kumimoji="0" lang="en-US" altLang="zh-CN" sz="1400" b="1" i="0" u="none" strike="noStrike" cap="none" normalizeH="0" baseline="0">
                            <a:ln>
                              <a:noFill/>
                            </a:ln>
                            <a:solidFill>
                              <a:schemeClr val="bg1"/>
                            </a:solidFill>
                            <a:effectLst/>
                            <a:latin typeface="Times New Roman" panose="02020603050405020304" charset="0"/>
                            <a:ea typeface="楷体" panose="02010609060101010101" pitchFamily="49" charset="-122"/>
                            <a:cs typeface="方正楷体_GBK" panose="02000000000000000000" charset="-122"/>
                            <a:sym typeface="Times New Roman" panose="02020603050405020304" charset="0"/>
                          </a:rPr>
                          <a:t>3</a:t>
                        </a:r>
                        <a:r>
                          <a:rPr kumimoji="0" lang="zh-CN" altLang="en-US" sz="1400" b="1" i="0" u="none" strike="noStrike" cap="none" normalizeH="0" baseline="0">
                            <a:ln>
                              <a:noFill/>
                            </a:ln>
                            <a:solidFill>
                              <a:schemeClr val="bg1"/>
                            </a:solidFill>
                            <a:effectLst/>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kumimoji="0" lang="en-US" altLang="zh-CN" sz="1400" b="1" i="0" u="none" strike="noStrike" cap="none" normalizeH="0" baseline="0">
                            <a:ln>
                              <a:noFill/>
                            </a:ln>
                            <a:solidFill>
                              <a:schemeClr val="bg1"/>
                            </a:solidFill>
                            <a:effectLst/>
                            <a:latin typeface="Times New Roman" panose="02020603050405020304" charset="0"/>
                            <a:ea typeface="楷体" panose="02010609060101010101" pitchFamily="49" charset="-122"/>
                            <a:cs typeface="方正楷体_GBK" panose="02000000000000000000" charset="-122"/>
                            <a:sym typeface="Times New Roman" panose="02020603050405020304" charset="0"/>
                          </a:rPr>
                          <a:t>4</a:t>
                        </a:r>
                        <a:r>
                          <a:rPr kumimoji="0" lang="zh-CN" altLang="en-US" sz="1400" b="1" i="0" u="none" strike="noStrike" cap="none" normalizeH="0" baseline="0">
                            <a:ln>
                              <a:noFill/>
                            </a:ln>
                            <a:solidFill>
                              <a:schemeClr val="bg1"/>
                            </a:solidFill>
                            <a:effectLst/>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kumimoji="0" lang="en-US" altLang="zh-CN" sz="1400" b="1" i="0" u="none" strike="noStrike" cap="none" normalizeH="0" baseline="0">
                            <a:ln>
                              <a:noFill/>
                            </a:ln>
                            <a:solidFill>
                              <a:schemeClr val="bg1"/>
                            </a:solidFill>
                            <a:effectLst/>
                            <a:latin typeface="Times New Roman" panose="02020603050405020304" charset="0"/>
                            <a:ea typeface="楷体" panose="02010609060101010101" pitchFamily="49" charset="-122"/>
                            <a:cs typeface="方正楷体_GBK" panose="02000000000000000000" charset="-122"/>
                            <a:sym typeface="Times New Roman" panose="02020603050405020304" charset="0"/>
                          </a:rPr>
                          <a:t>5</a:t>
                        </a:r>
                        <a:r>
                          <a:rPr kumimoji="0" lang="zh-CN" altLang="en-US" sz="1400" b="1" i="0" u="none" strike="noStrike" cap="none" normalizeH="0" baseline="0">
                            <a:ln>
                              <a:noFill/>
                            </a:ln>
                            <a:solidFill>
                              <a:schemeClr val="bg1"/>
                            </a:solidFill>
                            <a:effectLst/>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kumimoji="0" lang="en-US" altLang="zh-CN" sz="1400" b="1" i="0" u="none" strike="noStrike" cap="none" normalizeH="0" baseline="0">
                            <a:ln>
                              <a:noFill/>
                            </a:ln>
                            <a:solidFill>
                              <a:schemeClr val="bg1"/>
                            </a:solidFill>
                            <a:effectLst/>
                            <a:latin typeface="Times New Roman" panose="02020603050405020304" charset="0"/>
                            <a:ea typeface="楷体" panose="02010609060101010101" pitchFamily="49" charset="-122"/>
                            <a:cs typeface="方正楷体_GBK" panose="02000000000000000000" charset="-122"/>
                            <a:sym typeface="Times New Roman" panose="02020603050405020304" charset="0"/>
                          </a:rPr>
                          <a:t>8</a:t>
                        </a:r>
                        <a:endParaRPr kumimoji="0" lang="en-US" altLang="zh-CN" sz="1400" b="1" i="0" u="none" strike="noStrike" cap="none" normalizeH="0" baseline="0">
                          <a:ln>
                            <a:noFill/>
                          </a:ln>
                          <a:solidFill>
                            <a:schemeClr val="bg1"/>
                          </a:solidFill>
                          <a:effectLst/>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txBody>
                    <a:tcPr marL="38576" marR="38576" marT="19293" marB="19293"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pPr>
                        <a:r>
                          <a:rPr kumimoji="0" lang="en-US" altLang="zh-CN" sz="1400" b="1" i="0" u="none" strike="noStrike" cap="none" normalizeH="0" baseline="0">
                            <a:ln>
                              <a:noFill/>
                            </a:ln>
                            <a:solidFill>
                              <a:schemeClr val="bg1"/>
                            </a:solidFill>
                            <a:effectLst/>
                            <a:latin typeface="Times New Roman" panose="02020603050405020304" charset="0"/>
                            <a:ea typeface="楷体" panose="02010609060101010101" pitchFamily="49" charset="-122"/>
                            <a:sym typeface="Times New Roman" panose="02020603050405020304" charset="0"/>
                          </a:rPr>
                          <a:t>≥2</a:t>
                        </a:r>
                        <a:endParaRPr kumimoji="0" lang="en-US" altLang="zh-CN" sz="1400" b="1" i="0" u="none" strike="noStrike" cap="none" normalizeH="0" baseline="0">
                          <a:ln>
                            <a:noFill/>
                          </a:ln>
                          <a:solidFill>
                            <a:schemeClr val="bg1"/>
                          </a:solidFill>
                          <a:effectLst/>
                          <a:latin typeface="Times New Roman" panose="02020603050405020304" charset="0"/>
                          <a:ea typeface="楷体" panose="02010609060101010101" pitchFamily="49" charset="-122"/>
                          <a:sym typeface="Times New Roman" panose="02020603050405020304" charset="0"/>
                        </a:endParaRPr>
                      </a:p>
                    </a:txBody>
                    <a:tcPr marL="38576" marR="38576" marT="19293" marB="19293"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pPr>
                        <a:r>
                          <a:rPr kumimoji="0" lang="en-US" altLang="zh-CN" sz="1400" b="1" i="0" u="none" strike="noStrike" cap="none" normalizeH="0" baseline="0">
                            <a:ln>
                              <a:noFill/>
                            </a:ln>
                            <a:solidFill>
                              <a:schemeClr val="bg1"/>
                            </a:solidFill>
                            <a:effectLst>
                              <a:outerShdw blurRad="38100" dist="38100" dir="2700000" algn="tl">
                                <a:srgbClr val="000000"/>
                              </a:outerShdw>
                            </a:effectLst>
                            <a:latin typeface="Times New Roman" panose="02020603050405020304" charset="0"/>
                            <a:ea typeface="楷体" panose="02010609060101010101" pitchFamily="49" charset="-122"/>
                            <a:sym typeface="Times New Roman" panose="02020603050405020304" charset="0"/>
                          </a:rPr>
                          <a:t>≥2</a:t>
                        </a:r>
                        <a:endParaRPr kumimoji="0" lang="en-US" altLang="zh-CN" sz="1400" b="1" i="0" u="none" strike="noStrike" cap="none" normalizeH="0" baseline="0">
                          <a:ln>
                            <a:noFill/>
                          </a:ln>
                          <a:solidFill>
                            <a:schemeClr val="bg1"/>
                          </a:solidFill>
                          <a:effectLst>
                            <a:outerShdw blurRad="38100" dist="38100" dir="2700000" algn="tl">
                              <a:srgbClr val="000000"/>
                            </a:outerShdw>
                          </a:effectLst>
                          <a:latin typeface="Times New Roman" panose="02020603050405020304" charset="0"/>
                          <a:ea typeface="楷体" panose="02010609060101010101" pitchFamily="49" charset="-122"/>
                          <a:sym typeface="Times New Roman" panose="02020603050405020304" charset="0"/>
                        </a:endParaRPr>
                      </a:p>
                    </a:txBody>
                    <a:tcPr marL="38576" marR="38576" marT="19293" marB="19293"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297180">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pPr>
                        <a:r>
                          <a:rPr kumimoji="0" lang="en-US" altLang="zh-CN" sz="1400" b="1" i="0" u="none" strike="noStrike" cap="none" normalizeH="0" baseline="0">
                            <a:ln>
                              <a:noFill/>
                            </a:ln>
                            <a:solidFill>
                              <a:schemeClr val="bg1"/>
                            </a:solidFill>
                            <a:effectLst/>
                            <a:latin typeface="Times New Roman" panose="02020603050405020304" charset="0"/>
                            <a:ea typeface="楷体" panose="02010609060101010101" pitchFamily="49" charset="-122"/>
                            <a:sym typeface="Times New Roman" panose="02020603050405020304" charset="0"/>
                          </a:rPr>
                          <a:t>6</a:t>
                        </a:r>
                        <a:endParaRPr kumimoji="0" lang="en-US" altLang="zh-CN" sz="1400" b="1" i="0" u="none" strike="noStrike" cap="none" normalizeH="0" baseline="0">
                          <a:ln>
                            <a:noFill/>
                          </a:ln>
                          <a:solidFill>
                            <a:schemeClr val="bg1"/>
                          </a:solidFill>
                          <a:effectLst/>
                          <a:latin typeface="Times New Roman" panose="02020603050405020304" charset="0"/>
                          <a:ea typeface="楷体" panose="02010609060101010101" pitchFamily="49" charset="-122"/>
                          <a:sym typeface="Times New Roman" panose="02020603050405020304" charset="0"/>
                        </a:endParaRPr>
                      </a:p>
                    </a:txBody>
                    <a:tcPr marL="38576" marR="38576" marT="19293" marB="19293"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pPr>
                        <a:r>
                          <a:rPr kumimoji="0" lang="en-US" altLang="zh-CN" sz="1400" b="1" i="0" u="none" strike="noStrike" cap="none" normalizeH="0" baseline="0">
                            <a:ln>
                              <a:noFill/>
                            </a:ln>
                            <a:solidFill>
                              <a:schemeClr val="bg1"/>
                            </a:solidFill>
                            <a:effectLst/>
                            <a:latin typeface="Times New Roman" panose="02020603050405020304" charset="0"/>
                            <a:ea typeface="楷体" panose="02010609060101010101" pitchFamily="49" charset="-122"/>
                            <a:sym typeface="Times New Roman" panose="02020603050405020304" charset="0"/>
                          </a:rPr>
                          <a:t>≥2</a:t>
                        </a:r>
                        <a:endParaRPr kumimoji="0" lang="en-US" altLang="zh-CN" sz="1400" b="1" i="0" u="none" strike="noStrike" cap="none" normalizeH="0" baseline="0">
                          <a:ln>
                            <a:noFill/>
                          </a:ln>
                          <a:solidFill>
                            <a:schemeClr val="bg1"/>
                          </a:solidFill>
                          <a:effectLst/>
                          <a:latin typeface="Times New Roman" panose="02020603050405020304" charset="0"/>
                          <a:ea typeface="楷体" panose="02010609060101010101" pitchFamily="49" charset="-122"/>
                          <a:sym typeface="Times New Roman" panose="02020603050405020304" charset="0"/>
                        </a:endParaRPr>
                      </a:p>
                    </a:txBody>
                    <a:tcPr marL="38576" marR="38576" marT="19293" marB="19293"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pPr>
                        <a:r>
                          <a:rPr kumimoji="0" lang="en-US" altLang="zh-CN" sz="1400" b="1" i="0" u="none" strike="noStrike" cap="none" normalizeH="0" baseline="0">
                            <a:ln>
                              <a:noFill/>
                            </a:ln>
                            <a:solidFill>
                              <a:schemeClr val="bg1"/>
                            </a:solidFill>
                            <a:effectLst>
                              <a:outerShdw blurRad="38100" dist="38100" dir="2700000" algn="tl">
                                <a:srgbClr val="000000"/>
                              </a:outerShdw>
                            </a:effectLst>
                            <a:latin typeface="Times New Roman" panose="02020603050405020304" charset="0"/>
                            <a:ea typeface="楷体" panose="02010609060101010101" pitchFamily="49" charset="-122"/>
                            <a:sym typeface="Times New Roman" panose="02020603050405020304" charset="0"/>
                          </a:rPr>
                          <a:t>≥2</a:t>
                        </a:r>
                        <a:endParaRPr kumimoji="0" lang="en-US" altLang="zh-CN" sz="1400" b="1" i="0" u="none" strike="noStrike" cap="none" normalizeH="0" baseline="0">
                          <a:ln>
                            <a:noFill/>
                          </a:ln>
                          <a:solidFill>
                            <a:schemeClr val="bg1"/>
                          </a:solidFill>
                          <a:effectLst>
                            <a:outerShdw blurRad="38100" dist="38100" dir="2700000" algn="tl">
                              <a:srgbClr val="000000"/>
                            </a:outerShdw>
                          </a:effectLst>
                          <a:latin typeface="Times New Roman" panose="02020603050405020304" charset="0"/>
                          <a:ea typeface="楷体" panose="02010609060101010101" pitchFamily="49" charset="-122"/>
                          <a:sym typeface="Times New Roman" panose="02020603050405020304" charset="0"/>
                        </a:endParaRPr>
                      </a:p>
                    </a:txBody>
                    <a:tcPr marL="38576" marR="38576" marT="19293" marB="19293"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297180">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pPr>
                        <a:r>
                          <a:rPr kumimoji="0" lang="en-US" altLang="zh-CN" sz="1400" b="1" i="0" u="none" strike="noStrike" cap="none" normalizeH="0" baseline="0" dirty="0">
                            <a:ln>
                              <a:noFill/>
                            </a:ln>
                            <a:solidFill>
                              <a:schemeClr val="bg1"/>
                            </a:solidFill>
                            <a:effectLst/>
                            <a:latin typeface="Times New Roman" panose="02020603050405020304" charset="0"/>
                            <a:ea typeface="楷体" panose="02010609060101010101" pitchFamily="49" charset="-122"/>
                            <a:sym typeface="Times New Roman" panose="02020603050405020304" charset="0"/>
                          </a:rPr>
                          <a:t>7</a:t>
                        </a:r>
                        <a:endParaRPr kumimoji="0" lang="en-US" altLang="zh-CN" sz="1400" b="1" i="0" u="none" strike="noStrike" cap="none" normalizeH="0" baseline="0" dirty="0">
                          <a:ln>
                            <a:noFill/>
                          </a:ln>
                          <a:solidFill>
                            <a:schemeClr val="bg1"/>
                          </a:solidFill>
                          <a:effectLst/>
                          <a:latin typeface="Times New Roman" panose="02020603050405020304" charset="0"/>
                          <a:ea typeface="楷体" panose="02010609060101010101" pitchFamily="49" charset="-122"/>
                          <a:sym typeface="Times New Roman" panose="02020603050405020304" charset="0"/>
                        </a:endParaRPr>
                      </a:p>
                    </a:txBody>
                    <a:tcPr marL="38576" marR="38576" marT="19293" marB="19293"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pPr>
                        <a:r>
                          <a:rPr kumimoji="0" lang="en-US" altLang="zh-CN" sz="1400" b="1" i="0" u="none" strike="noStrike" cap="none" normalizeH="0" baseline="0">
                            <a:ln>
                              <a:noFill/>
                            </a:ln>
                            <a:solidFill>
                              <a:schemeClr val="bg1"/>
                            </a:solidFill>
                            <a:effectLst/>
                            <a:latin typeface="Times New Roman" panose="02020603050405020304" charset="0"/>
                            <a:ea typeface="楷体" panose="02010609060101010101" pitchFamily="49" charset="-122"/>
                            <a:sym typeface="Times New Roman" panose="02020603050405020304" charset="0"/>
                          </a:rPr>
                          <a:t>≥1</a:t>
                        </a:r>
                        <a:endParaRPr kumimoji="0" lang="en-US" altLang="zh-CN" sz="1400" b="1" i="0" u="none" strike="noStrike" cap="none" normalizeH="0" baseline="0">
                          <a:ln>
                            <a:noFill/>
                          </a:ln>
                          <a:solidFill>
                            <a:schemeClr val="bg1"/>
                          </a:solidFill>
                          <a:effectLst/>
                          <a:latin typeface="Times New Roman" panose="02020603050405020304" charset="0"/>
                          <a:ea typeface="楷体" panose="02010609060101010101" pitchFamily="49" charset="-122"/>
                          <a:sym typeface="Times New Roman" panose="02020603050405020304" charset="0"/>
                        </a:endParaRPr>
                      </a:p>
                    </a:txBody>
                    <a:tcPr marL="38576" marR="38576" marT="19293" marB="19293"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pPr>
                        <a:r>
                          <a:rPr kumimoji="0" lang="en-US" altLang="zh-CN" sz="1400" b="1" i="0" u="none" strike="noStrike" cap="none" normalizeH="0" baseline="0" dirty="0">
                            <a:ln>
                              <a:noFill/>
                            </a:ln>
                            <a:solidFill>
                              <a:schemeClr val="bg1"/>
                            </a:solidFill>
                            <a:effectLst>
                              <a:outerShdw blurRad="38100" dist="38100" dir="2700000" algn="tl">
                                <a:srgbClr val="000000"/>
                              </a:outerShdw>
                            </a:effectLst>
                            <a:latin typeface="Times New Roman" panose="02020603050405020304" charset="0"/>
                            <a:ea typeface="楷体" panose="02010609060101010101" pitchFamily="49" charset="-122"/>
                            <a:sym typeface="Times New Roman" panose="02020603050405020304" charset="0"/>
                          </a:rPr>
                          <a:t>≥1</a:t>
                        </a:r>
                        <a:endParaRPr kumimoji="0" lang="en-US" altLang="zh-CN" sz="1400" b="1" i="0" u="none" strike="noStrike" cap="none" normalizeH="0" baseline="0" dirty="0">
                          <a:ln>
                            <a:noFill/>
                          </a:ln>
                          <a:solidFill>
                            <a:schemeClr val="bg1"/>
                          </a:solidFill>
                          <a:effectLst>
                            <a:outerShdw blurRad="38100" dist="38100" dir="2700000" algn="tl">
                              <a:srgbClr val="000000"/>
                            </a:outerShdw>
                          </a:effectLst>
                          <a:latin typeface="Times New Roman" panose="02020603050405020304" charset="0"/>
                          <a:ea typeface="楷体" panose="02010609060101010101" pitchFamily="49" charset="-122"/>
                          <a:sym typeface="Times New Roman" panose="02020603050405020304" charset="0"/>
                        </a:endParaRPr>
                      </a:p>
                    </a:txBody>
                    <a:tcPr marL="38576" marR="38576" marT="19293" marB="19293"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r>
              </a:tbl>
            </a:graphicData>
          </a:graphic>
        </p:graphicFrame>
        <p:sp>
          <p:nvSpPr>
            <p:cNvPr id="52" name="圆角矩形 51"/>
            <p:cNvSpPr/>
            <p:nvPr/>
          </p:nvSpPr>
          <p:spPr bwMode="auto">
            <a:xfrm>
              <a:off x="13683251" y="5542826"/>
              <a:ext cx="969433" cy="266700"/>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sz="100">
                <a:solidFill>
                  <a:prstClr val="black"/>
                </a:solidFill>
                <a:latin typeface="Times New Roman" panose="02020603050405020304" charset="0"/>
                <a:ea typeface="楷体" panose="02010609060101010101" pitchFamily="49" charset="-122"/>
                <a:sym typeface="Times New Roman" panose="02020603050405020304" charset="0"/>
              </a:endParaRPr>
            </a:p>
          </p:txBody>
        </p:sp>
      </p:grpSp>
      <p:grpSp>
        <p:nvGrpSpPr>
          <p:cNvPr id="56" name="组合 55"/>
          <p:cNvGrpSpPr/>
          <p:nvPr/>
        </p:nvGrpSpPr>
        <p:grpSpPr bwMode="auto">
          <a:xfrm>
            <a:off x="12684125" y="5115560"/>
            <a:ext cx="3720465" cy="3570604"/>
            <a:chOff x="-4129104" y="712352"/>
            <a:chExt cx="4960499" cy="4493273"/>
          </a:xfrm>
        </p:grpSpPr>
        <p:sp>
          <p:nvSpPr>
            <p:cNvPr id="58" name="圆角矩形 57"/>
            <p:cNvSpPr/>
            <p:nvPr/>
          </p:nvSpPr>
          <p:spPr>
            <a:xfrm>
              <a:off x="-2065828" y="5011447"/>
              <a:ext cx="833946" cy="194178"/>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sz="100">
                <a:solidFill>
                  <a:prstClr val="black"/>
                </a:solidFill>
                <a:latin typeface="Times New Roman" panose="02020603050405020304" charset="0"/>
                <a:ea typeface="楷体" panose="02010609060101010101" pitchFamily="49" charset="-122"/>
                <a:sym typeface="Times New Roman" panose="02020603050405020304" charset="0"/>
              </a:endParaRPr>
            </a:p>
          </p:txBody>
        </p:sp>
        <p:sp>
          <p:nvSpPr>
            <p:cNvPr id="59" name="圆角矩形标注 58"/>
            <p:cNvSpPr/>
            <p:nvPr/>
          </p:nvSpPr>
          <p:spPr>
            <a:xfrm>
              <a:off x="-4129104" y="712352"/>
              <a:ext cx="4960499" cy="3643691"/>
            </a:xfrm>
            <a:prstGeom prst="wedgeRoundRectCallout">
              <a:avLst>
                <a:gd name="adj1" fmla="val 3479"/>
                <a:gd name="adj2" fmla="val 65980"/>
                <a:gd name="adj3" fmla="val 16667"/>
              </a:avLst>
            </a:prstGeom>
            <a:solidFill>
              <a:srgbClr val="356991">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a:spcBef>
                  <a:spcPct val="20000"/>
                </a:spcBef>
                <a:buClr>
                  <a:srgbClr val="0000FF"/>
                </a:buClr>
                <a:buSzPct val="120000"/>
                <a:defRPr/>
              </a:pPr>
              <a:r>
                <a:rPr lang="zh-CN" altLang="en-US" sz="18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新报因素</a:t>
              </a:r>
              <a:endParaRPr lang="zh-CN" altLang="en-US" sz="18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a:spcBef>
                  <a:spcPct val="20000"/>
                </a:spcBef>
                <a:buClr>
                  <a:srgbClr val="0000FF"/>
                </a:buClr>
                <a:buSzPct val="120000"/>
                <a:defRPr/>
              </a:pP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en-US" altLang="zh-CN"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0”</a:t>
              </a: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：连续上报。</a:t>
              </a:r>
              <a:endPar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a:spcBef>
                  <a:spcPct val="20000"/>
                </a:spcBef>
                <a:buClr>
                  <a:srgbClr val="0000FF"/>
                </a:buClr>
                <a:buSzPct val="120000"/>
                <a:defRPr/>
              </a:pP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en-US" altLang="zh-CN"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1”</a:t>
              </a: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：新增单位。</a:t>
              </a:r>
              <a:endPar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a:spcBef>
                  <a:spcPct val="20000"/>
                </a:spcBef>
                <a:buClr>
                  <a:srgbClr val="0000FF"/>
                </a:buClr>
                <a:buSzPct val="120000"/>
                <a:defRPr/>
              </a:pP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en-US" altLang="zh-CN"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2”</a:t>
              </a: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：上年应报未报。</a:t>
              </a:r>
              <a:endPar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a:spcBef>
                  <a:spcPct val="20000"/>
                </a:spcBef>
                <a:buClr>
                  <a:srgbClr val="0000FF"/>
                </a:buClr>
                <a:buSzPct val="120000"/>
                <a:defRPr/>
              </a:pP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en-US" altLang="zh-CN"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3”</a:t>
              </a: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：报表类型改变。</a:t>
              </a:r>
              <a:endPar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a:spcBef>
                  <a:spcPct val="20000"/>
                </a:spcBef>
                <a:buClr>
                  <a:srgbClr val="0000FF"/>
                </a:buClr>
                <a:buSzPct val="120000"/>
                <a:defRPr/>
              </a:pP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en-US" altLang="zh-CN"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5”</a:t>
              </a: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：纳入部门预算范围。</a:t>
              </a:r>
              <a:endPar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a:spcBef>
                  <a:spcPct val="20000"/>
                </a:spcBef>
                <a:buClr>
                  <a:srgbClr val="0000FF"/>
                </a:buClr>
                <a:buSzPct val="120000"/>
                <a:defRPr/>
              </a:pP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en-US" altLang="zh-CN"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6”</a:t>
              </a: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：隶属关系改变。</a:t>
              </a:r>
              <a:endPar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a:spcBef>
                  <a:spcPct val="20000"/>
                </a:spcBef>
                <a:buClr>
                  <a:srgbClr val="0000FF"/>
                </a:buClr>
                <a:buSzPct val="120000"/>
                <a:defRPr/>
              </a:pP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en-US" altLang="zh-CN"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8</a:t>
              </a: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”：被撤销单位</a:t>
              </a:r>
              <a:endPar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a:spcBef>
                  <a:spcPct val="20000"/>
                </a:spcBef>
                <a:buClr>
                  <a:srgbClr val="0000FF"/>
                </a:buClr>
                <a:buSzPct val="120000"/>
                <a:defRPr/>
              </a:pP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en-US" altLang="zh-CN"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9”</a:t>
              </a: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：其他。</a:t>
              </a:r>
              <a:endParaRPr lang="en-US" altLang="zh-CN" sz="1800" dirty="0">
                <a:solidFill>
                  <a:srgbClr val="002060"/>
                </a:solidFill>
                <a:latin typeface="Times New Roman" panose="02020603050405020304" charset="0"/>
                <a:ea typeface="楷体" panose="02010609060101010101" pitchFamily="49" charset="-122"/>
                <a:sym typeface="Times New Roman" panose="02020603050405020304" charset="0"/>
              </a:endParaRPr>
            </a:p>
            <a:p>
              <a:pPr>
                <a:spcBef>
                  <a:spcPct val="20000"/>
                </a:spcBef>
                <a:buClr>
                  <a:srgbClr val="0000FF"/>
                </a:buClr>
                <a:buSzPct val="120000"/>
                <a:defRPr/>
              </a:pPr>
              <a:endParaRPr lang="en-US" altLang="zh-CN" sz="1800" b="1" kern="0" dirty="0">
                <a:solidFill>
                  <a:srgbClr val="002060"/>
                </a:solidFill>
                <a:latin typeface="Times New Roman" panose="02020603050405020304" charset="0"/>
                <a:ea typeface="楷体" panose="02010609060101010101" pitchFamily="49" charset="-122"/>
                <a:sym typeface="Times New Roman" panose="02020603050405020304" charset="0"/>
              </a:endParaRPr>
            </a:p>
          </p:txBody>
        </p:sp>
      </p:grpSp>
      <p:grpSp>
        <p:nvGrpSpPr>
          <p:cNvPr id="60" name="组合 59"/>
          <p:cNvGrpSpPr/>
          <p:nvPr/>
        </p:nvGrpSpPr>
        <p:grpSpPr bwMode="auto">
          <a:xfrm>
            <a:off x="10673080" y="7599680"/>
            <a:ext cx="5224780" cy="2304415"/>
            <a:chOff x="-4027506" y="1461804"/>
            <a:chExt cx="8642561" cy="3454621"/>
          </a:xfrm>
        </p:grpSpPr>
        <p:sp>
          <p:nvSpPr>
            <p:cNvPr id="61" name="圆角矩形 60"/>
            <p:cNvSpPr/>
            <p:nvPr/>
          </p:nvSpPr>
          <p:spPr>
            <a:xfrm>
              <a:off x="276968" y="4623225"/>
              <a:ext cx="1259411" cy="293200"/>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sz="100">
                <a:solidFill>
                  <a:prstClr val="black"/>
                </a:solidFill>
                <a:latin typeface="Times New Roman" panose="02020603050405020304" charset="0"/>
                <a:ea typeface="楷体" panose="02010609060101010101" pitchFamily="49" charset="-122"/>
                <a:sym typeface="Times New Roman" panose="02020603050405020304" charset="0"/>
              </a:endParaRPr>
            </a:p>
          </p:txBody>
        </p:sp>
        <p:sp>
          <p:nvSpPr>
            <p:cNvPr id="62" name="圆角矩形标注 61"/>
            <p:cNvSpPr/>
            <p:nvPr/>
          </p:nvSpPr>
          <p:spPr>
            <a:xfrm>
              <a:off x="-4027506" y="1461804"/>
              <a:ext cx="8642561" cy="2686831"/>
            </a:xfrm>
            <a:prstGeom prst="wedgeRoundRectCallout">
              <a:avLst>
                <a:gd name="adj1" fmla="val 4754"/>
                <a:gd name="adj2" fmla="val 69828"/>
                <a:gd name="adj3" fmla="val 16667"/>
              </a:avLst>
            </a:prstGeom>
            <a:solidFill>
              <a:srgbClr val="356991">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a:spcBef>
                  <a:spcPct val="20000"/>
                </a:spcBef>
                <a:buClr>
                  <a:srgbClr val="0000FF"/>
                </a:buClr>
                <a:buSzPct val="120000"/>
                <a:defRPr/>
              </a:pPr>
              <a:r>
                <a:rPr lang="zh-CN" altLang="en-US" sz="18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上年代码</a:t>
              </a:r>
              <a:endParaRPr lang="zh-CN" altLang="en-US" sz="18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spcBef>
                  <a:spcPct val="20000"/>
                </a:spcBef>
                <a:buClr>
                  <a:srgbClr val="FFFFFF"/>
                </a:buClr>
                <a:buSzPct val="100000"/>
                <a:buFont typeface="Wingdings" panose="05000000000000000000" charset="0"/>
                <a:buChar char="u"/>
                <a:defRPr/>
              </a:pP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前提条件：非“新增单位”</a:t>
              </a:r>
              <a:endPar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spcBef>
                  <a:spcPct val="20000"/>
                </a:spcBef>
                <a:buClr>
                  <a:srgbClr val="FFFFFF"/>
                </a:buClr>
                <a:buSzPct val="100000"/>
                <a:buFont typeface="Wingdings" panose="05000000000000000000" charset="0"/>
                <a:buChar char="u"/>
                <a:defRPr/>
              </a:pP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代码结构：</a:t>
              </a:r>
              <a:r>
                <a:rPr lang="en-US" altLang="zh-CN"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10</a:t>
              </a: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位码＝“</a:t>
              </a:r>
              <a:r>
                <a:rPr lang="en-US" altLang="zh-CN"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9”</a:t>
              </a: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en-US" altLang="zh-CN"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1</a:t>
              </a: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endParaRPr lang="en-US" altLang="zh-CN"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a:lnSpc>
                  <a:spcPct val="150000"/>
                </a:lnSpc>
                <a:buClr>
                  <a:srgbClr val="0000FF"/>
                </a:buClr>
                <a:buSzPct val="120000"/>
                <a:defRPr/>
              </a:pPr>
              <a:r>
                <a:rPr lang="zh-CN" altLang="en-US" sz="16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组织机构代码</a:t>
              </a:r>
              <a:r>
                <a:rPr lang="en-US" altLang="zh-CN" sz="16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(9</a:t>
              </a:r>
              <a:r>
                <a:rPr lang="zh-CN" altLang="en-US" sz="16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位码</a:t>
              </a:r>
              <a:r>
                <a:rPr lang="en-US" altLang="zh-CN" sz="16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en-US" sz="160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en-US" sz="16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上年报表类型代码（</a:t>
              </a:r>
              <a:r>
                <a:rPr lang="en-US" altLang="zh-CN" sz="16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1</a:t>
              </a:r>
              <a:r>
                <a:rPr lang="zh-CN" altLang="en-US" sz="1600" b="1"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位码）</a:t>
              </a:r>
              <a:endParaRPr lang="zh-CN" altLang="en-US" sz="1600" b="1" kern="0" dirty="0">
                <a:solidFill>
                  <a:schemeClr val="bg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0.0126042 -0.0859259 L 0.000625 0.554815 " pathEditMode="fixed" rAng="0" ptsTypes="">
                                      <p:cBhvr>
                                        <p:cTn id="6" dur="500" fill="hold"/>
                                        <p:tgtEl>
                                          <p:spTgt spid="13"/>
                                        </p:tgtEl>
                                        <p:attrNameLst>
                                          <p:attrName>ppt_x</p:attrName>
                                          <p:attrName>ppt_y</p:attrName>
                                        </p:attrNameLst>
                                      </p:cBhvr>
                                      <p:rCtr x="700" y="32000"/>
                                    </p:animMotion>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13"/>
                                        </p:tgtEl>
                                        <p:attrNameLst>
                                          <p:attrName>style.visibility</p:attrName>
                                        </p:attrNameLst>
                                      </p:cBhvr>
                                      <p:to>
                                        <p:strVal val="hidden"/>
                                      </p:to>
                                    </p:set>
                                  </p:childTnLst>
                                </p:cTn>
                              </p:par>
                              <p:par>
                                <p:cTn id="11" presetID="63" presetClass="path" presetSubtype="0" accel="50000" decel="50000" fill="hold" nodeType="withEffect">
                                  <p:stCondLst>
                                    <p:cond delay="0"/>
                                  </p:stCondLst>
                                  <p:childTnLst>
                                    <p:animMotion origin="layout" path="M -0.0226563 0.0153704 L 0.630938 -0.70537 " pathEditMode="relative" rAng="0" ptsTypes="">
                                      <p:cBhvr>
                                        <p:cTn id="12" dur="500" fill="hold"/>
                                        <p:tgtEl>
                                          <p:spTgt spid="11"/>
                                        </p:tgtEl>
                                        <p:attrNameLst>
                                          <p:attrName>ppt_x</p:attrName>
                                          <p:attrName>ppt_y</p:attrName>
                                        </p:attrNameLst>
                                      </p:cBhvr>
                                      <p:rCtr x="32500" y="-36900"/>
                                    </p:animMotion>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nodeType="clickEffect">
                                  <p:stCondLst>
                                    <p:cond delay="0"/>
                                  </p:stCondLst>
                                  <p:childTnLst>
                                    <p:set>
                                      <p:cBhvr>
                                        <p:cTn id="16" dur="1" fill="hold">
                                          <p:stCondLst>
                                            <p:cond delay="0"/>
                                          </p:stCondLst>
                                        </p:cTn>
                                        <p:tgtEl>
                                          <p:spTgt spid="11"/>
                                        </p:tgtEl>
                                        <p:attrNameLst>
                                          <p:attrName>style.visibility</p:attrName>
                                        </p:attrNameLst>
                                      </p:cBhvr>
                                      <p:to>
                                        <p:strVal val="hidden"/>
                                      </p:to>
                                    </p:set>
                                  </p:childTnLst>
                                </p:cTn>
                              </p:par>
                              <p:par>
                                <p:cTn id="17" presetID="63" presetClass="path" presetSubtype="0" accel="50000" decel="50000" fill="hold" nodeType="withEffect">
                                  <p:stCondLst>
                                    <p:cond delay="0"/>
                                  </p:stCondLst>
                                  <p:childTnLst>
                                    <p:animMotion origin="layout" path="M -0.00510417 -0.044537 L 0.347969 -0.761019 " pathEditMode="relative" rAng="0" ptsTypes="">
                                      <p:cBhvr>
                                        <p:cTn id="18" dur="500" fill="hold"/>
                                        <p:tgtEl>
                                          <p:spTgt spid="12"/>
                                        </p:tgtEl>
                                        <p:attrNameLst>
                                          <p:attrName>ppt_x</p:attrName>
                                          <p:attrName>ppt_y</p:attrName>
                                        </p:attrNameLst>
                                      </p:cBhvr>
                                      <p:rCtr x="17900" y="-35800"/>
                                    </p:animMotion>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nodeType="clickEffect">
                                  <p:stCondLst>
                                    <p:cond delay="0"/>
                                  </p:stCondLst>
                                  <p:childTnLst>
                                    <p:set>
                                      <p:cBhvr>
                                        <p:cTn id="22" dur="1" fill="hold">
                                          <p:stCondLst>
                                            <p:cond delay="0"/>
                                          </p:stCondLst>
                                        </p:cTn>
                                        <p:tgtEl>
                                          <p:spTgt spid="12"/>
                                        </p:tgtEl>
                                        <p:attrNameLst>
                                          <p:attrName>style.visibility</p:attrName>
                                        </p:attrNameLst>
                                      </p:cBhvr>
                                      <p:to>
                                        <p:strVal val="hidden"/>
                                      </p:to>
                                    </p:set>
                                  </p:childTnLst>
                                </p:cTn>
                              </p:par>
                              <p:par>
                                <p:cTn id="23" presetID="63" presetClass="path" presetSubtype="0" accel="50000" decel="50000" fill="hold" nodeType="withEffect">
                                  <p:stCondLst>
                                    <p:cond delay="0"/>
                                  </p:stCondLst>
                                  <p:childTnLst>
                                    <p:animMotion origin="layout" path="M -0.187396 0.309167 L 0.664167 -0.429259 " pathEditMode="relative" rAng="0" ptsTypes="">
                                      <p:cBhvr>
                                        <p:cTn id="24" dur="500" fill="hold"/>
                                        <p:tgtEl>
                                          <p:spTgt spid="2"/>
                                        </p:tgtEl>
                                        <p:attrNameLst>
                                          <p:attrName>ppt_x</p:attrName>
                                          <p:attrName>ppt_y</p:attrName>
                                        </p:attrNameLst>
                                      </p:cBhvr>
                                      <p:rCtr x="44100" y="-37000"/>
                                    </p:animMotion>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nodeType="clickEffect">
                                  <p:stCondLst>
                                    <p:cond delay="0"/>
                                  </p:stCondLst>
                                  <p:childTnLst>
                                    <p:set>
                                      <p:cBhvr>
                                        <p:cTn id="28" dur="1" fill="hold">
                                          <p:stCondLst>
                                            <p:cond delay="0"/>
                                          </p:stCondLst>
                                        </p:cTn>
                                        <p:tgtEl>
                                          <p:spTgt spid="2"/>
                                        </p:tgtEl>
                                        <p:attrNameLst>
                                          <p:attrName>style.visibility</p:attrName>
                                        </p:attrNameLst>
                                      </p:cBhvr>
                                      <p:to>
                                        <p:strVal val="hidden"/>
                                      </p:to>
                                    </p:set>
                                  </p:childTnLst>
                                </p:cTn>
                              </p:par>
                              <p:par>
                                <p:cTn id="29" presetID="63" presetClass="path" presetSubtype="0" accel="50000" decel="50000" fill="hold" nodeType="withEffect">
                                  <p:stCondLst>
                                    <p:cond delay="0"/>
                                  </p:stCondLst>
                                  <p:childTnLst>
                                    <p:animMotion origin="layout" path="M -0.113802 0.0231481 L -0.234219 -0.754722 " pathEditMode="relative" rAng="0" ptsTypes="">
                                      <p:cBhvr>
                                        <p:cTn id="30" dur="500" fill="hold"/>
                                        <p:tgtEl>
                                          <p:spTgt spid="38"/>
                                        </p:tgtEl>
                                        <p:attrNameLst>
                                          <p:attrName>ppt_x</p:attrName>
                                          <p:attrName>ppt_y</p:attrName>
                                        </p:attrNameLst>
                                      </p:cBhvr>
                                      <p:rCtr x="-5900" y="-38600"/>
                                    </p:animMotion>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nodeType="clickEffect">
                                  <p:stCondLst>
                                    <p:cond delay="0"/>
                                  </p:stCondLst>
                                  <p:childTnLst>
                                    <p:set>
                                      <p:cBhvr>
                                        <p:cTn id="34" dur="1" fill="hold">
                                          <p:stCondLst>
                                            <p:cond delay="0"/>
                                          </p:stCondLst>
                                        </p:cTn>
                                        <p:tgtEl>
                                          <p:spTgt spid="38"/>
                                        </p:tgtEl>
                                        <p:attrNameLst>
                                          <p:attrName>style.visibility</p:attrName>
                                        </p:attrNameLst>
                                      </p:cBhvr>
                                      <p:to>
                                        <p:strVal val="hidden"/>
                                      </p:to>
                                    </p:set>
                                  </p:childTnLst>
                                </p:cTn>
                              </p:par>
                              <p:par>
                                <p:cTn id="35" presetID="63" presetClass="path" presetSubtype="0" accel="50000" decel="50000" fill="hold" nodeType="withEffect">
                                  <p:stCondLst>
                                    <p:cond delay="0"/>
                                  </p:stCondLst>
                                  <p:childTnLst>
                                    <p:animMotion origin="layout" path="M -0.0545833 -0.370371 L 0.636563 0.0412964 " pathEditMode="relative" rAng="0" ptsTypes="">
                                      <p:cBhvr>
                                        <p:cTn id="36" dur="500" fill="hold"/>
                                        <p:tgtEl>
                                          <p:spTgt spid="51"/>
                                        </p:tgtEl>
                                        <p:attrNameLst>
                                          <p:attrName>ppt_x</p:attrName>
                                          <p:attrName>ppt_y</p:attrName>
                                        </p:attrNameLst>
                                      </p:cBhvr>
                                      <p:rCtr x="34600" y="20600"/>
                                    </p:animMotion>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nodeType="clickEffect">
                                  <p:stCondLst>
                                    <p:cond delay="0"/>
                                  </p:stCondLst>
                                  <p:childTnLst>
                                    <p:set>
                                      <p:cBhvr>
                                        <p:cTn id="40" dur="1" fill="hold">
                                          <p:stCondLst>
                                            <p:cond delay="0"/>
                                          </p:stCondLst>
                                        </p:cTn>
                                        <p:tgtEl>
                                          <p:spTgt spid="51"/>
                                        </p:tgtEl>
                                        <p:attrNameLst>
                                          <p:attrName>style.visibility</p:attrName>
                                        </p:attrNameLst>
                                      </p:cBhvr>
                                      <p:to>
                                        <p:strVal val="hidden"/>
                                      </p:to>
                                    </p:set>
                                  </p:childTnLst>
                                </p:cTn>
                              </p:par>
                              <p:par>
                                <p:cTn id="41" presetID="63" presetClass="path" presetSubtype="0" accel="50000" decel="50000" fill="hold" nodeType="withEffect">
                                  <p:stCondLst>
                                    <p:cond delay="0"/>
                                  </p:stCondLst>
                                  <p:childTnLst>
                                    <p:animMotion origin="layout" path="M -0.085625 -0.0530556 L 0.61974 0.668333 " pathEditMode="relative" rAng="0" ptsTypes="">
                                      <p:cBhvr>
                                        <p:cTn id="42" dur="500" fill="hold"/>
                                        <p:tgtEl>
                                          <p:spTgt spid="41"/>
                                        </p:tgtEl>
                                        <p:attrNameLst>
                                          <p:attrName>ppt_x</p:attrName>
                                          <p:attrName>ppt_y</p:attrName>
                                        </p:attrNameLst>
                                      </p:cBhvr>
                                      <p:rCtr x="35300" y="36100"/>
                                    </p:animMotion>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nodeType="clickEffect">
                                  <p:stCondLst>
                                    <p:cond delay="0"/>
                                  </p:stCondLst>
                                  <p:childTnLst>
                                    <p:set>
                                      <p:cBhvr>
                                        <p:cTn id="46" dur="1" fill="hold">
                                          <p:stCondLst>
                                            <p:cond delay="0"/>
                                          </p:stCondLst>
                                        </p:cTn>
                                        <p:tgtEl>
                                          <p:spTgt spid="41"/>
                                        </p:tgtEl>
                                        <p:attrNameLst>
                                          <p:attrName>style.visibility</p:attrName>
                                        </p:attrNameLst>
                                      </p:cBhvr>
                                      <p:to>
                                        <p:strVal val="hidden"/>
                                      </p:to>
                                    </p:set>
                                  </p:childTnLst>
                                </p:cTn>
                              </p:par>
                              <p:par>
                                <p:cTn id="47" presetID="63" presetClass="path" presetSubtype="0" accel="50000" decel="50000" fill="hold" nodeType="withEffect">
                                  <p:stCondLst>
                                    <p:cond delay="0"/>
                                  </p:stCondLst>
                                  <p:childTnLst>
                                    <p:animMotion origin="layout" path="M -0.364896 0.0938893 L 0.564584 0.804448 " pathEditMode="relative" rAng="0" ptsTypes="">
                                      <p:cBhvr>
                                        <p:cTn id="48" dur="500" fill="hold"/>
                                        <p:tgtEl>
                                          <p:spTgt spid="6"/>
                                        </p:tgtEl>
                                        <p:attrNameLst>
                                          <p:attrName>ppt_x</p:attrName>
                                          <p:attrName>ppt_y</p:attrName>
                                        </p:attrNameLst>
                                      </p:cBhvr>
                                      <p:rCtr x="46500" y="35500"/>
                                    </p:animMotion>
                                  </p:childTnLst>
                                </p:cTn>
                              </p:par>
                            </p:childTnLst>
                          </p:cTn>
                        </p:par>
                      </p:childTnLst>
                    </p:cTn>
                  </p:par>
                  <p:par>
                    <p:cTn id="49" fill="hold">
                      <p:stCondLst>
                        <p:cond delay="indefinite"/>
                      </p:stCondLst>
                      <p:childTnLst>
                        <p:par>
                          <p:cTn id="50" fill="hold">
                            <p:stCondLst>
                              <p:cond delay="0"/>
                            </p:stCondLst>
                            <p:childTnLst>
                              <p:par>
                                <p:cTn id="51" presetID="10" presetClass="exit" presetSubtype="0" fill="hold" nodeType="clickEffect">
                                  <p:stCondLst>
                                    <p:cond delay="0"/>
                                  </p:stCondLst>
                                  <p:childTnLst>
                                    <p:animEffect transition="out" filter="fade">
                                      <p:cBhvr>
                                        <p:cTn id="52" dur="500"/>
                                        <p:tgtEl>
                                          <p:spTgt spid="6"/>
                                        </p:tgtEl>
                                      </p:cBhvr>
                                    </p:animEffect>
                                    <p:set>
                                      <p:cBhvr>
                                        <p:cTn id="53" dur="1" fill="hold">
                                          <p:stCondLst>
                                            <p:cond delay="499"/>
                                          </p:stCondLst>
                                        </p:cTn>
                                        <p:tgtEl>
                                          <p:spTgt spid="6"/>
                                        </p:tgtEl>
                                        <p:attrNameLst>
                                          <p:attrName>style.visibility</p:attrName>
                                        </p:attrNameLst>
                                      </p:cBhvr>
                                      <p:to>
                                        <p:strVal val="hidden"/>
                                      </p:to>
                                    </p:set>
                                  </p:childTnLst>
                                </p:cTn>
                              </p:par>
                              <p:par>
                                <p:cTn id="54" presetID="35" presetClass="path" presetSubtype="0" accel="50000" decel="50000" fill="hold" nodeType="withEffect">
                                  <p:stCondLst>
                                    <p:cond delay="0"/>
                                  </p:stCondLst>
                                  <p:childTnLst>
                                    <p:animMotion origin="layout" path="M 0.270314 0.0125 L -0.689114 1.15714 " pathEditMode="relative" rAng="0" ptsTypes="">
                                      <p:cBhvr>
                                        <p:cTn id="55" dur="500" fill="hold"/>
                                        <p:tgtEl>
                                          <p:spTgt spid="36"/>
                                        </p:tgtEl>
                                        <p:attrNameLst>
                                          <p:attrName>ppt_x</p:attrName>
                                          <p:attrName>ppt_y</p:attrName>
                                        </p:attrNameLst>
                                      </p:cBhvr>
                                      <p:rCtr x="-47900" y="57200"/>
                                    </p:animMotion>
                                  </p:childTnLst>
                                </p:cTn>
                              </p:par>
                            </p:childTnLst>
                          </p:cTn>
                        </p:par>
                      </p:childTnLst>
                    </p:cTn>
                  </p:par>
                  <p:par>
                    <p:cTn id="56" fill="hold">
                      <p:stCondLst>
                        <p:cond delay="indefinite"/>
                      </p:stCondLst>
                      <p:childTnLst>
                        <p:par>
                          <p:cTn id="57" fill="hold">
                            <p:stCondLst>
                              <p:cond delay="0"/>
                            </p:stCondLst>
                            <p:childTnLst>
                              <p:par>
                                <p:cTn id="58" presetID="1" presetClass="exit" presetSubtype="0" fill="hold" nodeType="clickEffect">
                                  <p:stCondLst>
                                    <p:cond delay="0"/>
                                  </p:stCondLst>
                                  <p:childTnLst>
                                    <p:set>
                                      <p:cBhvr>
                                        <p:cTn id="59" dur="1" fill="hold">
                                          <p:stCondLst>
                                            <p:cond delay="0"/>
                                          </p:stCondLst>
                                        </p:cTn>
                                        <p:tgtEl>
                                          <p:spTgt spid="36"/>
                                        </p:tgtEl>
                                        <p:attrNameLst>
                                          <p:attrName>style.visibility</p:attrName>
                                        </p:attrNameLst>
                                      </p:cBhvr>
                                      <p:to>
                                        <p:strVal val="hidden"/>
                                      </p:to>
                                    </p:set>
                                  </p:childTnLst>
                                </p:cTn>
                              </p:par>
                              <p:par>
                                <p:cTn id="60" presetID="35" presetClass="path" presetSubtype="0" accel="50000" decel="50000" fill="hold" nodeType="withEffect">
                                  <p:stCondLst>
                                    <p:cond delay="0"/>
                                  </p:stCondLst>
                                  <p:childTnLst>
                                    <p:animMotion origin="layout" path="M 0.260834 0.00972222 L -0.750469 1.08861 " pathEditMode="relative" rAng="0" ptsTypes="">
                                      <p:cBhvr>
                                        <p:cTn id="61" dur="500" fill="hold"/>
                                        <p:tgtEl>
                                          <p:spTgt spid="16"/>
                                        </p:tgtEl>
                                        <p:attrNameLst>
                                          <p:attrName>ppt_x</p:attrName>
                                          <p:attrName>ppt_y</p:attrName>
                                        </p:attrNameLst>
                                      </p:cBhvr>
                                      <p:rCtr x="-50500" y="53900"/>
                                    </p:animMotion>
                                  </p:childTnLst>
                                </p:cTn>
                              </p:par>
                            </p:childTnLst>
                          </p:cTn>
                        </p:par>
                      </p:childTnLst>
                    </p:cTn>
                  </p:par>
                  <p:par>
                    <p:cTn id="62" fill="hold">
                      <p:stCondLst>
                        <p:cond delay="indefinite"/>
                      </p:stCondLst>
                      <p:childTnLst>
                        <p:par>
                          <p:cTn id="63" fill="hold">
                            <p:stCondLst>
                              <p:cond delay="0"/>
                            </p:stCondLst>
                            <p:childTnLst>
                              <p:par>
                                <p:cTn id="64" presetID="1" presetClass="exit" presetSubtype="0" fill="hold" nodeType="clickEffect">
                                  <p:stCondLst>
                                    <p:cond delay="0"/>
                                  </p:stCondLst>
                                  <p:childTnLst>
                                    <p:set>
                                      <p:cBhvr>
                                        <p:cTn id="65" dur="1" fill="hold">
                                          <p:stCondLst>
                                            <p:cond delay="0"/>
                                          </p:stCondLst>
                                        </p:cTn>
                                        <p:tgtEl>
                                          <p:spTgt spid="16"/>
                                        </p:tgtEl>
                                        <p:attrNameLst>
                                          <p:attrName>style.visibility</p:attrName>
                                        </p:attrNameLst>
                                      </p:cBhvr>
                                      <p:to>
                                        <p:strVal val="hidden"/>
                                      </p:to>
                                    </p:set>
                                  </p:childTnLst>
                                </p:cTn>
                              </p:par>
                              <p:par>
                                <p:cTn id="66" presetID="42" presetClass="path" presetSubtype="0" accel="50000" decel="50000" fill="hold" nodeType="withEffect">
                                  <p:stCondLst>
                                    <p:cond delay="0"/>
                                  </p:stCondLst>
                                  <p:childTnLst>
                                    <p:animMotion origin="layout" path="M 0.108168 -0.0459902 L 0.0114565 0.756477 " pathEditMode="relative" rAng="0" ptsTypes="AA">
                                      <p:cBhvr>
                                        <p:cTn id="67" dur="700" fill="hold"/>
                                        <p:tgtEl>
                                          <p:spTgt spid="85030"/>
                                        </p:tgtEl>
                                        <p:attrNameLst>
                                          <p:attrName>ppt_x</p:attrName>
                                          <p:attrName>ppt_y</p:attrName>
                                        </p:attrNameLst>
                                      </p:cBhvr>
                                      <p:rCtr x="-4800" y="40100"/>
                                    </p:animMotion>
                                  </p:childTnLst>
                                </p:cTn>
                              </p:par>
                            </p:childTnLst>
                          </p:cTn>
                        </p:par>
                      </p:childTnLst>
                    </p:cTn>
                  </p:par>
                  <p:par>
                    <p:cTn id="68" fill="hold">
                      <p:stCondLst>
                        <p:cond delay="indefinite"/>
                      </p:stCondLst>
                      <p:childTnLst>
                        <p:par>
                          <p:cTn id="69" fill="hold">
                            <p:stCondLst>
                              <p:cond delay="0"/>
                            </p:stCondLst>
                            <p:childTnLst>
                              <p:par>
                                <p:cTn id="70" presetID="10" presetClass="exit" presetSubtype="0" fill="hold" nodeType="clickEffect">
                                  <p:stCondLst>
                                    <p:cond delay="0"/>
                                  </p:stCondLst>
                                  <p:childTnLst>
                                    <p:animEffect transition="out" filter="fade">
                                      <p:cBhvr>
                                        <p:cTn id="71" dur="500"/>
                                        <p:tgtEl>
                                          <p:spTgt spid="85030"/>
                                        </p:tgtEl>
                                      </p:cBhvr>
                                    </p:animEffect>
                                    <p:set>
                                      <p:cBhvr>
                                        <p:cTn id="72" dur="1" fill="hold">
                                          <p:stCondLst>
                                            <p:cond delay="499"/>
                                          </p:stCondLst>
                                        </p:cTn>
                                        <p:tgtEl>
                                          <p:spTgt spid="85030"/>
                                        </p:tgtEl>
                                        <p:attrNameLst>
                                          <p:attrName>style.visibility</p:attrName>
                                        </p:attrNameLst>
                                      </p:cBhvr>
                                      <p:to>
                                        <p:strVal val="hidden"/>
                                      </p:to>
                                    </p:set>
                                  </p:childTnLst>
                                </p:cTn>
                              </p:par>
                              <p:par>
                                <p:cTn id="73" presetID="63" presetClass="path" presetSubtype="0" accel="50000" decel="50000" fill="hold" nodeType="withEffect">
                                  <p:stCondLst>
                                    <p:cond delay="0"/>
                                  </p:stCondLst>
                                  <p:childTnLst>
                                    <p:animMotion origin="layout" path="M 0.10823 0.116852 L -0.436512 0.690743 " pathEditMode="relative" rAng="0" ptsTypes="">
                                      <p:cBhvr>
                                        <p:cTn id="74" dur="500" fill="hold"/>
                                        <p:tgtEl>
                                          <p:spTgt spid="19"/>
                                        </p:tgtEl>
                                        <p:attrNameLst>
                                          <p:attrName>ppt_x</p:attrName>
                                          <p:attrName>ppt_y</p:attrName>
                                        </p:attrNameLst>
                                      </p:cBhvr>
                                      <p:rCtr x="-27200" y="28700"/>
                                    </p:animMotion>
                                  </p:childTnLst>
                                </p:cTn>
                              </p:par>
                            </p:childTnLst>
                          </p:cTn>
                        </p:par>
                      </p:childTnLst>
                    </p:cTn>
                  </p:par>
                  <p:par>
                    <p:cTn id="75" fill="hold">
                      <p:stCondLst>
                        <p:cond delay="indefinite"/>
                      </p:stCondLst>
                      <p:childTnLst>
                        <p:par>
                          <p:cTn id="76" fill="hold">
                            <p:stCondLst>
                              <p:cond delay="0"/>
                            </p:stCondLst>
                            <p:childTnLst>
                              <p:par>
                                <p:cTn id="77" presetID="1" presetClass="exit" presetSubtype="0" fill="hold" nodeType="clickEffect">
                                  <p:stCondLst>
                                    <p:cond delay="0"/>
                                  </p:stCondLst>
                                  <p:childTnLst>
                                    <p:set>
                                      <p:cBhvr>
                                        <p:cTn id="78" dur="1" fill="hold">
                                          <p:stCondLst>
                                            <p:cond delay="0"/>
                                          </p:stCondLst>
                                        </p:cTn>
                                        <p:tgtEl>
                                          <p:spTgt spid="19"/>
                                        </p:tgtEl>
                                        <p:attrNameLst>
                                          <p:attrName>style.visibility</p:attrName>
                                        </p:attrNameLst>
                                      </p:cBhvr>
                                      <p:to>
                                        <p:strVal val="hidden"/>
                                      </p:to>
                                    </p:set>
                                  </p:childTnLst>
                                </p:cTn>
                              </p:par>
                              <p:par>
                                <p:cTn id="79" presetID="35" presetClass="path" presetSubtype="0" accel="50000" decel="50000" fill="hold" nodeType="withEffect">
                                  <p:stCondLst>
                                    <p:cond delay="0"/>
                                  </p:stCondLst>
                                  <p:childTnLst>
                                    <p:animMotion origin="layout" path="M -0.0795833 -0.103611 L -0.789635 -0.0944444 " pathEditMode="relative" rAng="0" ptsTypes="">
                                      <p:cBhvr>
                                        <p:cTn id="80" dur="500" fill="hold"/>
                                        <p:tgtEl>
                                          <p:spTgt spid="28"/>
                                        </p:tgtEl>
                                        <p:attrNameLst>
                                          <p:attrName>ppt_x</p:attrName>
                                          <p:attrName>ppt_y</p:attrName>
                                        </p:attrNameLst>
                                      </p:cBhvr>
                                      <p:rCtr x="-35200" y="900"/>
                                    </p:animMotion>
                                  </p:childTnLst>
                                </p:cTn>
                              </p:par>
                            </p:childTnLst>
                          </p:cTn>
                        </p:par>
                      </p:childTnLst>
                    </p:cTn>
                  </p:par>
                  <p:par>
                    <p:cTn id="81" fill="hold">
                      <p:stCondLst>
                        <p:cond delay="indefinite"/>
                      </p:stCondLst>
                      <p:childTnLst>
                        <p:par>
                          <p:cTn id="82" fill="hold">
                            <p:stCondLst>
                              <p:cond delay="0"/>
                            </p:stCondLst>
                            <p:childTnLst>
                              <p:par>
                                <p:cTn id="83" presetID="1" presetClass="exit" presetSubtype="0" fill="hold" nodeType="clickEffect">
                                  <p:stCondLst>
                                    <p:cond delay="0"/>
                                  </p:stCondLst>
                                  <p:childTnLst>
                                    <p:set>
                                      <p:cBhvr>
                                        <p:cTn id="84" dur="1" fill="hold">
                                          <p:stCondLst>
                                            <p:cond delay="0"/>
                                          </p:stCondLst>
                                        </p:cTn>
                                        <p:tgtEl>
                                          <p:spTgt spid="28"/>
                                        </p:tgtEl>
                                        <p:attrNameLst>
                                          <p:attrName>style.visibility</p:attrName>
                                        </p:attrNameLst>
                                      </p:cBhvr>
                                      <p:to>
                                        <p:strVal val="hidden"/>
                                      </p:to>
                                    </p:set>
                                  </p:childTnLst>
                                </p:cTn>
                              </p:par>
                              <p:par>
                                <p:cTn id="85" presetID="35" presetClass="path" presetSubtype="0" accel="50000" decel="50000" fill="hold" nodeType="withEffect">
                                  <p:stCondLst>
                                    <p:cond delay="0"/>
                                  </p:stCondLst>
                                  <p:childTnLst>
                                    <p:animMotion origin="layout" path="M 0.145991 0.0966666 L -0.668281 -0.507685 " pathEditMode="relative" rAng="0" ptsTypes="">
                                      <p:cBhvr>
                                        <p:cTn id="86" dur="500" fill="hold"/>
                                        <p:tgtEl>
                                          <p:spTgt spid="56"/>
                                        </p:tgtEl>
                                        <p:attrNameLst>
                                          <p:attrName>ppt_x</p:attrName>
                                          <p:attrName>ppt_y</p:attrName>
                                        </p:attrNameLst>
                                      </p:cBhvr>
                                      <p:rCtr x="-40700" y="-30200"/>
                                    </p:animMotion>
                                  </p:childTnLst>
                                </p:cTn>
                              </p:par>
                            </p:childTnLst>
                          </p:cTn>
                        </p:par>
                      </p:childTnLst>
                    </p:cTn>
                  </p:par>
                  <p:par>
                    <p:cTn id="87" fill="hold">
                      <p:stCondLst>
                        <p:cond delay="indefinite"/>
                      </p:stCondLst>
                      <p:childTnLst>
                        <p:par>
                          <p:cTn id="88" fill="hold">
                            <p:stCondLst>
                              <p:cond delay="0"/>
                            </p:stCondLst>
                            <p:childTnLst>
                              <p:par>
                                <p:cTn id="89" presetID="1" presetClass="exit" presetSubtype="0" fill="hold" nodeType="clickEffect">
                                  <p:stCondLst>
                                    <p:cond delay="0"/>
                                  </p:stCondLst>
                                  <p:childTnLst>
                                    <p:set>
                                      <p:cBhvr>
                                        <p:cTn id="90" dur="1" fill="hold">
                                          <p:stCondLst>
                                            <p:cond delay="0"/>
                                          </p:stCondLst>
                                        </p:cTn>
                                        <p:tgtEl>
                                          <p:spTgt spid="56"/>
                                        </p:tgtEl>
                                        <p:attrNameLst>
                                          <p:attrName>style.visibility</p:attrName>
                                        </p:attrNameLst>
                                      </p:cBhvr>
                                      <p:to>
                                        <p:strVal val="hidden"/>
                                      </p:to>
                                    </p:set>
                                  </p:childTnLst>
                                </p:cTn>
                              </p:par>
                              <p:par>
                                <p:cTn id="91" presetID="35" presetClass="path" presetSubtype="0" accel="50000" decel="50000" fill="hold" nodeType="withEffect">
                                  <p:stCondLst>
                                    <p:cond delay="0"/>
                                  </p:stCondLst>
                                  <p:childTnLst>
                                    <p:animMotion origin="layout" path="M 0.125624 0.0962034 L -0.587918 -0.54426 " pathEditMode="relative" rAng="0" ptsTypes="">
                                      <p:cBhvr>
                                        <p:cTn id="92" dur="500" fill="hold"/>
                                        <p:tgtEl>
                                          <p:spTgt spid="60"/>
                                        </p:tgtEl>
                                        <p:attrNameLst>
                                          <p:attrName>ppt_x</p:attrName>
                                          <p:attrName>ppt_y</p:attrName>
                                        </p:attrNameLst>
                                      </p:cBhvr>
                                      <p:rCtr x="-35600" y="-320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430530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收入支出决算总表（财决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2" name="组合 1"/>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1C5684"/>
            </a:solidFill>
            <a:ln>
              <a:solidFill>
                <a:srgbClr val="1C5684"/>
              </a:solid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pic>
        <p:nvPicPr>
          <p:cNvPr id="3" name="图片 2" descr="czb_logo_1"/>
          <p:cNvPicPr>
            <a:picLocks noChangeAspect="true"/>
          </p:cNvPicPr>
          <p:nvPr/>
        </p:nvPicPr>
        <p:blipFill>
          <a:blip r:embed="rId1"/>
          <a:stretch>
            <a:fillRect/>
          </a:stretch>
        </p:blipFill>
        <p:spPr>
          <a:xfrm>
            <a:off x="8343900" y="391160"/>
            <a:ext cx="3603625" cy="565785"/>
          </a:xfrm>
          <a:prstGeom prst="rect">
            <a:avLst/>
          </a:prstGeom>
        </p:spPr>
      </p:pic>
      <p:pic>
        <p:nvPicPr>
          <p:cNvPr id="6" name="图片 5"/>
          <p:cNvPicPr>
            <a:picLocks noChangeAspect="true"/>
          </p:cNvPicPr>
          <p:nvPr/>
        </p:nvPicPr>
        <p:blipFill>
          <a:blip r:embed="rId2"/>
          <a:stretch>
            <a:fillRect/>
          </a:stretch>
        </p:blipFill>
        <p:spPr>
          <a:xfrm>
            <a:off x="2400300" y="956945"/>
            <a:ext cx="8543925" cy="5735320"/>
          </a:xfrm>
          <a:prstGeom prst="rect">
            <a:avLst/>
          </a:prstGeom>
          <a:ln>
            <a:solidFill>
              <a:schemeClr val="tx1"/>
            </a:solidFill>
          </a:ln>
        </p:spPr>
      </p:pic>
    </p:spTree>
  </p:cSld>
  <p:clrMapOvr>
    <a:masterClrMapping/>
  </p:clrMapOvr>
  <p:transition spd="slow"/>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430530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收入支出决算总表（财决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2" name="组合 1"/>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pic>
        <p:nvPicPr>
          <p:cNvPr id="3" name="图片 2"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12" name="组合 11"/>
          <p:cNvGrpSpPr/>
          <p:nvPr/>
        </p:nvGrpSpPr>
        <p:grpSpPr>
          <a:xfrm>
            <a:off x="2362200" y="1537970"/>
            <a:ext cx="8456930" cy="3656965"/>
            <a:chOff x="1305725" y="1270446"/>
            <a:chExt cx="5163751" cy="4566683"/>
          </a:xfrm>
        </p:grpSpPr>
        <p:sp>
          <p:nvSpPr>
            <p:cNvPr id="7"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8" name="组合 7"/>
            <p:cNvGrpSpPr/>
            <p:nvPr/>
          </p:nvGrpSpPr>
          <p:grpSpPr>
            <a:xfrm>
              <a:off x="1569594" y="1511892"/>
              <a:ext cx="4553785" cy="3945149"/>
              <a:chOff x="1312909" y="2048648"/>
              <a:chExt cx="8977424" cy="1831374"/>
            </a:xfrm>
          </p:grpSpPr>
          <p:sp>
            <p:nvSpPr>
              <p:cNvPr id="9" name="矩形 8"/>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5" name="文本框 4"/>
          <p:cNvSpPr txBox="true"/>
          <p:nvPr/>
        </p:nvSpPr>
        <p:spPr>
          <a:xfrm>
            <a:off x="2804795" y="1731010"/>
            <a:ext cx="7523480" cy="4081117"/>
          </a:xfrm>
          <a:prstGeom prst="rect">
            <a:avLst/>
          </a:prstGeom>
          <a:noFill/>
        </p:spPr>
        <p:txBody>
          <a:bodyPr wrap="square" rtlCol="0">
            <a:spAutoFit/>
          </a:bodyPr>
          <a:lstStyle/>
          <a:p>
            <a:pPr marL="285750" indent="-285750" eaLnBrk="1" hangingPunct="1">
              <a:lnSpc>
                <a:spcPct val="150000"/>
              </a:lnSpc>
              <a:buClr>
                <a:srgbClr val="000000"/>
              </a:buClr>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本表反映单位本年度的预、决算收支和年末结转结余情况。</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285750" indent="-285750" eaLnBrk="1" hangingPunct="1">
              <a:lnSpc>
                <a:spcPct val="150000"/>
              </a:lnSpc>
              <a:buClr>
                <a:srgbClr val="000000"/>
              </a:buClr>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年初预算数：填列经同级财政部门批复的年初预算数。</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285750" indent="-285750" eaLnBrk="1" hangingPunct="1">
              <a:lnSpc>
                <a:spcPct val="150000"/>
              </a:lnSpc>
              <a:buClr>
                <a:srgbClr val="000000"/>
              </a:buClr>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全年预算数：填列经调整后的全年预算数，包括年初预算数和预算调增调减数。</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285750" indent="-285750" eaLnBrk="1" hangingPunct="1">
              <a:lnSpc>
                <a:spcPct val="150000"/>
              </a:lnSpc>
              <a:buClr>
                <a:srgbClr val="000000"/>
              </a:buClr>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决算数：可自动生成。</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285750" indent="-285750">
              <a:lnSpc>
                <a:spcPct val="150000"/>
              </a:lnSpc>
              <a:buClr>
                <a:srgbClr val="000000"/>
              </a:buClr>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本年支出合计年初预算数、全年预算数包括使用本年收入、年初结转和结余以及用非财政拨款结余弥补收支</a:t>
            </a:r>
            <a:r>
              <a:rPr lang="zh-CN" altLang="en-US" dirty="0">
                <a:latin typeface="Times New Roman" panose="02020603050405020304" charset="0"/>
                <a:ea typeface="楷体" panose="02010609060101010101" pitchFamily="49" charset="-122"/>
                <a:sym typeface="Times New Roman" panose="02020603050405020304" charset="0"/>
              </a:rPr>
              <a:t>差额和</a:t>
            </a:r>
            <a:r>
              <a:rPr lang="zh-CN" altLang="en-US" b="1" dirty="0">
                <a:solidFill>
                  <a:srgbClr val="FF0000"/>
                </a:solidFill>
                <a:latin typeface="Times New Roman" panose="02020603050405020304" charset="0"/>
                <a:ea typeface="楷体" panose="02010609060101010101" pitchFamily="49" charset="-122"/>
                <a:sym typeface="Times New Roman" panose="02020603050405020304" charset="0"/>
              </a:rPr>
              <a:t>使用专用结余</a:t>
            </a:r>
            <a:r>
              <a:rPr lang="zh-CN" altLang="en-US" dirty="0">
                <a:latin typeface="Times New Roman" panose="02020603050405020304" charset="0"/>
                <a:ea typeface="楷体" panose="02010609060101010101" pitchFamily="49" charset="-122"/>
                <a:sym typeface="Times New Roman" panose="02020603050405020304" charset="0"/>
              </a:rPr>
              <a:t>等</a:t>
            </a: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资金安排的支出。</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spTree>
  </p:cSld>
  <p:clrMapOvr>
    <a:masterClrMapping/>
  </p:clrMapOvr>
  <p:transition spd="slow"/>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430530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收入支出决算总表（财决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2" name="组合 1"/>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pic>
        <p:nvPicPr>
          <p:cNvPr id="3" name="图片 2"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6" name="组合 5"/>
          <p:cNvGrpSpPr/>
          <p:nvPr/>
        </p:nvGrpSpPr>
        <p:grpSpPr>
          <a:xfrm>
            <a:off x="2362200" y="1537970"/>
            <a:ext cx="8456930" cy="3656330"/>
            <a:chOff x="3720" y="2422"/>
            <a:chExt cx="13318" cy="5758"/>
          </a:xfrm>
        </p:grpSpPr>
        <p:grpSp>
          <p:nvGrpSpPr>
            <p:cNvPr id="12" name="组合 11"/>
            <p:cNvGrpSpPr/>
            <p:nvPr/>
          </p:nvGrpSpPr>
          <p:grpSpPr>
            <a:xfrm>
              <a:off x="3720" y="2422"/>
              <a:ext cx="13318" cy="5759"/>
              <a:chOff x="1305725" y="1270446"/>
              <a:chExt cx="5163751" cy="4566683"/>
            </a:xfrm>
          </p:grpSpPr>
          <p:sp>
            <p:nvSpPr>
              <p:cNvPr id="7"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8" name="组合 7"/>
              <p:cNvGrpSpPr/>
              <p:nvPr/>
            </p:nvGrpSpPr>
            <p:grpSpPr>
              <a:xfrm>
                <a:off x="1569594" y="1511892"/>
                <a:ext cx="4553785" cy="3945149"/>
                <a:chOff x="1312909" y="2048648"/>
                <a:chExt cx="8977424" cy="1831374"/>
              </a:xfrm>
            </p:grpSpPr>
            <p:sp>
              <p:nvSpPr>
                <p:cNvPr id="9" name="矩形 8"/>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5" name="文本框 4"/>
            <p:cNvSpPr txBox="true"/>
            <p:nvPr/>
          </p:nvSpPr>
          <p:spPr>
            <a:xfrm>
              <a:off x="4401" y="3999"/>
              <a:ext cx="11729" cy="1975"/>
            </a:xfrm>
            <a:prstGeom prst="rect">
              <a:avLst/>
            </a:prstGeom>
            <a:noFill/>
          </p:spPr>
          <p:txBody>
            <a:bodyPr wrap="square" rtlCol="0">
              <a:spAutoFit/>
            </a:bodyPr>
            <a:lstStyle/>
            <a:p>
              <a:pPr indent="457200" fontAlgn="auto">
                <a:lnSpc>
                  <a:spcPct val="150000"/>
                </a:lnSpc>
                <a:buClr>
                  <a:srgbClr val="000000"/>
                </a:buClr>
                <a:buSzPct val="70000"/>
                <a:buFont typeface="Wingdings" panose="05000000000000000000" charset="0"/>
                <a:buNone/>
                <a:extLst>
                  <a:ext uri="{35155182-B16C-46BC-9424-99874614C6A1}">
                    <wpsdc:indentchars xmlns:wpsdc="http://www.wps.cn/officeDocument/2017/drawingmlCustomData" val="200" checksum="59296752"/>
                  </a:ext>
                </a:extLst>
              </a:pP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“使用非财政拨款结余”名称修改为“使用非财政拨款结余和专用结余”，填列口径不变。</a:t>
              </a:r>
              <a:endParaRPr lang="zh-CN" altLang="en-US"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grpSp>
    </p:spTree>
  </p:cSld>
  <p:clrMapOvr>
    <a:masterClrMapping/>
  </p:clrMapOvr>
  <p:transition spd="slow"/>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430530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收入支出决算总表（财决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2" name="组合 1"/>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pic>
        <p:nvPicPr>
          <p:cNvPr id="3" name="图片 2"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12" name="组合 11"/>
          <p:cNvGrpSpPr/>
          <p:nvPr/>
        </p:nvGrpSpPr>
        <p:grpSpPr>
          <a:xfrm>
            <a:off x="2362200" y="1537970"/>
            <a:ext cx="8554085" cy="3656965"/>
            <a:chOff x="1305725" y="1270446"/>
            <a:chExt cx="5163751" cy="4566683"/>
          </a:xfrm>
        </p:grpSpPr>
        <p:sp>
          <p:nvSpPr>
            <p:cNvPr id="7"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8" name="组合 7"/>
            <p:cNvGrpSpPr/>
            <p:nvPr/>
          </p:nvGrpSpPr>
          <p:grpSpPr>
            <a:xfrm>
              <a:off x="1569594" y="1511892"/>
              <a:ext cx="4553785" cy="3945149"/>
              <a:chOff x="1312909" y="2048648"/>
              <a:chExt cx="8977424" cy="1831374"/>
            </a:xfrm>
          </p:grpSpPr>
          <p:sp>
            <p:nvSpPr>
              <p:cNvPr id="9" name="矩形 8"/>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5" name="文本框 4"/>
          <p:cNvSpPr txBox="true"/>
          <p:nvPr/>
        </p:nvSpPr>
        <p:spPr>
          <a:xfrm>
            <a:off x="2804795" y="1731010"/>
            <a:ext cx="7523480" cy="4052570"/>
          </a:xfrm>
          <a:prstGeom prst="rect">
            <a:avLst/>
          </a:prstGeom>
          <a:noFill/>
        </p:spPr>
        <p:txBody>
          <a:bodyPr wrap="square" rtlCol="0">
            <a:spAutoFit/>
          </a:bodyPr>
          <a:lstStyle/>
          <a:p>
            <a:pPr indent="0" algn="just" fontAlgn="auto">
              <a:lnSpc>
                <a:spcPct val="120000"/>
              </a:lnSpc>
              <a:spcAft>
                <a:spcPts val="1200"/>
              </a:spcAft>
              <a:buNone/>
            </a:pPr>
            <a:r>
              <a:rPr lang="zh-CN" altLang="en-US" b="1"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年初结转和结余全年预算数：</a:t>
            </a:r>
            <a:r>
              <a:rPr lang="zh-CN" altLang="en-US"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填列已经财政部门批复的上年度决算年末结转和结余数（如涉及财政收回存量资金，中央部门应相应减去财政收回结转和结余数），即：年初结转和结余的全年预算数＝</a:t>
            </a:r>
            <a:r>
              <a:rPr lang="zh-CN" altLang="en-US" b="1"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上年度决算批复年末结转和结余数</a:t>
            </a:r>
            <a:r>
              <a:rPr lang="zh-CN" altLang="en-US"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＋经预算批复的结转和结余调增数－经预算批复的结转和结余调减数（含</a:t>
            </a:r>
            <a:r>
              <a:rPr lang="zh-CN" altLang="en-US" b="1"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财政收回</a:t>
            </a:r>
            <a:r>
              <a:rPr lang="zh-CN" altLang="en-US"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结转结余），</a:t>
            </a:r>
            <a:r>
              <a:rPr lang="zh-CN" altLang="en-US" b="1"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且全年预算数不小于零</a:t>
            </a:r>
            <a:r>
              <a:rPr lang="zh-CN" altLang="en-US"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endParaRPr lang="zh-CN" altLang="en-US" dirty="0">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indent="0" algn="just" fontAlgn="auto">
              <a:lnSpc>
                <a:spcPct val="120000"/>
              </a:lnSpc>
              <a:spcAft>
                <a:spcPts val="1200"/>
              </a:spcAft>
              <a:buNone/>
            </a:pPr>
            <a:r>
              <a:rPr lang="zh-CN" altLang="en-US" b="1"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此外，按照目前部门预决算编报范围及相关会计核算规定，中央事业单位非财政拨款结余扣除结余分配后滚存的金额，应在部门决算附表“预算支出相关信息表”完整反映，不在部门决算主表反映。地方单位按照同级财政部门规定填报。</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spTree>
  </p:cSld>
  <p:clrMapOvr>
    <a:masterClrMapping/>
  </p:clrMapOvr>
  <p:transition spd="slow"/>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34" name="图片 33" descr="czb_logo_1"/>
          <p:cNvPicPr>
            <a:picLocks noChangeAspect="true"/>
          </p:cNvPicPr>
          <p:nvPr/>
        </p:nvPicPr>
        <p:blipFill>
          <a:blip r:embed="rId1"/>
          <a:stretch>
            <a:fillRect/>
          </a:stretch>
        </p:blipFill>
        <p:spPr>
          <a:xfrm>
            <a:off x="8343900" y="391160"/>
            <a:ext cx="3603625" cy="565785"/>
          </a:xfrm>
          <a:prstGeom prst="rect">
            <a:avLst/>
          </a:prstGeom>
        </p:spPr>
      </p:pic>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50645" y="496570"/>
            <a:ext cx="600456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财政拨款收入支出决算总表（财决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01-1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2" name="组合 1"/>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1C5684"/>
            </a:solidFill>
            <a:ln>
              <a:solidFill>
                <a:srgbClr val="1C5684"/>
              </a:solid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pic>
        <p:nvPicPr>
          <p:cNvPr id="5" name="图片 4"/>
          <p:cNvPicPr>
            <a:picLocks noChangeAspect="true"/>
          </p:cNvPicPr>
          <p:nvPr/>
        </p:nvPicPr>
        <p:blipFill>
          <a:blip r:embed="rId2"/>
          <a:stretch>
            <a:fillRect/>
          </a:stretch>
        </p:blipFill>
        <p:spPr>
          <a:xfrm>
            <a:off x="2360930" y="1093470"/>
            <a:ext cx="8415020" cy="5599430"/>
          </a:xfrm>
          <a:prstGeom prst="rect">
            <a:avLst/>
          </a:prstGeom>
          <a:ln>
            <a:solidFill>
              <a:schemeClr val="tx1"/>
            </a:solidFill>
          </a:ln>
        </p:spPr>
      </p:pic>
    </p:spTree>
  </p:cSld>
  <p:clrMapOvr>
    <a:masterClrMapping/>
  </p:clrMapOvr>
  <p:transition spd="slow"/>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34" name="图片 33" descr="czb_logo_1"/>
          <p:cNvPicPr>
            <a:picLocks noChangeAspect="true"/>
          </p:cNvPicPr>
          <p:nvPr/>
        </p:nvPicPr>
        <p:blipFill>
          <a:blip r:embed="rId1"/>
          <a:stretch>
            <a:fillRect/>
          </a:stretch>
        </p:blipFill>
        <p:spPr>
          <a:xfrm>
            <a:off x="8343900" y="391160"/>
            <a:ext cx="3603625" cy="565785"/>
          </a:xfrm>
          <a:prstGeom prst="rect">
            <a:avLst/>
          </a:prstGeom>
        </p:spPr>
      </p:pic>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50645" y="496570"/>
            <a:ext cx="600456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财政拨款收入支出决算总表（财决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01-1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3" name="组合 2"/>
          <p:cNvGrpSpPr/>
          <p:nvPr/>
        </p:nvGrpSpPr>
        <p:grpSpPr>
          <a:xfrm>
            <a:off x="563880" y="1529715"/>
            <a:ext cx="1223645" cy="3665220"/>
            <a:chOff x="10727" y="1484313"/>
            <a:chExt cx="1619474" cy="5777627"/>
          </a:xfrm>
        </p:grpSpPr>
        <p:sp>
          <p:nvSpPr>
            <p:cNvPr id="6" name="矩形 5"/>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7" name="矩形 6"/>
            <p:cNvSpPr/>
            <p:nvPr/>
          </p:nvSpPr>
          <p:spPr>
            <a:xfrm>
              <a:off x="10727" y="3024105"/>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8" name="矩形 7"/>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9" name="矩形 8"/>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856990"/>
            <a:chOff x="3720" y="2422"/>
            <a:chExt cx="13318" cy="6074"/>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17" y="2726"/>
              <a:ext cx="11848" cy="5770"/>
            </a:xfrm>
            <a:prstGeom prst="rect">
              <a:avLst/>
            </a:prstGeom>
            <a:noFill/>
          </p:spPr>
          <p:txBody>
            <a:bodyPr wrap="square" rtlCol="0">
              <a:spAutoFit/>
            </a:bodyPr>
            <a:lstStyle/>
            <a:p>
              <a:pPr marL="285750" indent="-285750" eaLnBrk="1" hangingPunct="1">
                <a:lnSpc>
                  <a:spcPct val="150000"/>
                </a:lnSpc>
                <a:buClr>
                  <a:srgbClr val="000000"/>
                </a:buClr>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本表反映单位本年度财政拨款预、决算收支和年末结转结余情况。</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285750" indent="-285750" eaLnBrk="1" hangingPunct="1">
                <a:lnSpc>
                  <a:spcPct val="150000"/>
                </a:lnSpc>
                <a:buClr>
                  <a:srgbClr val="000000"/>
                </a:buClr>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年初预算数：填列经同级财政部门批复的</a:t>
              </a:r>
              <a:r>
                <a:rPr lang="zh-CN" altLang="en-US" dirty="0">
                  <a:latin typeface="Times New Roman" panose="02020603050405020304" charset="0"/>
                  <a:ea typeface="楷体" panose="02010609060101010101" pitchFamily="49" charset="-122"/>
                  <a:sym typeface="Times New Roman" panose="02020603050405020304" charset="0"/>
                </a:rPr>
                <a:t>财政拨款</a:t>
              </a: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年初预算数。</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285750" indent="-285750" eaLnBrk="1" hangingPunct="1">
                <a:lnSpc>
                  <a:spcPct val="150000"/>
                </a:lnSpc>
                <a:buClr>
                  <a:srgbClr val="000000"/>
                </a:buClr>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全年预算数：填列经调整后的全年预算数，包括年初预算数和预算调增调减数。</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285750" indent="-285750" eaLnBrk="1" hangingPunct="1">
                <a:lnSpc>
                  <a:spcPct val="150000"/>
                </a:lnSpc>
                <a:buClr>
                  <a:srgbClr val="000000"/>
                </a:buClr>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决算数：可自动生成。</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285750" indent="-285750" eaLnBrk="1" hangingPunct="1">
                <a:lnSpc>
                  <a:spcPct val="150000"/>
                </a:lnSpc>
                <a:buClr>
                  <a:srgbClr val="000000"/>
                </a:buClr>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本年支出合计年初预算数、全年预算数，包括使用本年收入及年初结转和结余安排的支出。</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grpSp>
    </p:spTree>
  </p:cSld>
  <p:clrMapOvr>
    <a:masterClrMapping/>
  </p:clrMapOvr>
  <p:transition spd="slow"/>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34" name="图片 33" descr="czb_logo_1"/>
          <p:cNvPicPr>
            <a:picLocks noChangeAspect="true"/>
          </p:cNvPicPr>
          <p:nvPr/>
        </p:nvPicPr>
        <p:blipFill>
          <a:blip r:embed="rId1"/>
          <a:stretch>
            <a:fillRect/>
          </a:stretch>
        </p:blipFill>
        <p:spPr>
          <a:xfrm>
            <a:off x="8343900" y="391160"/>
            <a:ext cx="3603625" cy="565785"/>
          </a:xfrm>
          <a:prstGeom prst="rect">
            <a:avLst/>
          </a:prstGeom>
        </p:spPr>
      </p:pic>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50645" y="496570"/>
            <a:ext cx="600456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财政拨款收入支出决算总表（财决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01-1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2" name="组合 1"/>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3" name="组合 2"/>
          <p:cNvGrpSpPr/>
          <p:nvPr/>
        </p:nvGrpSpPr>
        <p:grpSpPr>
          <a:xfrm>
            <a:off x="2362200" y="1537970"/>
            <a:ext cx="8456930" cy="3656965"/>
            <a:chOff x="3720" y="2422"/>
            <a:chExt cx="13318" cy="5759"/>
          </a:xfrm>
        </p:grpSpPr>
        <p:sp>
          <p:nvSpPr>
            <p:cNvPr id="7" name="任意多边形 13"/>
            <p:cNvSpPr/>
            <p:nvPr/>
          </p:nvSpPr>
          <p:spPr>
            <a:xfrm>
              <a:off x="3720" y="2422"/>
              <a:ext cx="13318" cy="5759"/>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9" name="矩形 8"/>
            <p:cNvSpPr/>
            <p:nvPr/>
          </p:nvSpPr>
          <p:spPr>
            <a:xfrm>
              <a:off x="4401" y="2726"/>
              <a:ext cx="11743" cy="4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4399" y="4487"/>
              <a:ext cx="11745" cy="2704"/>
            </a:xfrm>
            <a:prstGeom prst="rect">
              <a:avLst/>
            </a:prstGeom>
            <a:noFill/>
          </p:spPr>
          <p:txBody>
            <a:bodyPr wrap="square" rtlCol="0">
              <a:spAutoFit/>
            </a:bodyPr>
            <a:lstStyle/>
            <a:p>
              <a:pPr indent="0" algn="ctr" fontAlgn="auto">
                <a:lnSpc>
                  <a:spcPts val="3000"/>
                </a:lnSpc>
                <a:buSzPct val="70000"/>
                <a:buFont typeface="Wingdings" panose="05000000000000000000" charset="0"/>
                <a:buNone/>
              </a:pPr>
              <a:r>
                <a:rPr lang="zh-CN" altLang="en-US" sz="2000">
                  <a:solidFill>
                    <a:schemeClr val="tx1"/>
                  </a:solidFill>
                  <a:latin typeface="Times New Roman" panose="02020603050405020304" charset="0"/>
                  <a:ea typeface="楷体" panose="02010609060101010101" pitchFamily="49" charset="-122"/>
                  <a:sym typeface="Times New Roman" panose="02020603050405020304" charset="0"/>
                </a:rPr>
                <a:t>无变动。</a:t>
              </a: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spTree>
  </p:cSld>
  <p:clrMapOvr>
    <a:masterClrMapping/>
  </p:clrMapOvr>
  <p:transition spd="slow"/>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51" name="图片 50" descr="czb_logo_1"/>
          <p:cNvPicPr>
            <a:picLocks noChangeAspect="true"/>
          </p:cNvPicPr>
          <p:nvPr/>
        </p:nvPicPr>
        <p:blipFill>
          <a:blip r:embed="rId1"/>
          <a:stretch>
            <a:fillRect/>
          </a:stretch>
        </p:blipFill>
        <p:spPr>
          <a:xfrm>
            <a:off x="8343900" y="391160"/>
            <a:ext cx="3603625" cy="565785"/>
          </a:xfrm>
          <a:prstGeom prst="rect">
            <a:avLst/>
          </a:prstGeom>
        </p:spPr>
      </p:pic>
      <p:sp>
        <p:nvSpPr>
          <p:cNvPr id="3" name="文本框 2"/>
          <p:cNvSpPr txBox="true"/>
          <p:nvPr/>
        </p:nvSpPr>
        <p:spPr>
          <a:xfrm>
            <a:off x="1335405" y="1268730"/>
            <a:ext cx="9003030" cy="3107690"/>
          </a:xfrm>
          <a:prstGeom prst="rect">
            <a:avLst/>
          </a:prstGeom>
          <a:noFill/>
        </p:spPr>
        <p:txBody>
          <a:bodyPr wrap="square" rtlCol="0">
            <a:spAutoFit/>
          </a:bodyPr>
          <a:lstStyle/>
          <a:p>
            <a:pPr algn="just" fontAlgn="auto">
              <a:lnSpc>
                <a:spcPct val="150000"/>
              </a:lnSpc>
              <a:spcAft>
                <a:spcPts val="1200"/>
              </a:spcAft>
            </a:pPr>
            <a:r>
              <a:rPr sz="2400" b="1" dirty="0">
                <a:latin typeface="Times New Roman" panose="02020603050405020304" charset="0"/>
                <a:ea typeface="楷体" panose="02010609060101010101" pitchFamily="49" charset="-122"/>
                <a:sym typeface="+mn-ea"/>
              </a:rPr>
              <a:t>《财政部关于2023年度部门决算工作的通知》</a:t>
            </a:r>
            <a:endParaRPr sz="2400" b="1" dirty="0">
              <a:latin typeface="Times New Roman" panose="02020603050405020304" charset="0"/>
              <a:ea typeface="楷体" panose="02010609060101010101" pitchFamily="49" charset="-122"/>
              <a:sym typeface="+mn-ea"/>
            </a:endParaRPr>
          </a:p>
          <a:p>
            <a:pPr indent="508000" algn="just" fontAlgn="auto">
              <a:lnSpc>
                <a:spcPct val="150000"/>
              </a:lnSpc>
              <a:spcAft>
                <a:spcPts val="1200"/>
              </a:spcAft>
              <a:extLst>
                <a:ext uri="{35155182-B16C-46BC-9424-99874614C6A1}">
                  <wpsdc:indentchars xmlns:wpsdc="http://www.wps.cn/officeDocument/2017/drawingmlCustomData" val="200" checksum="282533468"/>
                </a:ext>
              </a:extLst>
            </a:pPr>
            <a:r>
              <a:rPr sz="2000" dirty="0">
                <a:latin typeface="Times New Roman" panose="02020603050405020304" charset="0"/>
                <a:ea typeface="楷体" panose="02010609060101010101" pitchFamily="49" charset="-122"/>
              </a:rPr>
              <a:t>各地区、各部门、财政部各地监管局要全面学习贯彻党的二十大精神，按照2023年全国财政决算工作会要求，充分认识新时代新阶段部门决算工作面临的新形势新任务，提高政治站位，坚决落实预算法“收支真实、数额准确、内容完整、报送及时”规定，坚持稳中求进、守正创新，着力在巩固优化提升上下功夫，扎实开展部门决算工作。</a:t>
            </a:r>
            <a:endParaRPr sz="2000" dirty="0">
              <a:latin typeface="Times New Roman" panose="02020603050405020304" charset="0"/>
              <a:ea typeface="楷体" panose="02010609060101010101" pitchFamily="49" charset="-122"/>
            </a:endParaRPr>
          </a:p>
        </p:txBody>
      </p:sp>
      <p:sp>
        <p:nvSpPr>
          <p:cNvPr id="2" name="文本框 1"/>
          <p:cNvSpPr txBox="true"/>
          <p:nvPr/>
        </p:nvSpPr>
        <p:spPr>
          <a:xfrm>
            <a:off x="1335405" y="496570"/>
            <a:ext cx="5026660" cy="460375"/>
          </a:xfrm>
          <a:prstGeom prst="rect">
            <a:avLst/>
          </a:prstGeom>
          <a:noFill/>
        </p:spPr>
        <p:txBody>
          <a:bodyPr wrap="square" rtlCol="0" anchor="b" anchorCtr="false">
            <a:spAutoFit/>
          </a:bodyPr>
          <a:p>
            <a:pPr fontAlgn="b"/>
            <a:r>
              <a:rPr lang="en-US" altLang="zh-CN" sz="2400" b="1" dirty="0">
                <a:solidFill>
                  <a:srgbClr val="195482"/>
                </a:solidFill>
                <a:latin typeface="Times New Roman" panose="02020603050405020304" charset="0"/>
                <a:ea typeface="楷体" panose="02010609060101010101" pitchFamily="49" charset="-122"/>
                <a:cs typeface="+mn-ea"/>
                <a:sym typeface="+mn-lt"/>
              </a:rPr>
              <a:t>2023</a:t>
            </a:r>
            <a:r>
              <a:rPr lang="zh-CN" altLang="en-US" sz="2400" b="1" dirty="0">
                <a:solidFill>
                  <a:srgbClr val="195482"/>
                </a:solidFill>
                <a:latin typeface="Times New Roman" panose="02020603050405020304" charset="0"/>
                <a:ea typeface="楷体" panose="02010609060101010101" pitchFamily="49" charset="-122"/>
                <a:cs typeface="+mn-ea"/>
                <a:sym typeface="+mn-lt"/>
              </a:rPr>
              <a:t>年度部门决算工作具体要求</a:t>
            </a:r>
            <a:endParaRPr lang="zh-CN" altLang="zh-CN" sz="2400" b="1" dirty="0">
              <a:solidFill>
                <a:srgbClr val="195482"/>
              </a:solidFill>
              <a:latin typeface="Times New Roman" panose="02020603050405020304" charset="0"/>
              <a:ea typeface="楷体" panose="02010609060101010101" pitchFamily="49" charset="-122"/>
              <a:cs typeface="+mn-ea"/>
              <a:sym typeface="+mn-lt"/>
            </a:endParaRPr>
          </a:p>
        </p:txBody>
      </p:sp>
      <p:grpSp>
        <p:nvGrpSpPr>
          <p:cNvPr id="7" name="组合 6"/>
          <p:cNvGrpSpPr/>
          <p:nvPr/>
        </p:nvGrpSpPr>
        <p:grpSpPr>
          <a:xfrm>
            <a:off x="1464945" y="4444365"/>
            <a:ext cx="2305050" cy="654050"/>
            <a:chOff x="1407561" y="3113070"/>
            <a:chExt cx="2774315" cy="770561"/>
          </a:xfrm>
        </p:grpSpPr>
        <p:sp>
          <p:nvSpPr>
            <p:cNvPr id="8" name="矩形 7"/>
            <p:cNvSpPr/>
            <p:nvPr/>
          </p:nvSpPr>
          <p:spPr>
            <a:xfrm>
              <a:off x="1407561" y="3113070"/>
              <a:ext cx="2774022" cy="770561"/>
            </a:xfrm>
            <a:prstGeom prst="rect">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solidFill>
                  <a:schemeClr val="bg2">
                    <a:lumMod val="25000"/>
                  </a:schemeClr>
                </a:solidFill>
                <a:cs typeface="+mn-ea"/>
                <a:sym typeface="+mn-lt"/>
              </a:endParaRPr>
            </a:p>
          </p:txBody>
        </p:sp>
        <p:sp>
          <p:nvSpPr>
            <p:cNvPr id="9" name="矩形 8"/>
            <p:cNvSpPr/>
            <p:nvPr/>
          </p:nvSpPr>
          <p:spPr>
            <a:xfrm>
              <a:off x="1407561" y="3298490"/>
              <a:ext cx="2774315" cy="469818"/>
            </a:xfrm>
            <a:prstGeom prst="rect">
              <a:avLst/>
            </a:prstGeom>
            <a:noFill/>
          </p:spPr>
          <p:txBody>
            <a:bodyPr wrap="square" rtlCol="0">
              <a:spAutoFit/>
            </a:bodyPr>
            <a:p>
              <a:r>
                <a:rPr lang="zh-CN" altLang="en-US" sz="2000" dirty="0">
                  <a:solidFill>
                    <a:schemeClr val="bg2">
                      <a:lumMod val="25000"/>
                    </a:schemeClr>
                  </a:solidFill>
                  <a:cs typeface="+mn-ea"/>
                  <a:sym typeface="+mn-lt"/>
                </a:rPr>
                <a:t>一、强化决算编审</a:t>
              </a:r>
              <a:endParaRPr lang="zh-CN" altLang="en-US" sz="2000" dirty="0">
                <a:solidFill>
                  <a:schemeClr val="bg2">
                    <a:lumMod val="25000"/>
                  </a:schemeClr>
                </a:solidFill>
                <a:cs typeface="+mn-ea"/>
                <a:sym typeface="+mn-lt"/>
              </a:endParaRPr>
            </a:p>
          </p:txBody>
        </p:sp>
      </p:grpSp>
      <p:grpSp>
        <p:nvGrpSpPr>
          <p:cNvPr id="11" name="组合 10"/>
          <p:cNvGrpSpPr/>
          <p:nvPr/>
        </p:nvGrpSpPr>
        <p:grpSpPr>
          <a:xfrm>
            <a:off x="4749165" y="4444365"/>
            <a:ext cx="2305050" cy="654050"/>
            <a:chOff x="1407561" y="3113070"/>
            <a:chExt cx="2774315" cy="770561"/>
          </a:xfrm>
        </p:grpSpPr>
        <p:sp>
          <p:nvSpPr>
            <p:cNvPr id="12" name="矩形 11"/>
            <p:cNvSpPr/>
            <p:nvPr/>
          </p:nvSpPr>
          <p:spPr>
            <a:xfrm>
              <a:off x="1407561" y="3113070"/>
              <a:ext cx="2774022" cy="770561"/>
            </a:xfrm>
            <a:prstGeom prst="rect">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solidFill>
                  <a:schemeClr val="bg2">
                    <a:lumMod val="25000"/>
                  </a:schemeClr>
                </a:solidFill>
                <a:cs typeface="+mn-ea"/>
                <a:sym typeface="+mn-lt"/>
              </a:endParaRPr>
            </a:p>
          </p:txBody>
        </p:sp>
        <p:sp>
          <p:nvSpPr>
            <p:cNvPr id="13" name="矩形 12"/>
            <p:cNvSpPr/>
            <p:nvPr/>
          </p:nvSpPr>
          <p:spPr>
            <a:xfrm>
              <a:off x="1407561" y="3298490"/>
              <a:ext cx="2774315" cy="469818"/>
            </a:xfrm>
            <a:prstGeom prst="rect">
              <a:avLst/>
            </a:prstGeom>
            <a:noFill/>
          </p:spPr>
          <p:txBody>
            <a:bodyPr wrap="square" rtlCol="0">
              <a:spAutoFit/>
            </a:bodyPr>
            <a:p>
              <a:r>
                <a:rPr lang="zh-CN" altLang="en-US" sz="2000" dirty="0">
                  <a:solidFill>
                    <a:schemeClr val="bg2">
                      <a:lumMod val="25000"/>
                    </a:schemeClr>
                  </a:solidFill>
                  <a:cs typeface="+mn-ea"/>
                  <a:sym typeface="+mn-lt"/>
                </a:rPr>
                <a:t>二、规范决算批复</a:t>
              </a:r>
              <a:endParaRPr lang="zh-CN" altLang="en-US" sz="2000" dirty="0">
                <a:solidFill>
                  <a:schemeClr val="bg2">
                    <a:lumMod val="25000"/>
                  </a:schemeClr>
                </a:solidFill>
                <a:cs typeface="+mn-ea"/>
                <a:sym typeface="+mn-lt"/>
              </a:endParaRPr>
            </a:p>
          </p:txBody>
        </p:sp>
      </p:grpSp>
      <p:grpSp>
        <p:nvGrpSpPr>
          <p:cNvPr id="14" name="组合 13"/>
          <p:cNvGrpSpPr/>
          <p:nvPr/>
        </p:nvGrpSpPr>
        <p:grpSpPr>
          <a:xfrm>
            <a:off x="8033385" y="4444365"/>
            <a:ext cx="2305050" cy="654050"/>
            <a:chOff x="1407561" y="3113070"/>
            <a:chExt cx="2774315" cy="770561"/>
          </a:xfrm>
        </p:grpSpPr>
        <p:sp>
          <p:nvSpPr>
            <p:cNvPr id="15" name="矩形 14"/>
            <p:cNvSpPr/>
            <p:nvPr/>
          </p:nvSpPr>
          <p:spPr>
            <a:xfrm>
              <a:off x="1407561" y="3113070"/>
              <a:ext cx="2774022" cy="770561"/>
            </a:xfrm>
            <a:prstGeom prst="rect">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solidFill>
                  <a:schemeClr val="bg2">
                    <a:lumMod val="25000"/>
                  </a:schemeClr>
                </a:solidFill>
                <a:cs typeface="+mn-ea"/>
                <a:sym typeface="+mn-lt"/>
              </a:endParaRPr>
            </a:p>
          </p:txBody>
        </p:sp>
        <p:sp>
          <p:nvSpPr>
            <p:cNvPr id="16" name="矩形 15"/>
            <p:cNvSpPr/>
            <p:nvPr/>
          </p:nvSpPr>
          <p:spPr>
            <a:xfrm>
              <a:off x="1407561" y="3298490"/>
              <a:ext cx="2774315" cy="469818"/>
            </a:xfrm>
            <a:prstGeom prst="rect">
              <a:avLst/>
            </a:prstGeom>
            <a:noFill/>
          </p:spPr>
          <p:txBody>
            <a:bodyPr wrap="square" rtlCol="0">
              <a:spAutoFit/>
            </a:bodyPr>
            <a:p>
              <a:r>
                <a:rPr lang="zh-CN" altLang="en-US" sz="2000" dirty="0">
                  <a:solidFill>
                    <a:schemeClr val="bg2">
                      <a:lumMod val="25000"/>
                    </a:schemeClr>
                  </a:solidFill>
                  <a:cs typeface="+mn-ea"/>
                  <a:sym typeface="+mn-lt"/>
                </a:rPr>
                <a:t>三、深化决算公开</a:t>
              </a:r>
              <a:endParaRPr lang="zh-CN" altLang="en-US" sz="2000" dirty="0">
                <a:solidFill>
                  <a:schemeClr val="bg2">
                    <a:lumMod val="25000"/>
                  </a:schemeClr>
                </a:solidFill>
                <a:cs typeface="+mn-ea"/>
                <a:sym typeface="+mn-lt"/>
              </a:endParaRPr>
            </a:p>
          </p:txBody>
        </p:sp>
      </p:grpSp>
      <p:grpSp>
        <p:nvGrpSpPr>
          <p:cNvPr id="17" name="组合 16"/>
          <p:cNvGrpSpPr/>
          <p:nvPr/>
        </p:nvGrpSpPr>
        <p:grpSpPr>
          <a:xfrm>
            <a:off x="1464945" y="5372735"/>
            <a:ext cx="2305050" cy="654050"/>
            <a:chOff x="1407561" y="3113070"/>
            <a:chExt cx="2774315" cy="770561"/>
          </a:xfrm>
        </p:grpSpPr>
        <p:sp>
          <p:nvSpPr>
            <p:cNvPr id="18" name="矩形 17"/>
            <p:cNvSpPr/>
            <p:nvPr/>
          </p:nvSpPr>
          <p:spPr>
            <a:xfrm>
              <a:off x="1407561" y="3113070"/>
              <a:ext cx="2774022" cy="770561"/>
            </a:xfrm>
            <a:prstGeom prst="rect">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solidFill>
                  <a:schemeClr val="bg2">
                    <a:lumMod val="25000"/>
                  </a:schemeClr>
                </a:solidFill>
                <a:cs typeface="+mn-ea"/>
                <a:sym typeface="+mn-lt"/>
              </a:endParaRPr>
            </a:p>
          </p:txBody>
        </p:sp>
        <p:sp>
          <p:nvSpPr>
            <p:cNvPr id="19" name="矩形 18"/>
            <p:cNvSpPr/>
            <p:nvPr/>
          </p:nvSpPr>
          <p:spPr>
            <a:xfrm>
              <a:off x="1407561" y="3298490"/>
              <a:ext cx="2774315" cy="469818"/>
            </a:xfrm>
            <a:prstGeom prst="rect">
              <a:avLst/>
            </a:prstGeom>
            <a:noFill/>
          </p:spPr>
          <p:txBody>
            <a:bodyPr wrap="square" rtlCol="0">
              <a:spAutoFit/>
            </a:bodyPr>
            <a:p>
              <a:r>
                <a:rPr lang="zh-CN" altLang="en-US" sz="2000" dirty="0">
                  <a:solidFill>
                    <a:schemeClr val="bg2">
                      <a:lumMod val="25000"/>
                    </a:schemeClr>
                  </a:solidFill>
                  <a:cs typeface="+mn-ea"/>
                  <a:sym typeface="+mn-lt"/>
                </a:rPr>
                <a:t>四、加强分析利用</a:t>
              </a:r>
              <a:endParaRPr lang="zh-CN" altLang="en-US" sz="2000" dirty="0">
                <a:solidFill>
                  <a:schemeClr val="bg2">
                    <a:lumMod val="25000"/>
                  </a:schemeClr>
                </a:solidFill>
                <a:cs typeface="+mn-ea"/>
                <a:sym typeface="+mn-lt"/>
              </a:endParaRPr>
            </a:p>
          </p:txBody>
        </p:sp>
      </p:grpSp>
      <p:grpSp>
        <p:nvGrpSpPr>
          <p:cNvPr id="20" name="组合 19"/>
          <p:cNvGrpSpPr/>
          <p:nvPr/>
        </p:nvGrpSpPr>
        <p:grpSpPr>
          <a:xfrm>
            <a:off x="4749165" y="5372735"/>
            <a:ext cx="4981575" cy="654685"/>
            <a:chOff x="1407561" y="3113070"/>
            <a:chExt cx="2774315" cy="2000155"/>
          </a:xfrm>
        </p:grpSpPr>
        <p:sp>
          <p:nvSpPr>
            <p:cNvPr id="23" name="矩形 22"/>
            <p:cNvSpPr/>
            <p:nvPr/>
          </p:nvSpPr>
          <p:spPr>
            <a:xfrm>
              <a:off x="1407561" y="3113070"/>
              <a:ext cx="2773961" cy="2000155"/>
            </a:xfrm>
            <a:prstGeom prst="rect">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solidFill>
                  <a:schemeClr val="bg2">
                    <a:lumMod val="25000"/>
                  </a:schemeClr>
                </a:solidFill>
                <a:cs typeface="+mn-ea"/>
                <a:sym typeface="+mn-lt"/>
              </a:endParaRPr>
            </a:p>
          </p:txBody>
        </p:sp>
        <p:sp>
          <p:nvSpPr>
            <p:cNvPr id="24" name="矩形 23"/>
            <p:cNvSpPr/>
            <p:nvPr/>
          </p:nvSpPr>
          <p:spPr>
            <a:xfrm>
              <a:off x="1407561" y="3502192"/>
              <a:ext cx="2774315" cy="1218329"/>
            </a:xfrm>
            <a:prstGeom prst="rect">
              <a:avLst/>
            </a:prstGeom>
            <a:noFill/>
          </p:spPr>
          <p:txBody>
            <a:bodyPr wrap="square" rtlCol="0">
              <a:spAutoFit/>
            </a:bodyPr>
            <a:p>
              <a:r>
                <a:rPr lang="zh-CN" altLang="en-US" sz="2000" dirty="0">
                  <a:solidFill>
                    <a:schemeClr val="bg2">
                      <a:lumMod val="25000"/>
                    </a:schemeClr>
                  </a:solidFill>
                  <a:cs typeface="+mn-ea"/>
                  <a:sym typeface="+mn-lt"/>
                </a:rPr>
                <a:t>五、做好属地中央预算单位决算审核工作</a:t>
              </a:r>
              <a:endParaRPr lang="zh-CN" altLang="en-US" sz="2000" dirty="0">
                <a:solidFill>
                  <a:schemeClr val="bg2">
                    <a:lumMod val="25000"/>
                  </a:schemeClr>
                </a:solidFill>
                <a:cs typeface="+mn-ea"/>
                <a:sym typeface="+mn-lt"/>
              </a:endParaRP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500"/>
                                        <p:tgtEl>
                                          <p:spTgt spid="1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430530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收入支出决算表（财决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2</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1C5684"/>
            </a:solidFill>
            <a:ln>
              <a:solidFill>
                <a:srgbClr val="1C5684"/>
              </a:solid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pic>
        <p:nvPicPr>
          <p:cNvPr id="5" name="图片 4"/>
          <p:cNvPicPr>
            <a:picLocks noChangeAspect="true"/>
          </p:cNvPicPr>
          <p:nvPr/>
        </p:nvPicPr>
        <p:blipFill>
          <a:blip r:embed="rId2"/>
          <a:stretch>
            <a:fillRect/>
          </a:stretch>
        </p:blipFill>
        <p:spPr>
          <a:xfrm>
            <a:off x="2329815" y="1529715"/>
            <a:ext cx="9537065" cy="3874135"/>
          </a:xfrm>
          <a:prstGeom prst="rect">
            <a:avLst/>
          </a:prstGeom>
          <a:ln>
            <a:solidFill>
              <a:schemeClr val="tx1"/>
            </a:solidFill>
          </a:ln>
        </p:spPr>
      </p:pic>
    </p:spTree>
  </p:cSld>
  <p:clrMapOvr>
    <a:masterClrMapping/>
  </p:clrMapOvr>
  <p:transition spd="slow"/>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430530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收入支出决算表（财决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2</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6" name="组合 5"/>
          <p:cNvGrpSpPr/>
          <p:nvPr/>
        </p:nvGrpSpPr>
        <p:grpSpPr>
          <a:xfrm>
            <a:off x="563880" y="1529715"/>
            <a:ext cx="1223645" cy="3665220"/>
            <a:chOff x="10727" y="1484313"/>
            <a:chExt cx="1619474" cy="5777627"/>
          </a:xfrm>
        </p:grpSpPr>
        <p:sp>
          <p:nvSpPr>
            <p:cNvPr id="7" name="矩形 6"/>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9" name="矩形 8"/>
            <p:cNvSpPr/>
            <p:nvPr/>
          </p:nvSpPr>
          <p:spPr>
            <a:xfrm>
              <a:off x="10727" y="3024105"/>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0" name="矩形 9"/>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1" name="矩形 10"/>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25" name="组合 24"/>
          <p:cNvGrpSpPr/>
          <p:nvPr/>
        </p:nvGrpSpPr>
        <p:grpSpPr>
          <a:xfrm>
            <a:off x="2362200" y="1537970"/>
            <a:ext cx="8456930" cy="3656965"/>
            <a:chOff x="3720" y="2422"/>
            <a:chExt cx="13318" cy="5759"/>
          </a:xfrm>
        </p:grpSpPr>
        <p:grpSp>
          <p:nvGrpSpPr>
            <p:cNvPr id="26" name="组合 25"/>
            <p:cNvGrpSpPr/>
            <p:nvPr/>
          </p:nvGrpSpPr>
          <p:grpSpPr>
            <a:xfrm>
              <a:off x="3720" y="2422"/>
              <a:ext cx="13318" cy="5759"/>
              <a:chOff x="1305725" y="1270446"/>
              <a:chExt cx="5163751" cy="4566683"/>
            </a:xfrm>
          </p:grpSpPr>
          <p:sp>
            <p:nvSpPr>
              <p:cNvPr id="27"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28" name="组合 27"/>
              <p:cNvGrpSpPr/>
              <p:nvPr/>
            </p:nvGrpSpPr>
            <p:grpSpPr>
              <a:xfrm>
                <a:off x="1569594" y="1511892"/>
                <a:ext cx="4553785" cy="3945149"/>
                <a:chOff x="1312909" y="2048648"/>
                <a:chExt cx="8977424" cy="1831374"/>
              </a:xfrm>
            </p:grpSpPr>
            <p:sp>
              <p:nvSpPr>
                <p:cNvPr id="29" name="矩形 28"/>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30"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31" name="文本框 30"/>
            <p:cNvSpPr txBox="true"/>
            <p:nvPr/>
          </p:nvSpPr>
          <p:spPr>
            <a:xfrm>
              <a:off x="4401" y="3719"/>
              <a:ext cx="11745" cy="2248"/>
            </a:xfrm>
            <a:prstGeom prst="rect">
              <a:avLst/>
            </a:prstGeom>
            <a:noFill/>
          </p:spPr>
          <p:txBody>
            <a:bodyPr wrap="square" rtlCol="0">
              <a:spAutoFit/>
            </a:bodyPr>
            <a:lstStyle/>
            <a:p>
              <a:pPr marL="285750" indent="-285750" algn="just" fontAlgn="auto">
                <a:lnSpc>
                  <a:spcPct val="150000"/>
                </a:lnSpc>
                <a:spcAft>
                  <a:spcPts val="1200"/>
                </a:spcAft>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本表反映单位本年度收入、支出、结转和结余及结余分配等情况。</a:t>
              </a:r>
              <a:endParaRPr lang="en-US" alt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gn="just" fontAlgn="auto">
                <a:lnSpc>
                  <a:spcPct val="15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根据单位收入支出总账、明细账的发生数，按支出功能分类科目分“类”、“款”、“项”分析填列。</a:t>
              </a: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grpSp>
    </p:spTree>
  </p:cSld>
  <p:clrMapOvr>
    <a:masterClrMapping/>
  </p:clrMapOvr>
  <p:transition spd="slow"/>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430530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收入支出决算表（财决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2</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6" name="组合 5"/>
          <p:cNvGrpSpPr/>
          <p:nvPr/>
        </p:nvGrpSpPr>
        <p:grpSpPr>
          <a:xfrm>
            <a:off x="2362200" y="1537970"/>
            <a:ext cx="8456930" cy="3656330"/>
            <a:chOff x="3720" y="2422"/>
            <a:chExt cx="13318" cy="5758"/>
          </a:xfrm>
        </p:grpSpPr>
        <p:grpSp>
          <p:nvGrpSpPr>
            <p:cNvPr id="12" name="组合 11"/>
            <p:cNvGrpSpPr/>
            <p:nvPr/>
          </p:nvGrpSpPr>
          <p:grpSpPr>
            <a:xfrm>
              <a:off x="3720" y="2422"/>
              <a:ext cx="13318" cy="5759"/>
              <a:chOff x="1305725" y="1270446"/>
              <a:chExt cx="5163751" cy="4566683"/>
            </a:xfrm>
          </p:grpSpPr>
          <p:sp>
            <p:nvSpPr>
              <p:cNvPr id="7"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8" name="组合 7"/>
              <p:cNvGrpSpPr/>
              <p:nvPr/>
            </p:nvGrpSpPr>
            <p:grpSpPr>
              <a:xfrm>
                <a:off x="1569594" y="1511892"/>
                <a:ext cx="4553785" cy="3945149"/>
                <a:chOff x="1312909" y="2048648"/>
                <a:chExt cx="8977424" cy="1831374"/>
              </a:xfrm>
            </p:grpSpPr>
            <p:sp>
              <p:nvSpPr>
                <p:cNvPr id="9" name="矩形 8"/>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5" name="文本框 4"/>
            <p:cNvSpPr txBox="true"/>
            <p:nvPr/>
          </p:nvSpPr>
          <p:spPr>
            <a:xfrm>
              <a:off x="4401" y="3999"/>
              <a:ext cx="11729" cy="1975"/>
            </a:xfrm>
            <a:prstGeom prst="rect">
              <a:avLst/>
            </a:prstGeom>
            <a:noFill/>
          </p:spPr>
          <p:txBody>
            <a:bodyPr wrap="square" rtlCol="0">
              <a:spAutoFit/>
            </a:bodyPr>
            <a:lstStyle/>
            <a:p>
              <a:pPr indent="457200" fontAlgn="auto">
                <a:lnSpc>
                  <a:spcPct val="150000"/>
                </a:lnSpc>
                <a:buClr>
                  <a:srgbClr val="000000"/>
                </a:buClr>
                <a:buSzPct val="70000"/>
                <a:buFont typeface="Wingdings" panose="05000000000000000000" charset="0"/>
                <a:buNone/>
                <a:extLst>
                  <a:ext uri="{35155182-B16C-46BC-9424-99874614C6A1}">
                    <wpsdc:indentchars xmlns:wpsdc="http://www.wps.cn/officeDocument/2017/drawingmlCustomData" val="200" checksum="59296752"/>
                  </a:ext>
                </a:extLst>
              </a:pP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“使用非财政拨款结余”名称修改为“使用非财政拨款结余和专用结余”，填列口径不变。</a:t>
              </a:r>
              <a:endParaRPr lang="zh-CN" altLang="en-US"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grpSp>
    </p:spTree>
  </p:cSld>
  <p:clrMapOvr>
    <a:masterClrMapping/>
  </p:clrMapOvr>
  <p:transition spd="slow"/>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245485"/>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261360"/>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241675"/>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227070"/>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430530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收入支出决算表（财决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2</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194846"/>
            <a:ext cx="8456930" cy="5424444"/>
            <a:chOff x="3720" y="2316"/>
            <a:chExt cx="13318" cy="6703"/>
          </a:xfrm>
        </p:grpSpPr>
        <p:grpSp>
          <p:nvGrpSpPr>
            <p:cNvPr id="12" name="组合 11"/>
            <p:cNvGrpSpPr/>
            <p:nvPr/>
          </p:nvGrpSpPr>
          <p:grpSpPr>
            <a:xfrm>
              <a:off x="3720" y="2410"/>
              <a:ext cx="13318" cy="5759"/>
              <a:chOff x="1305725" y="1261494"/>
              <a:chExt cx="5163751" cy="4566692"/>
            </a:xfrm>
          </p:grpSpPr>
          <p:sp>
            <p:nvSpPr>
              <p:cNvPr id="10" name="任意多边形 13"/>
              <p:cNvSpPr/>
              <p:nvPr/>
            </p:nvSpPr>
            <p:spPr>
              <a:xfrm>
                <a:off x="1305725" y="1261494"/>
                <a:ext cx="5163751" cy="4566692"/>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i="0" u="none" strike="noStrike" kern="1200" cap="none" spc="0" normalizeH="0" baseline="0" noProof="0">
                  <a:ln>
                    <a:noFill/>
                  </a:ln>
                  <a:solidFill>
                    <a:schemeClr val="tx1"/>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rPr>
                    <a:t>    </a:t>
                  </a:r>
                  <a:endPar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248" y="2316"/>
              <a:ext cx="11729" cy="6703"/>
            </a:xfrm>
            <a:prstGeom prst="rect">
              <a:avLst/>
            </a:prstGeom>
            <a:noFill/>
          </p:spPr>
          <p:txBody>
            <a:bodyPr wrap="square" rtlCol="0">
              <a:spAutoFit/>
            </a:bodyPr>
            <a:lstStyle/>
            <a:p>
              <a:pPr marL="285750" indent="-285750">
                <a:lnSpc>
                  <a:spcPts val="3000"/>
                </a:lnSpc>
                <a:buSzPct val="70000"/>
                <a:buFont typeface="Wingdings" panose="05000000000000000000" charset="0"/>
                <a:buChar char="u"/>
                <a:defRPr/>
              </a:pPr>
              <a:r>
                <a:rPr lang="zh-CN" altLang="en-US"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使用非财政拨款结余和专用结余</a:t>
              </a:r>
              <a:r>
                <a:rPr lang="zh-CN" altLang="en-US" kern="0"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：填列事业单位按照预算管理要求使用非财政拨款结余弥补收支差额的金额，</a:t>
              </a:r>
              <a:r>
                <a:rPr lang="zh-CN" altLang="en-US" b="1" kern="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以及使用专用结余安排支出的金额</a:t>
              </a:r>
              <a:r>
                <a:rPr lang="zh-CN" altLang="en-US" kern="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en-US" kern="0"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执行</a:t>
              </a:r>
              <a:r>
                <a:rPr lang="en-US" altLang="zh-CN" kern="0"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en-US" kern="0"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民间非营利组织会计制度</a:t>
              </a:r>
              <a:r>
                <a:rPr lang="en-US" altLang="zh-CN" kern="0"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en-US" kern="0"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的单位，非限定性净资产中用于弥补当年收支差额的部分在此填列。</a:t>
              </a:r>
              <a:endParaRPr lang="zh-CN" altLang="en-US" kern="0" dirty="0">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nSpc>
                  <a:spcPts val="3000"/>
                </a:lnSpc>
                <a:buSzPct val="70000"/>
                <a:buFont typeface="Wingdings" panose="05000000000000000000" charset="0"/>
                <a:buChar char="u"/>
                <a:defRPr/>
              </a:pPr>
              <a:r>
                <a:rPr lang="zh-CN" altLang="en-US"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结余分配</a:t>
              </a:r>
              <a:endParaRPr lang="zh-CN" altLang="en-US"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571500" indent="-285750" algn="just" fontAlgn="auto">
                <a:lnSpc>
                  <a:spcPts val="3000"/>
                </a:lnSpc>
                <a:buSzPct val="70000"/>
                <a:buFont typeface="Wingdings" panose="05000000000000000000" charset="0"/>
                <a:buChar char="u"/>
                <a:defRPr/>
                <a:extLst>
                  <a:ext uri="{35155182-B16C-46BC-9424-99874614C6A1}">
                    <wpsdc:marlchars xmlns:wpsdc="http://www.wps.cn/officeDocument/2017/drawingmlCustomData" val="250" checksum="1039213347"/>
                  </a:ext>
                </a:extLst>
              </a:pPr>
              <a:r>
                <a:rPr lang="zh-CN" altLang="en-US"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缴纳企业所得税：填列事业单位本年度使用非财政拨款结余实际缴纳的企业所得税，包括预缴以及汇算清缴退回的。</a:t>
              </a:r>
              <a:endParaRPr lang="zh-CN" altLang="en-US"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571500" indent="-285750" algn="just" fontAlgn="auto">
                <a:lnSpc>
                  <a:spcPts val="3000"/>
                </a:lnSpc>
                <a:buSzPct val="70000"/>
                <a:buFont typeface="Wingdings" panose="05000000000000000000" charset="0"/>
                <a:buChar char="u"/>
                <a:defRPr/>
                <a:extLst>
                  <a:ext uri="{35155182-B16C-46BC-9424-99874614C6A1}">
                    <wpsdc:marlchars xmlns:wpsdc="http://www.wps.cn/officeDocument/2017/drawingmlCustomData" val="250" checksum="1039213347"/>
                  </a:ext>
                </a:extLst>
              </a:pPr>
              <a:r>
                <a:rPr lang="zh-CN" altLang="en-US"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提取专用结余：填列事业单位按规定从非财政拨款结余中提取的具有专门用途的资金。</a:t>
              </a:r>
              <a:endParaRPr lang="zh-CN" altLang="en-US"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571500" indent="-285750" algn="just">
                <a:lnSpc>
                  <a:spcPts val="3000"/>
                </a:lnSpc>
                <a:buClrTx/>
                <a:buSzPct val="70000"/>
                <a:buFont typeface="Wingdings" panose="05000000000000000000" charset="0"/>
                <a:buChar char="u"/>
                <a:defRPr/>
                <a:extLst>
                  <a:ext uri="{35155182-B16C-46BC-9424-99874614C6A1}">
                    <wpsdc:marlchars xmlns:wpsdc="http://www.wps.cn/officeDocument/2017/drawingmlCustomData" val="250" checksum="1039213347"/>
                  </a:ext>
                </a:extLst>
              </a:pPr>
              <a:r>
                <a:rPr lang="zh-CN" altLang="en-US"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其他：有数需说明。</a:t>
              </a:r>
              <a:endParaRPr lang="zh-CN" altLang="en-US"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571500" indent="-285750" algn="just">
                <a:lnSpc>
                  <a:spcPts val="3000"/>
                </a:lnSpc>
                <a:buClrTx/>
                <a:buSzPct val="70000"/>
                <a:buFont typeface="Wingdings" panose="05000000000000000000" charset="0"/>
                <a:buChar char="u"/>
                <a:defRPr/>
                <a:extLst>
                  <a:ext uri="{35155182-B16C-46BC-9424-99874614C6A1}">
                    <wpsdc:marlchars xmlns:wpsdc="http://www.wps.cn/officeDocument/2017/drawingmlCustomData" val="250" checksum="1039213347"/>
                  </a:ext>
                </a:extLst>
              </a:pPr>
              <a:r>
                <a:rPr lang="zh-CN" altLang="en-US" kern="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问题：经营结余年初年末不衔接。行政事业单位的经营结余未分配，年末不为</a:t>
              </a:r>
              <a:r>
                <a:rPr lang="en-US" altLang="zh-CN" kern="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0</a:t>
              </a:r>
              <a:r>
                <a:rPr lang="zh-CN" altLang="en-US" kern="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endParaRPr lang="zh-CN" altLang="en-US" kern="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571500" indent="-285750" algn="just">
                <a:lnSpc>
                  <a:spcPts val="3000"/>
                </a:lnSpc>
                <a:buClrTx/>
                <a:buSzPct val="70000"/>
                <a:buFont typeface="Wingdings" panose="05000000000000000000" charset="0"/>
                <a:buChar char="u"/>
                <a:defRPr/>
                <a:extLst>
                  <a:ext uri="{35155182-B16C-46BC-9424-99874614C6A1}">
                    <wpsdc:marlchars xmlns:wpsdc="http://www.wps.cn/officeDocument/2017/drawingmlCustomData" val="250" checksum="1039213347"/>
                  </a:ext>
                </a:extLst>
              </a:pPr>
              <a:endParaRPr lang="zh-CN" altLang="en-US" kern="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spTree>
  </p:cSld>
  <p:clrMapOvr>
    <a:masterClrMapping/>
  </p:clrMapOvr>
  <p:transition spd="slow"/>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430530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收入决算表（财决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3</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1C5684"/>
            </a:solidFill>
            <a:ln>
              <a:solidFill>
                <a:srgbClr val="1C5684"/>
              </a:solid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pic>
        <p:nvPicPr>
          <p:cNvPr id="5" name="图片 4"/>
          <p:cNvPicPr>
            <a:picLocks noChangeAspect="true"/>
          </p:cNvPicPr>
          <p:nvPr/>
        </p:nvPicPr>
        <p:blipFill>
          <a:blip r:embed="rId2"/>
          <a:stretch>
            <a:fillRect/>
          </a:stretch>
        </p:blipFill>
        <p:spPr>
          <a:xfrm>
            <a:off x="2134235" y="1529715"/>
            <a:ext cx="9813290" cy="3120390"/>
          </a:xfrm>
          <a:prstGeom prst="rect">
            <a:avLst/>
          </a:prstGeom>
          <a:ln>
            <a:solidFill>
              <a:schemeClr val="tx1"/>
            </a:solidFill>
          </a:ln>
        </p:spPr>
      </p:pic>
    </p:spTree>
  </p:cSld>
  <p:clrMapOvr>
    <a:masterClrMapping/>
  </p:clrMapOvr>
  <p:transition spd="slow"/>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34" name="图片 33" descr="czb_logo_1"/>
          <p:cNvPicPr>
            <a:picLocks noChangeAspect="true"/>
          </p:cNvPicPr>
          <p:nvPr/>
        </p:nvPicPr>
        <p:blipFill>
          <a:blip r:embed="rId1"/>
          <a:stretch>
            <a:fillRect/>
          </a:stretch>
        </p:blipFill>
        <p:spPr>
          <a:xfrm>
            <a:off x="8343900" y="391160"/>
            <a:ext cx="3603625" cy="565785"/>
          </a:xfrm>
          <a:prstGeom prst="rect">
            <a:avLst/>
          </a:prstGeom>
        </p:spPr>
      </p:pic>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3" name="组合 2"/>
          <p:cNvGrpSpPr/>
          <p:nvPr/>
        </p:nvGrpSpPr>
        <p:grpSpPr>
          <a:xfrm>
            <a:off x="563880" y="1529715"/>
            <a:ext cx="1223645" cy="3665220"/>
            <a:chOff x="10727" y="1484313"/>
            <a:chExt cx="1619474" cy="5777627"/>
          </a:xfrm>
        </p:grpSpPr>
        <p:sp>
          <p:nvSpPr>
            <p:cNvPr id="6" name="矩形 5"/>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7" name="矩形 6"/>
            <p:cNvSpPr/>
            <p:nvPr/>
          </p:nvSpPr>
          <p:spPr>
            <a:xfrm>
              <a:off x="10727" y="3024105"/>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8" name="矩形 7"/>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9" name="矩形 8"/>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1" y="3487"/>
              <a:ext cx="11744" cy="4461"/>
            </a:xfrm>
            <a:prstGeom prst="rect">
              <a:avLst/>
            </a:prstGeom>
            <a:noFill/>
          </p:spPr>
          <p:txBody>
            <a:bodyPr wrap="square" rtlCol="0">
              <a:spAutoFit/>
            </a:bodyPr>
            <a:lstStyle/>
            <a:p>
              <a:pPr indent="457200" algn="just" fontAlgn="auto">
                <a:lnSpc>
                  <a:spcPct val="150000"/>
                </a:lnSpc>
                <a:buClr>
                  <a:srgbClr val="000000"/>
                </a:buClr>
                <a:buSzPct val="70000"/>
                <a:buFont typeface="Wingdings" panose="05000000000000000000" charset="0"/>
                <a:buNone/>
                <a:extLst>
                  <a:ext uri="{35155182-B16C-46BC-9424-99874614C6A1}">
                    <wpsdc:indentchars xmlns:wpsdc="http://www.wps.cn/officeDocument/2017/drawingmlCustomData" val="200" checksum="59296752"/>
                  </a:ext>
                </a:extLst>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表反映单位本年度依法取得的纳入部门预算管理的各项资金，包括财政拨款收入、事业收入、上级补助收入、附属单位上缴收入、经营收入、其他收入等各项收入。根据单位收入总账、明细账的发生数，按支出功能分类科目分“类”“款”“项”填列。</a:t>
              </a:r>
              <a:endParaRPr lang="zh-CN" altLang="en-US" sz="1600" b="1" dirty="0">
                <a:solidFill>
                  <a:srgbClr val="114F95"/>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indent="0" eaLnBrk="1" hangingPunct="1">
                <a:lnSpc>
                  <a:spcPct val="150000"/>
                </a:lnSpc>
                <a:buClr>
                  <a:srgbClr val="000000"/>
                </a:buClr>
                <a:buSzPct val="70000"/>
                <a:buFont typeface="Wingdings" panose="05000000000000000000" charset="0"/>
                <a:buNone/>
              </a:pP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grpSp>
      <p:sp>
        <p:nvSpPr>
          <p:cNvPr id="2" name="文本框 1"/>
          <p:cNvSpPr txBox="true"/>
          <p:nvPr/>
        </p:nvSpPr>
        <p:spPr>
          <a:xfrm>
            <a:off x="1379855" y="496570"/>
            <a:ext cx="430530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收入决算表（财决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3</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sp>
        <p:nvSpPr>
          <p:cNvPr id="5" name="文本框 4"/>
          <p:cNvSpPr txBox="true"/>
          <p:nvPr/>
        </p:nvSpPr>
        <p:spPr>
          <a:xfrm>
            <a:off x="1379855" y="496570"/>
            <a:ext cx="430530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收入决算表（财决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3</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6" name="组合 5"/>
          <p:cNvGrpSpPr/>
          <p:nvPr/>
        </p:nvGrpSpPr>
        <p:grpSpPr>
          <a:xfrm>
            <a:off x="2362200" y="1537970"/>
            <a:ext cx="8456930" cy="3656965"/>
            <a:chOff x="3720" y="2422"/>
            <a:chExt cx="13318" cy="5759"/>
          </a:xfrm>
        </p:grpSpPr>
        <p:sp>
          <p:nvSpPr>
            <p:cNvPr id="7" name="任意多边形 13"/>
            <p:cNvSpPr/>
            <p:nvPr/>
          </p:nvSpPr>
          <p:spPr>
            <a:xfrm>
              <a:off x="3720" y="2422"/>
              <a:ext cx="13318" cy="5759"/>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9" name="矩形 8"/>
            <p:cNvSpPr/>
            <p:nvPr/>
          </p:nvSpPr>
          <p:spPr>
            <a:xfrm>
              <a:off x="4401" y="2726"/>
              <a:ext cx="11743" cy="4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4399" y="4487"/>
              <a:ext cx="11745" cy="2704"/>
            </a:xfrm>
            <a:prstGeom prst="rect">
              <a:avLst/>
            </a:prstGeom>
            <a:noFill/>
          </p:spPr>
          <p:txBody>
            <a:bodyPr wrap="square" rtlCol="0">
              <a:spAutoFit/>
            </a:bodyPr>
            <a:lstStyle/>
            <a:p>
              <a:pPr indent="0" algn="ctr" fontAlgn="auto">
                <a:lnSpc>
                  <a:spcPts val="3000"/>
                </a:lnSpc>
                <a:buSzPct val="70000"/>
                <a:buFont typeface="Wingdings" panose="05000000000000000000" charset="0"/>
                <a:buNone/>
              </a:pPr>
              <a:r>
                <a:rPr lang="zh-CN" altLang="en-US" sz="2000">
                  <a:solidFill>
                    <a:schemeClr val="tx1"/>
                  </a:solidFill>
                  <a:latin typeface="Times New Roman" panose="02020603050405020304" charset="0"/>
                  <a:ea typeface="楷体" panose="02010609060101010101" pitchFamily="49" charset="-122"/>
                  <a:sym typeface="Times New Roman" panose="02020603050405020304" charset="0"/>
                </a:rPr>
                <a:t>无变动。</a:t>
              </a: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spTree>
  </p:cSld>
  <p:clrMapOvr>
    <a:masterClrMapping/>
  </p:clrMapOvr>
  <p:transition spd="slow"/>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i="0" u="none" strike="noStrike" kern="1200" cap="none" spc="0" normalizeH="0" baseline="0" noProof="0">
                  <a:ln>
                    <a:noFill/>
                  </a:ln>
                  <a:solidFill>
                    <a:schemeClr val="tx1"/>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rPr>
                    <a:t>    </a:t>
                  </a:r>
                  <a:endPar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2" y="3315"/>
              <a:ext cx="11743" cy="3873"/>
            </a:xfrm>
            <a:prstGeom prst="rect">
              <a:avLst/>
            </a:prstGeom>
            <a:noFill/>
          </p:spPr>
          <p:txBody>
            <a:bodyPr wrap="square" rtlCol="0">
              <a:noAutofit/>
            </a:bodyPr>
            <a:lstStyle/>
            <a:p>
              <a:pPr marL="285750" indent="-285750" algn="just" fontAlgn="auto">
                <a:lnSpc>
                  <a:spcPct val="15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根据单位预算会计核算形成的收入填列。</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gn="just" fontAlgn="auto">
                <a:lnSpc>
                  <a:spcPct val="15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“其他收入”报表项目对应预算会计科目“债务预算收入”</a:t>
              </a:r>
              <a:r>
                <a:rPr lang="en-US" alt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非同级财政拨款预算收入</a:t>
              </a:r>
              <a:r>
                <a:rPr lang="en-US" alt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“投资预算收益”“其他预算收入”。填报“其他收入”的单位，应对收入具体构成情况予以说明（格式见报表说明附表</a:t>
              </a:r>
              <a:r>
                <a:rPr lang="en-US" alt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3</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gn="just" fontAlgn="auto">
                <a:lnSpc>
                  <a:spcPct val="150000"/>
                </a:lnSpc>
                <a:buSzPct val="70000"/>
                <a:buFont typeface="Wingdings" panose="05000000000000000000" charset="0"/>
                <a:buChar char="u"/>
              </a:pPr>
              <a:r>
                <a:rPr lang="zh-CN" altLang="en-US"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问题：学校没有事业收入只有经营收入，行政单位和公益一类单位有经营收入。</a:t>
              </a:r>
              <a:endParaRPr lang="zh-CN" altLang="en-US" b="1" dirty="0">
                <a:solidFill>
                  <a:srgbClr val="FF0000"/>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indent="0">
                <a:lnSpc>
                  <a:spcPts val="3000"/>
                </a:lnSpc>
                <a:buSzPct val="70000"/>
                <a:buFont typeface="Wingdings" panose="05000000000000000000" charset="0"/>
                <a:buNone/>
                <a:defRPr/>
              </a:pPr>
              <a:endParaRPr lang="zh-CN" altLang="en-US"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sp>
        <p:nvSpPr>
          <p:cNvPr id="5" name="文本框 4"/>
          <p:cNvSpPr txBox="true"/>
          <p:nvPr/>
        </p:nvSpPr>
        <p:spPr>
          <a:xfrm>
            <a:off x="1379855" y="496570"/>
            <a:ext cx="430530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收入决算表（财决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3</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430530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支出决算表（财决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4</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1C5684"/>
            </a:solidFill>
            <a:ln>
              <a:solidFill>
                <a:srgbClr val="1C5684"/>
              </a:solid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pic>
        <p:nvPicPr>
          <p:cNvPr id="6" name="图片 5"/>
          <p:cNvPicPr>
            <a:picLocks noChangeAspect="true"/>
          </p:cNvPicPr>
          <p:nvPr/>
        </p:nvPicPr>
        <p:blipFill>
          <a:blip r:embed="rId2"/>
          <a:stretch>
            <a:fillRect/>
          </a:stretch>
        </p:blipFill>
        <p:spPr>
          <a:xfrm>
            <a:off x="2179955" y="1529715"/>
            <a:ext cx="9677400" cy="3752850"/>
          </a:xfrm>
          <a:prstGeom prst="rect">
            <a:avLst/>
          </a:prstGeom>
          <a:ln>
            <a:solidFill>
              <a:schemeClr val="tx1"/>
            </a:solidFill>
          </a:ln>
        </p:spPr>
      </p:pic>
    </p:spTree>
  </p:cSld>
  <p:clrMapOvr>
    <a:masterClrMapping/>
  </p:clrMapOvr>
  <p:transition spd="slow"/>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34" name="图片 33" descr="czb_logo_1"/>
          <p:cNvPicPr>
            <a:picLocks noChangeAspect="true"/>
          </p:cNvPicPr>
          <p:nvPr/>
        </p:nvPicPr>
        <p:blipFill>
          <a:blip r:embed="rId1"/>
          <a:stretch>
            <a:fillRect/>
          </a:stretch>
        </p:blipFill>
        <p:spPr>
          <a:xfrm>
            <a:off x="8343900" y="391160"/>
            <a:ext cx="3603625" cy="565785"/>
          </a:xfrm>
          <a:prstGeom prst="rect">
            <a:avLst/>
          </a:prstGeom>
        </p:spPr>
      </p:pic>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3" name="组合 2"/>
          <p:cNvGrpSpPr/>
          <p:nvPr/>
        </p:nvGrpSpPr>
        <p:grpSpPr>
          <a:xfrm>
            <a:off x="563880" y="1529715"/>
            <a:ext cx="1223645" cy="3665220"/>
            <a:chOff x="10727" y="1484313"/>
            <a:chExt cx="1619474" cy="5777627"/>
          </a:xfrm>
        </p:grpSpPr>
        <p:sp>
          <p:nvSpPr>
            <p:cNvPr id="6" name="矩形 5"/>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7" name="矩形 6"/>
            <p:cNvSpPr/>
            <p:nvPr/>
          </p:nvSpPr>
          <p:spPr>
            <a:xfrm>
              <a:off x="10727" y="3024105"/>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8" name="矩形 7"/>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9" name="矩形 8"/>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1" y="3578"/>
              <a:ext cx="11864" cy="3153"/>
            </a:xfrm>
            <a:prstGeom prst="rect">
              <a:avLst/>
            </a:prstGeom>
            <a:noFill/>
          </p:spPr>
          <p:txBody>
            <a:bodyPr wrap="square" rtlCol="0">
              <a:spAutoFit/>
            </a:bodyPr>
            <a:lstStyle/>
            <a:p>
              <a:pPr indent="457200" fontAlgn="auto">
                <a:lnSpc>
                  <a:spcPct val="150000"/>
                </a:lnSpc>
                <a:buClr>
                  <a:srgbClr val="000000"/>
                </a:buClr>
                <a:buSzPct val="70000"/>
                <a:buFont typeface="Wingdings" panose="05000000000000000000" charset="0"/>
                <a:buNone/>
                <a:extLst>
                  <a:ext uri="{35155182-B16C-46BC-9424-99874614C6A1}">
                    <wpsdc:indentchars xmlns:wpsdc="http://www.wps.cn/officeDocument/2017/drawingmlCustomData" val="200" checksum="59296752"/>
                  </a:ext>
                </a:extLst>
              </a:pPr>
              <a:r>
                <a:rPr lang="zh-CN" altLang="en-US"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本表反映单位本年度为保障机构正常运转、开展业务及其他活动所发生的各项支出情况。根据单位支出总账、明细账的发生数，按支出功能分类科目分“类”“款”“项”分析填列。</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grpSp>
      <p:sp>
        <p:nvSpPr>
          <p:cNvPr id="154" name="文本框 153"/>
          <p:cNvSpPr txBox="true"/>
          <p:nvPr/>
        </p:nvSpPr>
        <p:spPr>
          <a:xfrm>
            <a:off x="1379855" y="496570"/>
            <a:ext cx="430530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支出决算表（财决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4</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51" name="图片 50" descr="czb_logo_1"/>
          <p:cNvPicPr>
            <a:picLocks noChangeAspect="true"/>
          </p:cNvPicPr>
          <p:nvPr/>
        </p:nvPicPr>
        <p:blipFill>
          <a:blip r:embed="rId1"/>
          <a:stretch>
            <a:fillRect/>
          </a:stretch>
        </p:blipFill>
        <p:spPr>
          <a:xfrm>
            <a:off x="8343900" y="391160"/>
            <a:ext cx="3603625" cy="565785"/>
          </a:xfrm>
          <a:prstGeom prst="rect">
            <a:avLst/>
          </a:prstGeom>
        </p:spPr>
      </p:pic>
      <p:sp>
        <p:nvSpPr>
          <p:cNvPr id="3" name="文本框 2"/>
          <p:cNvSpPr txBox="true"/>
          <p:nvPr/>
        </p:nvSpPr>
        <p:spPr>
          <a:xfrm>
            <a:off x="1122045" y="1188720"/>
            <a:ext cx="10088880" cy="3046095"/>
          </a:xfrm>
          <a:prstGeom prst="rect">
            <a:avLst/>
          </a:prstGeom>
          <a:noFill/>
        </p:spPr>
        <p:txBody>
          <a:bodyPr wrap="square" rtlCol="0">
            <a:spAutoFit/>
          </a:bodyPr>
          <a:p>
            <a:pPr fontAlgn="auto">
              <a:lnSpc>
                <a:spcPct val="200000"/>
              </a:lnSpc>
            </a:pPr>
            <a:r>
              <a:rPr lang="en-US" altLang="zh-CN" sz="2400"/>
              <a:t>   （一）强化决算编审。围绕政府过紧日子、统筹非财政拨款资金和盘活财政存量等事项，反映财政财务管理工作进展及成效。加大决算审核力度，优化方式方法，对反复出现的、审计关注的问题重点审核，保证决算数据质量。</a:t>
            </a:r>
            <a:endParaRPr lang="en-US" altLang="zh-CN" sz="2400"/>
          </a:p>
        </p:txBody>
      </p:sp>
    </p:spTree>
  </p:cSld>
  <p:clrMapOvr>
    <a:masterClrMapping/>
  </p:clrMapOvr>
  <p:transition spd="slow"/>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sp>
        <p:nvSpPr>
          <p:cNvPr id="154" name="文本框 153"/>
          <p:cNvSpPr txBox="true"/>
          <p:nvPr/>
        </p:nvSpPr>
        <p:spPr>
          <a:xfrm>
            <a:off x="1379855" y="496570"/>
            <a:ext cx="430530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支出决算表（财决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4</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5" name="组合 4"/>
          <p:cNvGrpSpPr/>
          <p:nvPr/>
        </p:nvGrpSpPr>
        <p:grpSpPr>
          <a:xfrm>
            <a:off x="2362200" y="1537970"/>
            <a:ext cx="8456930" cy="3656965"/>
            <a:chOff x="3720" y="2422"/>
            <a:chExt cx="13318" cy="5759"/>
          </a:xfrm>
        </p:grpSpPr>
        <p:sp>
          <p:nvSpPr>
            <p:cNvPr id="7" name="任意多边形 13"/>
            <p:cNvSpPr/>
            <p:nvPr/>
          </p:nvSpPr>
          <p:spPr>
            <a:xfrm>
              <a:off x="3720" y="2422"/>
              <a:ext cx="13318" cy="5759"/>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9" name="矩形 8"/>
            <p:cNvSpPr/>
            <p:nvPr/>
          </p:nvSpPr>
          <p:spPr>
            <a:xfrm>
              <a:off x="4401" y="2726"/>
              <a:ext cx="11743" cy="4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4399" y="4487"/>
              <a:ext cx="11745" cy="2704"/>
            </a:xfrm>
            <a:prstGeom prst="rect">
              <a:avLst/>
            </a:prstGeom>
            <a:noFill/>
          </p:spPr>
          <p:txBody>
            <a:bodyPr wrap="square" rtlCol="0">
              <a:spAutoFit/>
            </a:bodyPr>
            <a:lstStyle/>
            <a:p>
              <a:pPr indent="0" algn="ctr" fontAlgn="auto">
                <a:lnSpc>
                  <a:spcPts val="3000"/>
                </a:lnSpc>
                <a:buSzPct val="70000"/>
                <a:buFont typeface="Wingdings" panose="05000000000000000000" charset="0"/>
                <a:buNone/>
              </a:pPr>
              <a:r>
                <a:rPr lang="zh-CN" altLang="en-US" sz="2000">
                  <a:solidFill>
                    <a:schemeClr val="tx1"/>
                  </a:solidFill>
                  <a:latin typeface="Times New Roman" panose="02020603050405020304" charset="0"/>
                  <a:ea typeface="楷体" panose="02010609060101010101" pitchFamily="49" charset="-122"/>
                  <a:sym typeface="Times New Roman" panose="02020603050405020304" charset="0"/>
                </a:rPr>
                <a:t>无变动。</a:t>
              </a: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spTree>
  </p:cSld>
  <p:clrMapOvr>
    <a:masterClrMapping/>
  </p:clrMapOvr>
  <p:transition spd="slow"/>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i="0" u="none" strike="noStrike" kern="1200" cap="none" spc="0" normalizeH="0" baseline="0" noProof="0">
                  <a:ln>
                    <a:noFill/>
                  </a:ln>
                  <a:solidFill>
                    <a:schemeClr val="tx1"/>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rPr>
                    <a:t>    </a:t>
                  </a:r>
                  <a:endPar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1" y="3095"/>
              <a:ext cx="11744" cy="4544"/>
            </a:xfrm>
            <a:prstGeom prst="rect">
              <a:avLst/>
            </a:prstGeom>
            <a:noFill/>
          </p:spPr>
          <p:txBody>
            <a:bodyPr wrap="square" rtlCol="0">
              <a:spAutoFit/>
            </a:bodyPr>
            <a:lstStyle/>
            <a:p>
              <a:pPr indent="-284480" algn="just" fontAlgn="auto">
                <a:lnSpc>
                  <a:spcPct val="15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主管部门在汇总决算时，应使用调整表对“上缴上级支出”、“对附属单位补助支出”与收入表中“附属单位上缴收入”、“上级补助收入”进行冲抵。</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indent="-284480" algn="just" fontAlgn="auto">
                <a:lnSpc>
                  <a:spcPct val="15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“基本支出”“项目支出”“经营支出”</a:t>
              </a:r>
              <a:r>
                <a:rPr lang="en-US" alt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3</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个报表项目分别取自</a:t>
              </a:r>
              <a:r>
                <a:rPr lang="en-US" alt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05-1</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en-US" alt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05-2</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en-US" alt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05-3</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表。</a:t>
              </a:r>
              <a:endParaRPr lang="zh-CN" altLang="en-US" b="1" dirty="0">
                <a:solidFill>
                  <a:srgbClr val="114F95"/>
                </a:solidFill>
                <a:latin typeface="Times New Roman" panose="02020603050405020304" charset="0"/>
                <a:ea typeface="楷体" panose="02010609060101010101" pitchFamily="49" charset="-122"/>
                <a:cs typeface="华文中宋" panose="02010600040101010101" pitchFamily="2" charset="-122"/>
                <a:sym typeface="Times New Roman" panose="02020603050405020304" charset="0"/>
              </a:endParaRPr>
            </a:p>
            <a:p>
              <a:pPr indent="0" algn="just" fontAlgn="auto">
                <a:lnSpc>
                  <a:spcPts val="3000"/>
                </a:lnSpc>
                <a:buSzPct val="70000"/>
                <a:buFont typeface="Wingdings" panose="05000000000000000000" charset="0"/>
                <a:buNone/>
                <a:defRPr/>
              </a:pP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685800" indent="-342900" algn="just" eaLnBrk="1" hangingPunct="1">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sp>
        <p:nvSpPr>
          <p:cNvPr id="154" name="文本框 153"/>
          <p:cNvSpPr txBox="true"/>
          <p:nvPr/>
        </p:nvSpPr>
        <p:spPr>
          <a:xfrm>
            <a:off x="1379855" y="496570"/>
            <a:ext cx="430530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支出决算表（财决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4</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430530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5</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1C5684"/>
            </a:solidFill>
            <a:ln>
              <a:solidFill>
                <a:srgbClr val="1C5684"/>
              </a:solid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pic>
        <p:nvPicPr>
          <p:cNvPr id="5" name="图片 4"/>
          <p:cNvPicPr>
            <a:picLocks noChangeAspect="true"/>
          </p:cNvPicPr>
          <p:nvPr/>
        </p:nvPicPr>
        <p:blipFill>
          <a:blip r:embed="rId2"/>
          <a:stretch>
            <a:fillRect/>
          </a:stretch>
        </p:blipFill>
        <p:spPr>
          <a:xfrm>
            <a:off x="2266315" y="1146810"/>
            <a:ext cx="6941185" cy="3907155"/>
          </a:xfrm>
          <a:prstGeom prst="rect">
            <a:avLst/>
          </a:prstGeom>
          <a:ln>
            <a:solidFill>
              <a:schemeClr val="tx1"/>
            </a:solidFill>
          </a:ln>
        </p:spPr>
      </p:pic>
      <p:pic>
        <p:nvPicPr>
          <p:cNvPr id="6" name="图片 5"/>
          <p:cNvPicPr>
            <a:picLocks noChangeAspect="true"/>
          </p:cNvPicPr>
          <p:nvPr/>
        </p:nvPicPr>
        <p:blipFill>
          <a:blip r:embed="rId3"/>
          <a:stretch>
            <a:fillRect/>
          </a:stretch>
        </p:blipFill>
        <p:spPr>
          <a:xfrm>
            <a:off x="2892425" y="1703705"/>
            <a:ext cx="6949440" cy="3627755"/>
          </a:xfrm>
          <a:prstGeom prst="rect">
            <a:avLst/>
          </a:prstGeom>
          <a:ln>
            <a:solidFill>
              <a:schemeClr val="tx1"/>
            </a:solidFill>
          </a:ln>
        </p:spPr>
      </p:pic>
      <p:pic>
        <p:nvPicPr>
          <p:cNvPr id="7" name="图片 6"/>
          <p:cNvPicPr>
            <a:picLocks noChangeAspect="true"/>
          </p:cNvPicPr>
          <p:nvPr/>
        </p:nvPicPr>
        <p:blipFill>
          <a:blip r:embed="rId4"/>
          <a:stretch>
            <a:fillRect/>
          </a:stretch>
        </p:blipFill>
        <p:spPr>
          <a:xfrm>
            <a:off x="3885565" y="2214880"/>
            <a:ext cx="6950075" cy="4068445"/>
          </a:xfrm>
          <a:prstGeom prst="rect">
            <a:avLst/>
          </a:prstGeom>
          <a:ln>
            <a:solidFill>
              <a:schemeClr val="tx1"/>
            </a:solidFill>
          </a:ln>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34" name="图片 33" descr="czb_logo_1"/>
          <p:cNvPicPr>
            <a:picLocks noChangeAspect="true"/>
          </p:cNvPicPr>
          <p:nvPr/>
        </p:nvPicPr>
        <p:blipFill>
          <a:blip r:embed="rId1"/>
          <a:stretch>
            <a:fillRect/>
          </a:stretch>
        </p:blipFill>
        <p:spPr>
          <a:xfrm>
            <a:off x="8343900" y="391160"/>
            <a:ext cx="3603625" cy="565785"/>
          </a:xfrm>
          <a:prstGeom prst="rect">
            <a:avLst/>
          </a:prstGeom>
        </p:spPr>
      </p:pic>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3" name="组合 2"/>
          <p:cNvGrpSpPr/>
          <p:nvPr/>
        </p:nvGrpSpPr>
        <p:grpSpPr>
          <a:xfrm>
            <a:off x="563880" y="1529715"/>
            <a:ext cx="1223645" cy="3665220"/>
            <a:chOff x="10727" y="1484313"/>
            <a:chExt cx="1619474" cy="5777627"/>
          </a:xfrm>
        </p:grpSpPr>
        <p:sp>
          <p:nvSpPr>
            <p:cNvPr id="6" name="矩形 5"/>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7" name="矩形 6"/>
            <p:cNvSpPr/>
            <p:nvPr/>
          </p:nvSpPr>
          <p:spPr>
            <a:xfrm>
              <a:off x="10727" y="3024105"/>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8" name="矩形 7"/>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9" name="矩形 8"/>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1" y="3000"/>
              <a:ext cx="11744" cy="5116"/>
            </a:xfrm>
            <a:prstGeom prst="rect">
              <a:avLst/>
            </a:prstGeom>
            <a:noFill/>
          </p:spPr>
          <p:txBody>
            <a:bodyPr wrap="square" rtlCol="0">
              <a:spAutoFit/>
            </a:bodyPr>
            <a:lstStyle/>
            <a:p>
              <a:pPr indent="457200" algn="just" fontAlgn="auto">
                <a:lnSpc>
                  <a:spcPct val="150000"/>
                </a:lnSpc>
                <a:buFontTx/>
                <a:buNone/>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本表反映单位本年度基本支出、项目支出和经营支出的明细情况，不包括应在“上缴上级支出”“对附属单位补助支出”中核算的各项支出。</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indent="457200" algn="just" fontAlgn="auto">
                <a:lnSpc>
                  <a:spcPct val="150000"/>
                </a:lnSpc>
                <a:buFontTx/>
                <a:buNone/>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本表为自动生成表，各项数据从“基本支出决算明细表”（财决05－1表）、“项目支出决算明细表”（财决05－2表）、“经营支出决算明细表”（财决05－3表）自动提取。</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grpSp>
      <p:sp>
        <p:nvSpPr>
          <p:cNvPr id="154" name="文本框 153"/>
          <p:cNvSpPr txBox="true"/>
          <p:nvPr/>
        </p:nvSpPr>
        <p:spPr>
          <a:xfrm>
            <a:off x="1379855" y="496570"/>
            <a:ext cx="430530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5</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sp>
        <p:nvSpPr>
          <p:cNvPr id="154" name="文本框 153"/>
          <p:cNvSpPr txBox="true"/>
          <p:nvPr/>
        </p:nvSpPr>
        <p:spPr>
          <a:xfrm>
            <a:off x="1379855" y="496570"/>
            <a:ext cx="430530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5</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5" name="组合 4"/>
          <p:cNvGrpSpPr/>
          <p:nvPr/>
        </p:nvGrpSpPr>
        <p:grpSpPr>
          <a:xfrm>
            <a:off x="2362200" y="1537970"/>
            <a:ext cx="8456930" cy="3656965"/>
            <a:chOff x="3720" y="2422"/>
            <a:chExt cx="13318" cy="5759"/>
          </a:xfrm>
        </p:grpSpPr>
        <p:sp>
          <p:nvSpPr>
            <p:cNvPr id="7" name="任意多边形 13"/>
            <p:cNvSpPr/>
            <p:nvPr/>
          </p:nvSpPr>
          <p:spPr>
            <a:xfrm>
              <a:off x="3720" y="2422"/>
              <a:ext cx="13318" cy="5759"/>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9" name="矩形 8"/>
            <p:cNvSpPr/>
            <p:nvPr/>
          </p:nvSpPr>
          <p:spPr>
            <a:xfrm>
              <a:off x="4401" y="2726"/>
              <a:ext cx="11743" cy="4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4399" y="4487"/>
              <a:ext cx="11745" cy="2704"/>
            </a:xfrm>
            <a:prstGeom prst="rect">
              <a:avLst/>
            </a:prstGeom>
            <a:noFill/>
          </p:spPr>
          <p:txBody>
            <a:bodyPr wrap="square" rtlCol="0">
              <a:spAutoFit/>
            </a:bodyPr>
            <a:lstStyle/>
            <a:p>
              <a:pPr indent="0" algn="ctr" fontAlgn="auto">
                <a:lnSpc>
                  <a:spcPts val="3000"/>
                </a:lnSpc>
                <a:buSzPct val="70000"/>
                <a:buFont typeface="Wingdings" panose="05000000000000000000" charset="0"/>
                <a:buNone/>
              </a:pPr>
              <a:r>
                <a:rPr lang="zh-CN" altLang="en-US" sz="2000">
                  <a:solidFill>
                    <a:schemeClr val="tx1"/>
                  </a:solidFill>
                  <a:latin typeface="Times New Roman" panose="02020603050405020304" charset="0"/>
                  <a:ea typeface="楷体" panose="02010609060101010101" pitchFamily="49" charset="-122"/>
                  <a:sym typeface="Times New Roman" panose="02020603050405020304" charset="0"/>
                </a:rPr>
                <a:t>无变动。</a:t>
              </a: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spTree>
  </p:cSld>
  <p:clrMapOvr>
    <a:masterClrMapping/>
  </p:clrMapOvr>
  <p:transition spd="slow"/>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493014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基本支出决算明细表（财决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5-1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1C5684"/>
            </a:solidFill>
            <a:ln>
              <a:solidFill>
                <a:srgbClr val="1C5684"/>
              </a:solid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pic>
        <p:nvPicPr>
          <p:cNvPr id="5" name="图片 4"/>
          <p:cNvPicPr>
            <a:picLocks noChangeAspect="true"/>
          </p:cNvPicPr>
          <p:nvPr/>
        </p:nvPicPr>
        <p:blipFill>
          <a:blip r:embed="rId2"/>
          <a:stretch>
            <a:fillRect/>
          </a:stretch>
        </p:blipFill>
        <p:spPr>
          <a:xfrm>
            <a:off x="2451100" y="1130935"/>
            <a:ext cx="6939915" cy="3818890"/>
          </a:xfrm>
          <a:prstGeom prst="rect">
            <a:avLst/>
          </a:prstGeom>
          <a:ln>
            <a:solidFill>
              <a:schemeClr val="tx1"/>
            </a:solidFill>
          </a:ln>
        </p:spPr>
      </p:pic>
      <p:pic>
        <p:nvPicPr>
          <p:cNvPr id="6" name="图片 5"/>
          <p:cNvPicPr>
            <a:picLocks noChangeAspect="true"/>
          </p:cNvPicPr>
          <p:nvPr/>
        </p:nvPicPr>
        <p:blipFill>
          <a:blip r:embed="rId3"/>
          <a:stretch>
            <a:fillRect/>
          </a:stretch>
        </p:blipFill>
        <p:spPr>
          <a:xfrm>
            <a:off x="3208655" y="1652905"/>
            <a:ext cx="6951345" cy="3542030"/>
          </a:xfrm>
          <a:prstGeom prst="rect">
            <a:avLst/>
          </a:prstGeom>
          <a:ln>
            <a:solidFill>
              <a:schemeClr val="tx1"/>
            </a:solidFill>
          </a:ln>
        </p:spPr>
      </p:pic>
      <p:pic>
        <p:nvPicPr>
          <p:cNvPr id="7" name="图片 6"/>
          <p:cNvPicPr>
            <a:picLocks noChangeAspect="true"/>
          </p:cNvPicPr>
          <p:nvPr/>
        </p:nvPicPr>
        <p:blipFill>
          <a:blip r:embed="rId4"/>
          <a:stretch>
            <a:fillRect/>
          </a:stretch>
        </p:blipFill>
        <p:spPr>
          <a:xfrm>
            <a:off x="4102100" y="2052955"/>
            <a:ext cx="7017385" cy="4126230"/>
          </a:xfrm>
          <a:prstGeom prst="rect">
            <a:avLst/>
          </a:prstGeom>
          <a:ln>
            <a:solidFill>
              <a:schemeClr val="tx1"/>
            </a:solidFill>
          </a:ln>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34" name="图片 33" descr="czb_logo_1"/>
          <p:cNvPicPr>
            <a:picLocks noChangeAspect="true"/>
          </p:cNvPicPr>
          <p:nvPr/>
        </p:nvPicPr>
        <p:blipFill>
          <a:blip r:embed="rId1"/>
          <a:stretch>
            <a:fillRect/>
          </a:stretch>
        </p:blipFill>
        <p:spPr>
          <a:xfrm>
            <a:off x="8343900" y="391160"/>
            <a:ext cx="3603625" cy="565785"/>
          </a:xfrm>
          <a:prstGeom prst="rect">
            <a:avLst/>
          </a:prstGeom>
        </p:spPr>
      </p:pic>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3" name="组合 2"/>
          <p:cNvGrpSpPr/>
          <p:nvPr/>
        </p:nvGrpSpPr>
        <p:grpSpPr>
          <a:xfrm>
            <a:off x="563880" y="1529715"/>
            <a:ext cx="1223645" cy="3665220"/>
            <a:chOff x="10727" y="1484313"/>
            <a:chExt cx="1619474" cy="5777627"/>
          </a:xfrm>
        </p:grpSpPr>
        <p:sp>
          <p:nvSpPr>
            <p:cNvPr id="6" name="矩形 5"/>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7" name="矩形 6"/>
            <p:cNvSpPr/>
            <p:nvPr/>
          </p:nvSpPr>
          <p:spPr>
            <a:xfrm>
              <a:off x="10727" y="3024105"/>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8" name="矩形 7"/>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9" name="矩形 8"/>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0" y="3948"/>
              <a:ext cx="11746" cy="3153"/>
            </a:xfrm>
            <a:prstGeom prst="rect">
              <a:avLst/>
            </a:prstGeom>
            <a:noFill/>
          </p:spPr>
          <p:txBody>
            <a:bodyPr wrap="square" rtlCol="0">
              <a:spAutoFit/>
            </a:bodyPr>
            <a:lstStyle/>
            <a:p>
              <a:pPr indent="457200" algn="just" fontAlgn="auto">
                <a:lnSpc>
                  <a:spcPct val="150000"/>
                </a:lnSpc>
                <a:buClr>
                  <a:srgbClr val="000000"/>
                </a:buClr>
                <a:buSzPct val="70000"/>
                <a:buFont typeface="Wingdings" panose="05000000000000000000" charset="0"/>
                <a:buNone/>
                <a:extLst>
                  <a:ext uri="{35155182-B16C-46BC-9424-99874614C6A1}">
                    <wpsdc:indentchars xmlns:wpsdc="http://www.wps.cn/officeDocument/2017/drawingmlCustomData" val="200" checksum="59296752"/>
                  </a:ext>
                </a:extLst>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本表反映单位本年度基本支出的明细情况。根据单位基本支出明细账的发生数，按支出功能分类科目“类”“款”“项”填列。</a:t>
              </a:r>
              <a:endParaRPr lang="zh-CN" altLang="en-US" b="1" dirty="0">
                <a:solidFill>
                  <a:srgbClr val="114F95"/>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285750" indent="-285750" eaLnBrk="1" hangingPunct="1">
                <a:lnSpc>
                  <a:spcPct val="150000"/>
                </a:lnSpc>
                <a:buClr>
                  <a:srgbClr val="000000"/>
                </a:buClr>
                <a:buSzPct val="70000"/>
                <a:buFont typeface="Wingdings" panose="05000000000000000000" charset="0"/>
                <a:buChar char="u"/>
              </a:pP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342900" indent="0" algn="just">
                <a:lnSpc>
                  <a:spcPct val="120000"/>
                </a:lnSpc>
                <a:buClrTx/>
                <a:buSzPct val="70000"/>
                <a:buFont typeface="Wingdings" panose="05000000000000000000" charset="0"/>
                <a:buNone/>
              </a:pP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grpSp>
      <p:sp>
        <p:nvSpPr>
          <p:cNvPr id="154" name="文本框 153"/>
          <p:cNvSpPr txBox="true"/>
          <p:nvPr/>
        </p:nvSpPr>
        <p:spPr>
          <a:xfrm>
            <a:off x="1379855" y="496570"/>
            <a:ext cx="493014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基本支出决算明细表（财决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5-1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sp>
        <p:nvSpPr>
          <p:cNvPr id="154" name="文本框 153"/>
          <p:cNvSpPr txBox="true"/>
          <p:nvPr/>
        </p:nvSpPr>
        <p:spPr>
          <a:xfrm>
            <a:off x="1379855" y="496570"/>
            <a:ext cx="493014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基本支出决算明细表（财决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5-1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5" name="组合 4"/>
          <p:cNvGrpSpPr/>
          <p:nvPr/>
        </p:nvGrpSpPr>
        <p:grpSpPr>
          <a:xfrm>
            <a:off x="2362200" y="1537970"/>
            <a:ext cx="8456930" cy="3656965"/>
            <a:chOff x="3720" y="2422"/>
            <a:chExt cx="13318" cy="5759"/>
          </a:xfrm>
        </p:grpSpPr>
        <p:sp>
          <p:nvSpPr>
            <p:cNvPr id="7" name="任意多边形 13"/>
            <p:cNvSpPr/>
            <p:nvPr/>
          </p:nvSpPr>
          <p:spPr>
            <a:xfrm>
              <a:off x="3720" y="2422"/>
              <a:ext cx="13318" cy="5759"/>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9" name="矩形 8"/>
            <p:cNvSpPr/>
            <p:nvPr/>
          </p:nvSpPr>
          <p:spPr>
            <a:xfrm>
              <a:off x="4401" y="2726"/>
              <a:ext cx="11743" cy="4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4399" y="4487"/>
              <a:ext cx="11745" cy="2704"/>
            </a:xfrm>
            <a:prstGeom prst="rect">
              <a:avLst/>
            </a:prstGeom>
            <a:noFill/>
          </p:spPr>
          <p:txBody>
            <a:bodyPr wrap="square" rtlCol="0">
              <a:spAutoFit/>
            </a:bodyPr>
            <a:lstStyle/>
            <a:p>
              <a:pPr indent="0" algn="ctr" fontAlgn="auto">
                <a:lnSpc>
                  <a:spcPts val="3000"/>
                </a:lnSpc>
                <a:buSzPct val="70000"/>
                <a:buFont typeface="Wingdings" panose="05000000000000000000" charset="0"/>
                <a:buNone/>
              </a:pPr>
              <a:r>
                <a:rPr lang="zh-CN" altLang="en-US" sz="2000">
                  <a:solidFill>
                    <a:schemeClr val="tx1"/>
                  </a:solidFill>
                  <a:latin typeface="Times New Roman" panose="02020603050405020304" charset="0"/>
                  <a:ea typeface="楷体" panose="02010609060101010101" pitchFamily="49" charset="-122"/>
                  <a:sym typeface="Times New Roman" panose="02020603050405020304" charset="0"/>
                </a:rPr>
                <a:t>无变动。</a:t>
              </a: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spTree>
  </p:cSld>
  <p:clrMapOvr>
    <a:masterClrMapping/>
  </p:clrMapOvr>
  <p:transition spd="slow"/>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423035"/>
            <a:ext cx="8456930" cy="3771900"/>
            <a:chOff x="3720" y="2241"/>
            <a:chExt cx="13318" cy="5940"/>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i="0" u="none" strike="noStrike" kern="1200" cap="none" spc="0" normalizeH="0" baseline="0" noProof="0">
                  <a:ln>
                    <a:noFill/>
                  </a:ln>
                  <a:solidFill>
                    <a:schemeClr val="tx1"/>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rPr>
                    <a:t>    </a:t>
                  </a:r>
                  <a:endPar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1" y="2241"/>
              <a:ext cx="11745" cy="3284"/>
            </a:xfrm>
            <a:prstGeom prst="rect">
              <a:avLst/>
            </a:prstGeom>
            <a:noFill/>
          </p:spPr>
          <p:txBody>
            <a:bodyPr wrap="square" rtlCol="0">
              <a:spAutoFit/>
            </a:bodyPr>
            <a:lstStyle/>
            <a:p>
              <a:pPr marL="285750" indent="-285750" eaLnBrk="1" hangingPunct="1">
                <a:lnSpc>
                  <a:spcPct val="150000"/>
                </a:lnSpc>
                <a:buSzPct val="70000"/>
                <a:buFont typeface="Wingdings" panose="05000000000000000000" charset="0"/>
                <a:buChar char="u"/>
              </a:pPr>
              <a:r>
                <a:rPr lang="zh-CN" altLang="en-US"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各栏应按照支出经济分类科目规定的核算内容填列，避免误填，各类下其他款占本类支出小计大于</a:t>
              </a:r>
              <a:r>
                <a:rPr lang="en-US" altLang="zh-CN"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30%</a:t>
              </a:r>
              <a:r>
                <a:rPr lang="zh-CN" altLang="en-US"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的，应予说明。</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eaLnBrk="1" hangingPunct="1">
                <a:lnSpc>
                  <a:spcPct val="15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不包括应在“上缴上级支出”“经营支出”“对附属单位补助支出”中核算的各项支出 。</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sp>
        <p:nvSpPr>
          <p:cNvPr id="154" name="文本框 153"/>
          <p:cNvSpPr txBox="true"/>
          <p:nvPr/>
        </p:nvSpPr>
        <p:spPr>
          <a:xfrm>
            <a:off x="1379855" y="496570"/>
            <a:ext cx="493014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基本支出决算明细表（财决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5-1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938905"/>
            <a:chOff x="3720" y="2422"/>
            <a:chExt cx="13318" cy="6203"/>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i="0" u="none" strike="noStrike" kern="1200" cap="none" spc="0" normalizeH="0" baseline="0" noProof="0">
                  <a:ln>
                    <a:noFill/>
                  </a:ln>
                  <a:solidFill>
                    <a:schemeClr val="tx1"/>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rPr>
                    <a:t>    </a:t>
                  </a:r>
                  <a:endPar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109" y="2728"/>
              <a:ext cx="11745" cy="5897"/>
            </a:xfrm>
            <a:prstGeom prst="rect">
              <a:avLst/>
            </a:prstGeom>
            <a:noFill/>
          </p:spPr>
          <p:txBody>
            <a:bodyPr wrap="square" rtlCol="0">
              <a:spAutoFit/>
            </a:bodyPr>
            <a:lstStyle/>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lang="zh-CN" altLang="en-US" sz="180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问题：</a:t>
              </a:r>
              <a:r>
                <a:rPr lang="en-US" altLang="zh-CN" sz="180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1.</a:t>
              </a:r>
              <a:r>
                <a:rPr lang="zh-CN" altLang="en-US"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经济分类填列不规范，</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如住房公积金列支绩效工资，离退休科目列支在职人员工资，其他工资福利支出列支临时工劳务费，独生子女费列支其他对个人和家庭的补助，经常性赠予和资本性赠予填列不规范，办公设备列支资本性支出</a:t>
              </a:r>
              <a:r>
                <a:rPr lang="en-US" alt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其他或者资本性支出（基本建设）</a:t>
              </a:r>
              <a:r>
                <a:rPr lang="en-US" alt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其他，占比超过</a:t>
              </a:r>
              <a:r>
                <a:rPr lang="en-US" alt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30%</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说明不清晰或者不合理，对企业补助</a:t>
              </a:r>
              <a:r>
                <a:rPr lang="en-US" alt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其他列支较多。</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lang="en-US" altLang="zh-CN" sz="180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2.</a:t>
              </a:r>
              <a:r>
                <a:rPr lang="zh-CN" altLang="en-US" sz="180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功能科目填列不规范，</a:t>
              </a:r>
              <a:r>
                <a:rPr lang="zh-CN" altLang="en-US" sz="18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如</a:t>
              </a:r>
              <a:r>
                <a:rPr lang="en-US" altLang="zh-CN" sz="18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20827</a:t>
              </a:r>
              <a:r>
                <a:rPr lang="zh-CN" altLang="en-US" sz="18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财政对其他社会保险基金的补助、</a:t>
              </a:r>
              <a:r>
                <a:rPr lang="en-US" altLang="zh-CN" sz="18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20830</a:t>
              </a:r>
              <a:r>
                <a:rPr lang="zh-CN" altLang="en-US" sz="18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财政代缴社会保险费支出功能科目。</a:t>
              </a:r>
              <a:endParaRPr lang="zh-CN" altLang="en-US" sz="18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r>
                <a:rPr lang="en-US" altLang="zh-CN" sz="180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3.</a:t>
              </a:r>
              <a:r>
                <a:rPr lang="zh-CN" altLang="en-US" sz="180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功能科目与经济科目不匹配，如</a:t>
              </a:r>
              <a:r>
                <a:rPr lang="en-US" altLang="zh-CN" sz="180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2080506</a:t>
              </a:r>
              <a:r>
                <a:rPr lang="zh-CN" altLang="en-US" sz="180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机关事业单位职业年金缴费支出列支退休费。</a:t>
              </a:r>
              <a:endParaRPr lang="zh-CN" altLang="en-US" sz="180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sp>
        <p:nvSpPr>
          <p:cNvPr id="154" name="文本框 153"/>
          <p:cNvSpPr txBox="true"/>
          <p:nvPr/>
        </p:nvSpPr>
        <p:spPr>
          <a:xfrm>
            <a:off x="1379855" y="496570"/>
            <a:ext cx="493014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基本支出决算明细表（财决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5-1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51" name="图片 50" descr="czb_logo_1"/>
          <p:cNvPicPr>
            <a:picLocks noChangeAspect="true"/>
          </p:cNvPicPr>
          <p:nvPr/>
        </p:nvPicPr>
        <p:blipFill>
          <a:blip r:embed="rId1"/>
          <a:stretch>
            <a:fillRect/>
          </a:stretch>
        </p:blipFill>
        <p:spPr>
          <a:xfrm>
            <a:off x="8343900" y="391160"/>
            <a:ext cx="3603625" cy="565785"/>
          </a:xfrm>
          <a:prstGeom prst="rect">
            <a:avLst/>
          </a:prstGeom>
        </p:spPr>
      </p:pic>
      <p:sp>
        <p:nvSpPr>
          <p:cNvPr id="3" name="文本框 2"/>
          <p:cNvSpPr txBox="true"/>
          <p:nvPr/>
        </p:nvSpPr>
        <p:spPr>
          <a:xfrm>
            <a:off x="1122045" y="1188720"/>
            <a:ext cx="10088880" cy="2306955"/>
          </a:xfrm>
          <a:prstGeom prst="rect">
            <a:avLst/>
          </a:prstGeom>
          <a:noFill/>
        </p:spPr>
        <p:txBody>
          <a:bodyPr wrap="square" rtlCol="0">
            <a:spAutoFit/>
          </a:bodyPr>
          <a:p>
            <a:pPr fontAlgn="auto">
              <a:lnSpc>
                <a:spcPct val="200000"/>
              </a:lnSpc>
            </a:pPr>
            <a:r>
              <a:rPr lang="en-US" altLang="zh-CN" sz="2400"/>
              <a:t>   </a:t>
            </a:r>
            <a:r>
              <a:rPr sz="2400"/>
              <a:t>（二）规范决算批复。落实批复主体责任，按照法定的程序和时限开展部门决算批复和单位决算批复。完善决算批复内容，与同年度预算批复以及应公开的决算内容保持衔接。</a:t>
            </a:r>
            <a:endParaRPr sz="2400"/>
          </a:p>
        </p:txBody>
      </p:sp>
    </p:spTree>
  </p:cSld>
  <p:clrMapOvr>
    <a:masterClrMapping/>
  </p:clrMapOvr>
  <p:transition spd="slow"/>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493014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项目支出决算明细表（财决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5-2</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1C5684"/>
            </a:solidFill>
            <a:ln>
              <a:solidFill>
                <a:srgbClr val="1C5684"/>
              </a:solid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pic>
        <p:nvPicPr>
          <p:cNvPr id="5" name="图片 4"/>
          <p:cNvPicPr>
            <a:picLocks noChangeAspect="true"/>
          </p:cNvPicPr>
          <p:nvPr/>
        </p:nvPicPr>
        <p:blipFill>
          <a:blip r:embed="rId2"/>
          <a:stretch>
            <a:fillRect/>
          </a:stretch>
        </p:blipFill>
        <p:spPr>
          <a:xfrm>
            <a:off x="2026920" y="1159510"/>
            <a:ext cx="7761605" cy="3778250"/>
          </a:xfrm>
          <a:prstGeom prst="rect">
            <a:avLst/>
          </a:prstGeom>
          <a:ln>
            <a:solidFill>
              <a:schemeClr val="tx1"/>
            </a:solidFill>
          </a:ln>
        </p:spPr>
      </p:pic>
      <p:pic>
        <p:nvPicPr>
          <p:cNvPr id="6" name="图片 5"/>
          <p:cNvPicPr>
            <a:picLocks noChangeAspect="true"/>
          </p:cNvPicPr>
          <p:nvPr/>
        </p:nvPicPr>
        <p:blipFill>
          <a:blip r:embed="rId3"/>
          <a:stretch>
            <a:fillRect/>
          </a:stretch>
        </p:blipFill>
        <p:spPr>
          <a:xfrm>
            <a:off x="2905760" y="1734185"/>
            <a:ext cx="7761605" cy="3626485"/>
          </a:xfrm>
          <a:prstGeom prst="rect">
            <a:avLst/>
          </a:prstGeom>
          <a:ln>
            <a:solidFill>
              <a:schemeClr val="tx1"/>
            </a:solidFill>
          </a:ln>
        </p:spPr>
      </p:pic>
      <p:pic>
        <p:nvPicPr>
          <p:cNvPr id="7" name="图片 6"/>
          <p:cNvPicPr>
            <a:picLocks noChangeAspect="true"/>
          </p:cNvPicPr>
          <p:nvPr/>
        </p:nvPicPr>
        <p:blipFill>
          <a:blip r:embed="rId4"/>
          <a:stretch>
            <a:fillRect/>
          </a:stretch>
        </p:blipFill>
        <p:spPr>
          <a:xfrm>
            <a:off x="3599180" y="2214880"/>
            <a:ext cx="7762240" cy="4164330"/>
          </a:xfrm>
          <a:prstGeom prst="rect">
            <a:avLst/>
          </a:prstGeom>
          <a:ln>
            <a:solidFill>
              <a:schemeClr val="tx1"/>
            </a:solidFill>
          </a:ln>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34" name="图片 33" descr="czb_logo_1"/>
          <p:cNvPicPr>
            <a:picLocks noChangeAspect="true"/>
          </p:cNvPicPr>
          <p:nvPr/>
        </p:nvPicPr>
        <p:blipFill>
          <a:blip r:embed="rId1"/>
          <a:stretch>
            <a:fillRect/>
          </a:stretch>
        </p:blipFill>
        <p:spPr>
          <a:xfrm>
            <a:off x="8343900" y="391160"/>
            <a:ext cx="3603625" cy="565785"/>
          </a:xfrm>
          <a:prstGeom prst="rect">
            <a:avLst/>
          </a:prstGeom>
        </p:spPr>
      </p:pic>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3" name="组合 2"/>
          <p:cNvGrpSpPr/>
          <p:nvPr/>
        </p:nvGrpSpPr>
        <p:grpSpPr>
          <a:xfrm>
            <a:off x="563880" y="1529715"/>
            <a:ext cx="1223645" cy="3665220"/>
            <a:chOff x="10727" y="1484313"/>
            <a:chExt cx="1619474" cy="5777627"/>
          </a:xfrm>
        </p:grpSpPr>
        <p:sp>
          <p:nvSpPr>
            <p:cNvPr id="6" name="矩形 5"/>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7" name="矩形 6"/>
            <p:cNvSpPr/>
            <p:nvPr/>
          </p:nvSpPr>
          <p:spPr>
            <a:xfrm>
              <a:off x="10727" y="3024105"/>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8" name="矩形 7"/>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9" name="矩形 8"/>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1" y="3598"/>
              <a:ext cx="11745" cy="3807"/>
            </a:xfrm>
            <a:prstGeom prst="rect">
              <a:avLst/>
            </a:prstGeom>
            <a:noFill/>
          </p:spPr>
          <p:txBody>
            <a:bodyPr wrap="square" rtlCol="0">
              <a:spAutoFit/>
            </a:bodyPr>
            <a:lstStyle/>
            <a:p>
              <a:pPr indent="457200" algn="just" fontAlgn="auto">
                <a:lnSpc>
                  <a:spcPct val="150000"/>
                </a:lnSpc>
                <a:buClr>
                  <a:srgbClr val="000000"/>
                </a:buClr>
                <a:buSzPct val="70000"/>
                <a:buFont typeface="Wingdings" panose="05000000000000000000" charset="0"/>
                <a:buNone/>
                <a:extLst>
                  <a:ext uri="{35155182-B16C-46BC-9424-99874614C6A1}">
                    <wpsdc:indentchars xmlns:wpsdc="http://www.wps.cn/officeDocument/2017/drawingmlCustomData" val="200" checksum="59296752"/>
                  </a:ext>
                </a:extLst>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本表反映单位本年度项目支出的明细情况，根据单位项目支出明细账发生数，按支出功能分类科目分“类”“款”“项”并分项目逐一填列。</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indent="0" eaLnBrk="1" hangingPunct="1">
                <a:lnSpc>
                  <a:spcPct val="150000"/>
                </a:lnSpc>
                <a:buClr>
                  <a:srgbClr val="000000"/>
                </a:buClr>
                <a:buSzPct val="70000"/>
                <a:buFont typeface="Wingdings" panose="05000000000000000000" charset="0"/>
                <a:buNone/>
              </a:pP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grpSp>
      <p:sp>
        <p:nvSpPr>
          <p:cNvPr id="154" name="文本框 153"/>
          <p:cNvSpPr txBox="true"/>
          <p:nvPr/>
        </p:nvSpPr>
        <p:spPr>
          <a:xfrm>
            <a:off x="1379855" y="496570"/>
            <a:ext cx="493014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项目支出决算明细表（财决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5-2</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sp>
        <p:nvSpPr>
          <p:cNvPr id="154" name="文本框 153"/>
          <p:cNvSpPr txBox="true"/>
          <p:nvPr/>
        </p:nvSpPr>
        <p:spPr>
          <a:xfrm>
            <a:off x="1379855" y="496570"/>
            <a:ext cx="493014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项目支出决算明细表（财决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5-2</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6" name="组合 5"/>
          <p:cNvGrpSpPr/>
          <p:nvPr/>
        </p:nvGrpSpPr>
        <p:grpSpPr>
          <a:xfrm>
            <a:off x="2362200" y="1537970"/>
            <a:ext cx="8456930" cy="3852545"/>
            <a:chOff x="3720" y="2422"/>
            <a:chExt cx="13318" cy="6067"/>
          </a:xfrm>
        </p:grpSpPr>
        <p:sp>
          <p:nvSpPr>
            <p:cNvPr id="8" name="任意多边形 13"/>
            <p:cNvSpPr/>
            <p:nvPr/>
          </p:nvSpPr>
          <p:spPr>
            <a:xfrm>
              <a:off x="3720" y="2422"/>
              <a:ext cx="13318" cy="5759"/>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11" name="矩形 10"/>
            <p:cNvSpPr/>
            <p:nvPr/>
          </p:nvSpPr>
          <p:spPr>
            <a:xfrm>
              <a:off x="4401" y="2726"/>
              <a:ext cx="11743" cy="4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2" name="TextBox 1"/>
            <p:cNvSpPr txBox="true"/>
            <p:nvPr/>
          </p:nvSpPr>
          <p:spPr>
            <a:xfrm>
              <a:off x="4399" y="3232"/>
              <a:ext cx="11745" cy="5257"/>
            </a:xfrm>
            <a:prstGeom prst="rect">
              <a:avLst/>
            </a:prstGeom>
            <a:noFill/>
          </p:spPr>
          <p:txBody>
            <a:bodyPr wrap="square" rtlCol="0">
              <a:spAutoFit/>
            </a:bodyPr>
            <a:lstStyle/>
            <a:p>
              <a:pPr marL="342900" indent="-342900" algn="just" fontAlgn="auto">
                <a:lnSpc>
                  <a:spcPts val="3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报表格式</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57150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250" checksum="1039213347"/>
                  </a:ext>
                </a:extLst>
              </a:pP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“二级项目类别”枚举字典修改为其他运转类、特定目标类。</a:t>
              </a:r>
              <a:endParaRPr lang="zh-CN" altLang="en-US" dirty="0">
                <a:latin typeface="Times New Roman" panose="02020603050405020304" charset="0"/>
                <a:ea typeface="楷体" panose="02010609060101010101" pitchFamily="49" charset="-122"/>
                <a:sym typeface="Times New Roman" panose="02020603050405020304" charset="0"/>
              </a:endParaRPr>
            </a:p>
            <a:p>
              <a:pPr marL="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0" checksum="0"/>
                  </a:ext>
                </a:extLst>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编制指南</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57150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250" checksum="1039213347"/>
                  </a:ext>
                </a:extLst>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调整“一级项目代码”“二级项目代码”“二级项目类别”填列要求。</a:t>
              </a:r>
              <a:endParaRPr lang="zh-CN" altLang="en-US"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spTree>
  </p:cSld>
  <p:clrMapOvr>
    <a:masterClrMapping/>
  </p:clrMapOvr>
  <p:transition spd="slow"/>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sp>
        <p:nvSpPr>
          <p:cNvPr id="154" name="文本框 153"/>
          <p:cNvSpPr txBox="true"/>
          <p:nvPr/>
        </p:nvSpPr>
        <p:spPr>
          <a:xfrm>
            <a:off x="1379855" y="496570"/>
            <a:ext cx="493014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项目支出决算明细表（财决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5-2</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8" name="任意多边形 13"/>
          <p:cNvSpPr/>
          <p:nvPr/>
        </p:nvSpPr>
        <p:spPr>
          <a:xfrm>
            <a:off x="2352675" y="1509394"/>
            <a:ext cx="8562976" cy="4615181"/>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11" name="矩形 10"/>
          <p:cNvSpPr/>
          <p:nvPr/>
        </p:nvSpPr>
        <p:spPr>
          <a:xfrm>
            <a:off x="2794635" y="1731010"/>
            <a:ext cx="7456805" cy="385254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2" name="TextBox 1"/>
          <p:cNvSpPr txBox="true"/>
          <p:nvPr/>
        </p:nvSpPr>
        <p:spPr>
          <a:xfrm>
            <a:off x="2793366" y="1731010"/>
            <a:ext cx="7465060" cy="5262979"/>
          </a:xfrm>
          <a:prstGeom prst="rect">
            <a:avLst/>
          </a:prstGeom>
          <a:noFill/>
        </p:spPr>
        <p:txBody>
          <a:bodyPr wrap="square" rtlCol="0">
            <a:spAutoFit/>
          </a:bodyPr>
          <a:lstStyle/>
          <a:p>
            <a:pPr marL="342900" indent="-342900" algn="just" fontAlgn="auto">
              <a:lnSpc>
                <a:spcPts val="3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一级项目代码：填列单位预算一级项目代码。中央单位一级项目代码为11位，1-4位标识通用项目或专用项目（9XXX是通用项目，0000是专用项目），第5位判断政务内网、政务外网或单机软件（1是政务内网、2是政务外网、3是单机软件），6-8位是部门编码，9-11位是项目顺序码。地方单位按照同级财政部门命名规则规范填报。</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342900" indent="-342900" algn="just" fontAlgn="auto">
              <a:lnSpc>
                <a:spcPts val="3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二级项目代码：填列单位预算二级项目代码。中央单位二级项目代码由21位数字组成（2位区位码+1位系统标识+3位中央部门码+2位年度码+9位单位码+4位顺序码）；地方单位项目代码长度21位，前六位为财政区划代码，中间2位为设立项目的年度代码，后13位为各省自定义顺序码。</a:t>
            </a:r>
            <a:endParaRPr lang="en-US" altLang="zh-CN" dirty="0">
              <a:solidFill>
                <a:schemeClr val="tx1"/>
              </a:solidFill>
              <a:latin typeface="Times New Roman" panose="02020603050405020304" charset="0"/>
              <a:ea typeface="楷体" panose="02010609060101010101" pitchFamily="49" charset="-122"/>
              <a:sym typeface="Times New Roman" panose="02020603050405020304" charset="0"/>
            </a:endParaRPr>
          </a:p>
          <a:p>
            <a:pPr marL="342900" indent="-342900" algn="just" fontAlgn="auto">
              <a:lnSpc>
                <a:spcPts val="3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本套报表中其他填报项目信息的报表，遵循相同项目代码规则。</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4"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sp>
        <p:nvSpPr>
          <p:cNvPr id="154" name="文本框 153"/>
          <p:cNvSpPr txBox="true"/>
          <p:nvPr/>
        </p:nvSpPr>
        <p:spPr>
          <a:xfrm>
            <a:off x="1379855" y="496570"/>
            <a:ext cx="493014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项目支出决算明细表（财决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5-2</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8" name="任意多边形 13"/>
          <p:cNvSpPr/>
          <p:nvPr/>
        </p:nvSpPr>
        <p:spPr>
          <a:xfrm>
            <a:off x="2352675" y="1509394"/>
            <a:ext cx="8562976" cy="4615181"/>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11" name="矩形 10"/>
          <p:cNvSpPr/>
          <p:nvPr/>
        </p:nvSpPr>
        <p:spPr>
          <a:xfrm>
            <a:off x="2794635" y="1731010"/>
            <a:ext cx="7456805" cy="385254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2" name="TextBox 1"/>
          <p:cNvSpPr txBox="true"/>
          <p:nvPr/>
        </p:nvSpPr>
        <p:spPr>
          <a:xfrm>
            <a:off x="2903220" y="2614297"/>
            <a:ext cx="7465060" cy="2568575"/>
          </a:xfrm>
          <a:prstGeom prst="rect">
            <a:avLst/>
          </a:prstGeom>
          <a:noFill/>
        </p:spPr>
        <p:txBody>
          <a:bodyPr wrap="square" rtlCol="0">
            <a:spAutoFit/>
          </a:bodyPr>
          <a:lstStyle/>
          <a:p>
            <a:pPr marL="342900" indent="-342900" algn="just" fontAlgn="auto">
              <a:lnSpc>
                <a:spcPts val="3000"/>
              </a:lnSpc>
              <a:buSzPct val="70000"/>
              <a:buFont typeface="Wingdings" panose="05000000000000000000" charset="0"/>
              <a:buChar char="u"/>
            </a:pPr>
            <a:r>
              <a:rPr lang="zh-CN" altLang="en-US" dirty="0">
                <a:latin typeface="Times New Roman" panose="02020603050405020304" charset="0"/>
                <a:ea typeface="楷体" panose="02010609060101010101" pitchFamily="49" charset="-122"/>
                <a:sym typeface="Times New Roman" panose="02020603050405020304" charset="0"/>
              </a:rPr>
              <a:t>二级项目类别</a:t>
            </a:r>
            <a:endParaRPr lang="en-US" altLang="zh-CN" dirty="0">
              <a:latin typeface="Times New Roman" panose="02020603050405020304" charset="0"/>
              <a:ea typeface="楷体" panose="02010609060101010101" pitchFamily="49" charset="-122"/>
              <a:sym typeface="Times New Roman" panose="02020603050405020304" charset="0"/>
            </a:endParaRPr>
          </a:p>
          <a:p>
            <a:pPr marL="342265" algn="just">
              <a:lnSpc>
                <a:spcPts val="3000"/>
              </a:lnSpc>
              <a:buSzPct val="70000"/>
            </a:pPr>
            <a:r>
              <a:rPr lang="en-US" altLang="zh-CN" dirty="0">
                <a:latin typeface="Times New Roman" panose="02020603050405020304" charset="0"/>
                <a:ea typeface="楷体" panose="02010609060101010101" pitchFamily="49" charset="-122"/>
                <a:sym typeface="Times New Roman" panose="02020603050405020304" charset="0"/>
              </a:rPr>
              <a:t> </a:t>
            </a:r>
            <a:r>
              <a:rPr lang="zh-CN" altLang="en-US" dirty="0">
                <a:latin typeface="Times New Roman" panose="02020603050405020304" charset="0"/>
                <a:ea typeface="楷体" panose="02010609060101010101" pitchFamily="49" charset="-122"/>
                <a:sym typeface="Times New Roman" panose="02020603050405020304" charset="0"/>
              </a:rPr>
              <a:t>根据</a:t>
            </a:r>
            <a:r>
              <a:rPr lang="en-US" altLang="zh-CN" dirty="0">
                <a:latin typeface="Times New Roman" panose="02020603050405020304" charset="0"/>
                <a:ea typeface="楷体" panose="02010609060101010101" pitchFamily="49" charset="-122"/>
                <a:sym typeface="Times New Roman" panose="02020603050405020304" charset="0"/>
              </a:rPr>
              <a:t>《</a:t>
            </a:r>
            <a:r>
              <a:rPr lang="zh-CN" altLang="en-US" dirty="0">
                <a:latin typeface="Times New Roman" panose="02020603050405020304" charset="0"/>
                <a:ea typeface="楷体" panose="02010609060101010101" pitchFamily="49" charset="-122"/>
                <a:sym typeface="Times New Roman" panose="02020603050405020304" charset="0"/>
              </a:rPr>
              <a:t>预算管理一体化规范（</a:t>
            </a:r>
            <a:r>
              <a:rPr lang="en-US" altLang="zh-CN" dirty="0">
                <a:latin typeface="Times New Roman" panose="02020603050405020304" charset="0"/>
                <a:ea typeface="楷体" panose="02010609060101010101" pitchFamily="49" charset="-122"/>
                <a:sym typeface="Times New Roman" panose="02020603050405020304" charset="0"/>
              </a:rPr>
              <a:t>2.0</a:t>
            </a:r>
            <a:r>
              <a:rPr lang="zh-CN" altLang="en-US" dirty="0">
                <a:latin typeface="Times New Roman" panose="02020603050405020304" charset="0"/>
                <a:ea typeface="楷体" panose="02010609060101010101" pitchFamily="49" charset="-122"/>
                <a:sym typeface="Times New Roman" panose="02020603050405020304" charset="0"/>
              </a:rPr>
              <a:t>版）</a:t>
            </a:r>
            <a:r>
              <a:rPr lang="en-US" altLang="zh-CN" dirty="0">
                <a:latin typeface="Times New Roman" panose="02020603050405020304" charset="0"/>
                <a:ea typeface="楷体" panose="02010609060101010101" pitchFamily="49" charset="-122"/>
                <a:sym typeface="Times New Roman" panose="02020603050405020304" charset="0"/>
              </a:rPr>
              <a:t>》</a:t>
            </a:r>
            <a:r>
              <a:rPr lang="zh-CN" altLang="en-US" dirty="0">
                <a:latin typeface="Times New Roman" panose="02020603050405020304" charset="0"/>
                <a:ea typeface="楷体" panose="02010609060101010101" pitchFamily="49" charset="-122"/>
                <a:sym typeface="Times New Roman" panose="02020603050405020304" charset="0"/>
              </a:rPr>
              <a:t>，</a:t>
            </a:r>
            <a:r>
              <a:rPr lang="en-US" altLang="zh-CN" dirty="0">
                <a:latin typeface="Times New Roman" panose="02020603050405020304" charset="0"/>
                <a:ea typeface="楷体" panose="02010609060101010101" pitchFamily="49" charset="-122"/>
                <a:sym typeface="Times New Roman" panose="02020603050405020304" charset="0"/>
              </a:rPr>
              <a:t> </a:t>
            </a:r>
            <a:r>
              <a:rPr lang="zh-CN" altLang="en-US" dirty="0">
                <a:latin typeface="Times New Roman" panose="02020603050405020304" charset="0"/>
                <a:ea typeface="楷体" panose="02010609060101010101" pitchFamily="49" charset="-122"/>
                <a:sym typeface="Times New Roman" panose="02020603050405020304" charset="0"/>
              </a:rPr>
              <a:t>二级项目类别枚举为其他运转类和特定目标类。（项目类别分：</a:t>
            </a:r>
            <a:endParaRPr lang="en-US" altLang="zh-CN" dirty="0">
              <a:latin typeface="Times New Roman" panose="02020603050405020304" charset="0"/>
              <a:ea typeface="楷体" panose="02010609060101010101" pitchFamily="49" charset="-122"/>
              <a:sym typeface="Times New Roman" panose="02020603050405020304" charset="0"/>
            </a:endParaRPr>
          </a:p>
          <a:p>
            <a:pPr marL="342900" indent="-342900" algn="just" fontAlgn="auto">
              <a:lnSpc>
                <a:spcPts val="3000"/>
              </a:lnSpc>
              <a:buSzPct val="70000"/>
            </a:pPr>
            <a:r>
              <a:rPr lang="en-US" altLang="zh-CN" dirty="0">
                <a:latin typeface="Times New Roman" panose="02020603050405020304" charset="0"/>
                <a:ea typeface="楷体" panose="02010609060101010101" pitchFamily="49" charset="-122"/>
                <a:sym typeface="Times New Roman" panose="02020603050405020304" charset="0"/>
              </a:rPr>
              <a:t>        </a:t>
            </a:r>
            <a:r>
              <a:rPr lang="zh-CN" altLang="en-US" dirty="0">
                <a:latin typeface="Times New Roman" panose="02020603050405020304" charset="0"/>
                <a:ea typeface="楷体" panose="02010609060101010101" pitchFamily="49" charset="-122"/>
                <a:sym typeface="Times New Roman" panose="02020603050405020304" charset="0"/>
              </a:rPr>
              <a:t>人员类，（运转类）公用经费           </a:t>
            </a:r>
            <a:r>
              <a:rPr lang="en-US" altLang="zh-CN" dirty="0">
                <a:latin typeface="Times New Roman" panose="02020603050405020304" charset="0"/>
                <a:ea typeface="楷体" panose="02010609060101010101" pitchFamily="49" charset="-122"/>
                <a:sym typeface="Times New Roman" panose="02020603050405020304" charset="0"/>
              </a:rPr>
              <a:t>—— </a:t>
            </a:r>
            <a:r>
              <a:rPr lang="zh-CN" altLang="en-US" dirty="0">
                <a:latin typeface="Times New Roman" panose="02020603050405020304" charset="0"/>
                <a:ea typeface="楷体" panose="02010609060101010101" pitchFamily="49" charset="-122"/>
                <a:sym typeface="Times New Roman" panose="02020603050405020304" charset="0"/>
              </a:rPr>
              <a:t>基本支出</a:t>
            </a:r>
            <a:endParaRPr lang="en-US" altLang="zh-CN" dirty="0">
              <a:latin typeface="Times New Roman" panose="02020603050405020304" charset="0"/>
              <a:ea typeface="楷体" panose="02010609060101010101" pitchFamily="49" charset="-122"/>
              <a:sym typeface="Times New Roman" panose="02020603050405020304" charset="0"/>
            </a:endParaRPr>
          </a:p>
          <a:p>
            <a:pPr marL="342900" indent="-342900" algn="just" fontAlgn="auto">
              <a:lnSpc>
                <a:spcPts val="3000"/>
              </a:lnSpc>
              <a:buSzPct val="70000"/>
            </a:pPr>
            <a:r>
              <a:rPr lang="zh-CN" altLang="en-US" dirty="0">
                <a:latin typeface="Times New Roman" panose="02020603050405020304" charset="0"/>
                <a:ea typeface="楷体" panose="02010609060101010101" pitchFamily="49" charset="-122"/>
                <a:sym typeface="Times New Roman" panose="02020603050405020304" charset="0"/>
              </a:rPr>
              <a:t>      （运转类）其他运转类，特定目标类 </a:t>
            </a:r>
            <a:r>
              <a:rPr lang="en-US" altLang="zh-CN" dirty="0">
                <a:latin typeface="Times New Roman" panose="02020603050405020304" charset="0"/>
                <a:ea typeface="楷体" panose="02010609060101010101" pitchFamily="49" charset="-122"/>
                <a:sym typeface="Times New Roman" panose="02020603050405020304" charset="0"/>
              </a:rPr>
              <a:t>—— </a:t>
            </a:r>
            <a:r>
              <a:rPr lang="zh-CN" altLang="en-US" dirty="0">
                <a:latin typeface="Times New Roman" panose="02020603050405020304" charset="0"/>
                <a:ea typeface="楷体" panose="02010609060101010101" pitchFamily="49" charset="-122"/>
                <a:sym typeface="Times New Roman" panose="02020603050405020304" charset="0"/>
              </a:rPr>
              <a:t>项目支出）</a:t>
            </a: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i="0" u="none" strike="noStrike" kern="1200" cap="none" spc="0" normalizeH="0" baseline="0" noProof="0">
                  <a:ln>
                    <a:noFill/>
                  </a:ln>
                  <a:solidFill>
                    <a:schemeClr val="tx1"/>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rPr>
                    <a:t>    </a:t>
                  </a:r>
                  <a:endPar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3" y="3631"/>
              <a:ext cx="11741" cy="3284"/>
            </a:xfrm>
            <a:prstGeom prst="rect">
              <a:avLst/>
            </a:prstGeom>
            <a:noFill/>
          </p:spPr>
          <p:txBody>
            <a:bodyPr wrap="square" rtlCol="0">
              <a:spAutoFit/>
            </a:bodyPr>
            <a:lstStyle/>
            <a:p>
              <a:pPr marL="285750" indent="-285750" algn="just" fontAlgn="auto">
                <a:lnSpc>
                  <a:spcPct val="15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本表支出不包括应在“上缴上级支出”“经营支出”“对附属单位补助支出”中核算的各项支出。</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gn="just" fontAlgn="auto">
                <a:lnSpc>
                  <a:spcPct val="15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当支出功能分类科目＝“</a:t>
              </a:r>
              <a:r>
                <a:rPr lang="en-US"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2080113</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”（政府特殊津贴），除</a:t>
              </a:r>
              <a:r>
                <a:rPr lang="en-US"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1</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en-US"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2</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en-US"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4</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栏外，各栏均为</a:t>
              </a:r>
              <a:r>
                <a:rPr lang="en-US"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0</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sp>
        <p:nvSpPr>
          <p:cNvPr id="154" name="文本框 153"/>
          <p:cNvSpPr txBox="true"/>
          <p:nvPr/>
        </p:nvSpPr>
        <p:spPr>
          <a:xfrm>
            <a:off x="1379855" y="496570"/>
            <a:ext cx="493014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项目支出决算明细表（财决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5-2</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493014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经营支出决算明细表（财决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5-3</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1C5684"/>
            </a:solidFill>
            <a:ln>
              <a:solidFill>
                <a:srgbClr val="1C5684"/>
              </a:solid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pic>
        <p:nvPicPr>
          <p:cNvPr id="5" name="图片 4"/>
          <p:cNvPicPr>
            <a:picLocks noChangeAspect="true"/>
          </p:cNvPicPr>
          <p:nvPr/>
        </p:nvPicPr>
        <p:blipFill>
          <a:blip r:embed="rId2"/>
          <a:stretch>
            <a:fillRect/>
          </a:stretch>
        </p:blipFill>
        <p:spPr>
          <a:xfrm>
            <a:off x="2396490" y="1085850"/>
            <a:ext cx="7214870" cy="3940175"/>
          </a:xfrm>
          <a:prstGeom prst="rect">
            <a:avLst/>
          </a:prstGeom>
          <a:ln>
            <a:solidFill>
              <a:schemeClr val="tx1"/>
            </a:solidFill>
          </a:ln>
        </p:spPr>
      </p:pic>
      <p:pic>
        <p:nvPicPr>
          <p:cNvPr id="6" name="图片 5"/>
          <p:cNvPicPr>
            <a:picLocks noChangeAspect="true"/>
          </p:cNvPicPr>
          <p:nvPr/>
        </p:nvPicPr>
        <p:blipFill>
          <a:blip r:embed="rId3"/>
          <a:stretch>
            <a:fillRect/>
          </a:stretch>
        </p:blipFill>
        <p:spPr>
          <a:xfrm>
            <a:off x="3006090" y="1614170"/>
            <a:ext cx="7197090" cy="3629660"/>
          </a:xfrm>
          <a:prstGeom prst="rect">
            <a:avLst/>
          </a:prstGeom>
          <a:ln>
            <a:solidFill>
              <a:schemeClr val="tx1"/>
            </a:solidFill>
          </a:ln>
        </p:spPr>
      </p:pic>
      <p:pic>
        <p:nvPicPr>
          <p:cNvPr id="7" name="图片 6"/>
          <p:cNvPicPr>
            <a:picLocks noChangeAspect="true"/>
          </p:cNvPicPr>
          <p:nvPr/>
        </p:nvPicPr>
        <p:blipFill>
          <a:blip r:embed="rId4"/>
          <a:stretch>
            <a:fillRect/>
          </a:stretch>
        </p:blipFill>
        <p:spPr>
          <a:xfrm>
            <a:off x="3589655" y="1997710"/>
            <a:ext cx="7501890" cy="4587240"/>
          </a:xfrm>
          <a:prstGeom prst="rect">
            <a:avLst/>
          </a:prstGeom>
          <a:ln>
            <a:solidFill>
              <a:schemeClr val="tx1"/>
            </a:solidFill>
          </a:ln>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34" name="图片 33" descr="czb_logo_1"/>
          <p:cNvPicPr>
            <a:picLocks noChangeAspect="true"/>
          </p:cNvPicPr>
          <p:nvPr/>
        </p:nvPicPr>
        <p:blipFill>
          <a:blip r:embed="rId1"/>
          <a:stretch>
            <a:fillRect/>
          </a:stretch>
        </p:blipFill>
        <p:spPr>
          <a:xfrm>
            <a:off x="8343900" y="391160"/>
            <a:ext cx="3603625" cy="565785"/>
          </a:xfrm>
          <a:prstGeom prst="rect">
            <a:avLst/>
          </a:prstGeom>
        </p:spPr>
      </p:pic>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3" name="组合 2"/>
          <p:cNvGrpSpPr/>
          <p:nvPr/>
        </p:nvGrpSpPr>
        <p:grpSpPr>
          <a:xfrm>
            <a:off x="563880" y="1529715"/>
            <a:ext cx="1223645" cy="3665220"/>
            <a:chOff x="10727" y="1484313"/>
            <a:chExt cx="1619474" cy="5777627"/>
          </a:xfrm>
        </p:grpSpPr>
        <p:sp>
          <p:nvSpPr>
            <p:cNvPr id="6" name="矩形 5"/>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7" name="矩形 6"/>
            <p:cNvSpPr/>
            <p:nvPr/>
          </p:nvSpPr>
          <p:spPr>
            <a:xfrm>
              <a:off x="10727" y="3024105"/>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8" name="矩形 7"/>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9" name="矩形 8"/>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0" y="3947"/>
              <a:ext cx="11730" cy="3153"/>
            </a:xfrm>
            <a:prstGeom prst="rect">
              <a:avLst/>
            </a:prstGeom>
            <a:noFill/>
          </p:spPr>
          <p:txBody>
            <a:bodyPr wrap="square" rtlCol="0">
              <a:spAutoFit/>
            </a:bodyPr>
            <a:lstStyle/>
            <a:p>
              <a:pPr indent="457200" algn="just" fontAlgn="auto">
                <a:lnSpc>
                  <a:spcPct val="150000"/>
                </a:lnSpc>
                <a:buClr>
                  <a:srgbClr val="000000"/>
                </a:buClr>
                <a:buSzPct val="70000"/>
                <a:buFont typeface="Wingdings" panose="05000000000000000000" charset="0"/>
                <a:buNone/>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本表反映单位本年度经营支出的明细情况。根据单位经营支出明细账的发生数，按支出功能分类科目分“类”“款”“项”填列。</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indent="0" eaLnBrk="1" hangingPunct="1">
                <a:lnSpc>
                  <a:spcPct val="150000"/>
                </a:lnSpc>
                <a:buClr>
                  <a:srgbClr val="000000"/>
                </a:buClr>
                <a:buSzPct val="70000"/>
                <a:buFont typeface="Wingdings" panose="05000000000000000000" charset="0"/>
                <a:buNone/>
              </a:pP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grpSp>
      <p:sp>
        <p:nvSpPr>
          <p:cNvPr id="154" name="文本框 153"/>
          <p:cNvSpPr txBox="true"/>
          <p:nvPr/>
        </p:nvSpPr>
        <p:spPr>
          <a:xfrm>
            <a:off x="1379855" y="496570"/>
            <a:ext cx="493014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经营支出决算明细表（财决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5-3</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sp>
        <p:nvSpPr>
          <p:cNvPr id="154" name="文本框 153"/>
          <p:cNvSpPr txBox="true"/>
          <p:nvPr/>
        </p:nvSpPr>
        <p:spPr>
          <a:xfrm>
            <a:off x="1379855" y="496570"/>
            <a:ext cx="493014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经营支出决算明细表（财决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5-3</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5" name="组合 4"/>
          <p:cNvGrpSpPr/>
          <p:nvPr/>
        </p:nvGrpSpPr>
        <p:grpSpPr>
          <a:xfrm>
            <a:off x="2362200" y="1537970"/>
            <a:ext cx="8456930" cy="3656965"/>
            <a:chOff x="3720" y="2422"/>
            <a:chExt cx="13318" cy="5759"/>
          </a:xfrm>
        </p:grpSpPr>
        <p:sp>
          <p:nvSpPr>
            <p:cNvPr id="7" name="任意多边形 13"/>
            <p:cNvSpPr/>
            <p:nvPr/>
          </p:nvSpPr>
          <p:spPr>
            <a:xfrm>
              <a:off x="3720" y="2422"/>
              <a:ext cx="13318" cy="5759"/>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9" name="矩形 8"/>
            <p:cNvSpPr/>
            <p:nvPr/>
          </p:nvSpPr>
          <p:spPr>
            <a:xfrm>
              <a:off x="4401" y="2726"/>
              <a:ext cx="11743" cy="4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4399" y="4487"/>
              <a:ext cx="11745" cy="2704"/>
            </a:xfrm>
            <a:prstGeom prst="rect">
              <a:avLst/>
            </a:prstGeom>
            <a:noFill/>
          </p:spPr>
          <p:txBody>
            <a:bodyPr wrap="square" rtlCol="0">
              <a:spAutoFit/>
            </a:bodyPr>
            <a:lstStyle/>
            <a:p>
              <a:pPr indent="0" algn="ctr" fontAlgn="auto">
                <a:lnSpc>
                  <a:spcPts val="3000"/>
                </a:lnSpc>
                <a:buSzPct val="70000"/>
                <a:buFont typeface="Wingdings" panose="05000000000000000000" charset="0"/>
                <a:buNone/>
              </a:pPr>
              <a:r>
                <a:rPr lang="zh-CN" altLang="en-US" sz="2000">
                  <a:solidFill>
                    <a:schemeClr val="tx1"/>
                  </a:solidFill>
                  <a:latin typeface="Times New Roman" panose="02020603050405020304" charset="0"/>
                  <a:ea typeface="楷体" panose="02010609060101010101" pitchFamily="49" charset="-122"/>
                  <a:sym typeface="Times New Roman" panose="02020603050405020304" charset="0"/>
                </a:rPr>
                <a:t>无变动。</a:t>
              </a: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spTree>
  </p:cSld>
  <p:clrMapOvr>
    <a:masterClrMapping/>
  </p:clrMapOvr>
  <p:transition spd="slow"/>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i="0" u="none" strike="noStrike" kern="1200" cap="none" spc="0" normalizeH="0" baseline="0" noProof="0">
                  <a:ln>
                    <a:noFill/>
                  </a:ln>
                  <a:solidFill>
                    <a:schemeClr val="tx1"/>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rPr>
                    <a:t>    </a:t>
                  </a:r>
                  <a:endPar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17" y="2740"/>
              <a:ext cx="11729" cy="5247"/>
            </a:xfrm>
            <a:prstGeom prst="rect">
              <a:avLst/>
            </a:prstGeom>
            <a:noFill/>
          </p:spPr>
          <p:txBody>
            <a:bodyPr wrap="square" rtlCol="0">
              <a:spAutoFit/>
            </a:bodyPr>
            <a:lstStyle/>
            <a:p>
              <a:pPr marL="285750" indent="-285750" algn="just" fontAlgn="auto">
                <a:lnSpc>
                  <a:spcPct val="15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当支出功能分类科目＝“2210201”（住房公积金）时，除1、2、13栏外，各栏均为0；</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gn="just" fontAlgn="auto">
                <a:lnSpc>
                  <a:spcPct val="15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当支出功能分类科目＝“203”（国防）且科目代码≠“2030603”（人民防空）时，2、45、46栏各行应为0</a:t>
              </a:r>
              <a:r>
                <a:rPr lang="zh-CN" altLang="en-US" dirty="0">
                  <a:solidFill>
                    <a:srgbClr val="FF0000"/>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（问题：用其他国防动员支出列支了工资福利支出）</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；当支出功能分类科目＝“2080501”（行政单位离退休）、“2080502”（事业单位离退休）时，2栏各行应为0。</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sp>
        <p:nvSpPr>
          <p:cNvPr id="154" name="文本框 153"/>
          <p:cNvSpPr txBox="true"/>
          <p:nvPr/>
        </p:nvSpPr>
        <p:spPr>
          <a:xfrm>
            <a:off x="1379855" y="496570"/>
            <a:ext cx="4930140"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经营支出决算明细表（财决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5-3</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51" name="图片 50" descr="czb_logo_1"/>
          <p:cNvPicPr>
            <a:picLocks noChangeAspect="true"/>
          </p:cNvPicPr>
          <p:nvPr/>
        </p:nvPicPr>
        <p:blipFill>
          <a:blip r:embed="rId1"/>
          <a:stretch>
            <a:fillRect/>
          </a:stretch>
        </p:blipFill>
        <p:spPr>
          <a:xfrm>
            <a:off x="8343900" y="391160"/>
            <a:ext cx="3603625" cy="565785"/>
          </a:xfrm>
          <a:prstGeom prst="rect">
            <a:avLst/>
          </a:prstGeom>
        </p:spPr>
      </p:pic>
      <p:sp>
        <p:nvSpPr>
          <p:cNvPr id="3" name="文本框 2"/>
          <p:cNvSpPr txBox="true"/>
          <p:nvPr/>
        </p:nvSpPr>
        <p:spPr>
          <a:xfrm>
            <a:off x="1103630" y="1536700"/>
            <a:ext cx="10088880" cy="3046095"/>
          </a:xfrm>
          <a:prstGeom prst="rect">
            <a:avLst/>
          </a:prstGeom>
          <a:noFill/>
        </p:spPr>
        <p:txBody>
          <a:bodyPr wrap="square" rtlCol="0">
            <a:spAutoFit/>
          </a:bodyPr>
          <a:p>
            <a:pPr fontAlgn="auto">
              <a:lnSpc>
                <a:spcPct val="200000"/>
              </a:lnSpc>
            </a:pPr>
            <a:r>
              <a:rPr lang="en-US" altLang="zh-CN" sz="2400"/>
              <a:t>    </a:t>
            </a:r>
            <a:r>
              <a:rPr sz="2400"/>
              <a:t>（三）深化决算公开。健全决算公开工作制度，完善部门和单位决算公开范围、公开内容和公开形式，全面落实部门所属单位决算公开要求，持续做好“规定动作”。统筹信息公开和安全，加强舆情研判和宣传引导，提升决算公开工作质效。</a:t>
            </a:r>
            <a:endParaRPr sz="2400"/>
          </a:p>
        </p:txBody>
      </p:sp>
    </p:spTree>
  </p:cSld>
  <p:clrMapOvr>
    <a:masterClrMapping/>
  </p:clrMapOvr>
  <p:transition spd="slow"/>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79855" y="496570"/>
            <a:ext cx="57410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项目分项目收入支出决算表（财决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06</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1C5684"/>
            </a:solidFill>
            <a:ln>
              <a:solidFill>
                <a:srgbClr val="1C5684"/>
              </a:solid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pic>
        <p:nvPicPr>
          <p:cNvPr id="6" name="图片 5"/>
          <p:cNvPicPr>
            <a:picLocks noChangeAspect="true"/>
          </p:cNvPicPr>
          <p:nvPr/>
        </p:nvPicPr>
        <p:blipFill>
          <a:blip r:embed="rId2"/>
          <a:stretch>
            <a:fillRect/>
          </a:stretch>
        </p:blipFill>
        <p:spPr>
          <a:xfrm>
            <a:off x="2325370" y="1529715"/>
            <a:ext cx="9267190" cy="3751580"/>
          </a:xfrm>
          <a:prstGeom prst="rect">
            <a:avLst/>
          </a:prstGeom>
          <a:ln>
            <a:solidFill>
              <a:schemeClr val="tx1"/>
            </a:solidFill>
          </a:ln>
        </p:spPr>
      </p:pic>
    </p:spTree>
  </p:cSld>
  <p:clrMapOvr>
    <a:masterClrMapping/>
  </p:clrMapOvr>
  <p:transition spd="slow"/>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34" name="图片 33" descr="czb_logo_1"/>
          <p:cNvPicPr>
            <a:picLocks noChangeAspect="true"/>
          </p:cNvPicPr>
          <p:nvPr/>
        </p:nvPicPr>
        <p:blipFill>
          <a:blip r:embed="rId1"/>
          <a:stretch>
            <a:fillRect/>
          </a:stretch>
        </p:blipFill>
        <p:spPr>
          <a:xfrm>
            <a:off x="8343900" y="391160"/>
            <a:ext cx="3603625" cy="565785"/>
          </a:xfrm>
          <a:prstGeom prst="rect">
            <a:avLst/>
          </a:prstGeom>
        </p:spPr>
      </p:pic>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3" name="组合 2"/>
          <p:cNvGrpSpPr/>
          <p:nvPr/>
        </p:nvGrpSpPr>
        <p:grpSpPr>
          <a:xfrm>
            <a:off x="563880" y="1529715"/>
            <a:ext cx="1223645" cy="3665220"/>
            <a:chOff x="10727" y="1484313"/>
            <a:chExt cx="1619474" cy="5777627"/>
          </a:xfrm>
        </p:grpSpPr>
        <p:sp>
          <p:nvSpPr>
            <p:cNvPr id="6" name="矩形 5"/>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7" name="矩形 6"/>
            <p:cNvSpPr/>
            <p:nvPr/>
          </p:nvSpPr>
          <p:spPr>
            <a:xfrm>
              <a:off x="10727" y="3024105"/>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8" name="矩形 7"/>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9" name="矩形 8"/>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1" y="3575"/>
              <a:ext cx="11745" cy="3807"/>
            </a:xfrm>
            <a:prstGeom prst="rect">
              <a:avLst/>
            </a:prstGeom>
            <a:noFill/>
          </p:spPr>
          <p:txBody>
            <a:bodyPr wrap="square" rtlCol="0">
              <a:spAutoFit/>
            </a:bodyPr>
            <a:lstStyle/>
            <a:p>
              <a:pPr indent="457200" algn="just" fontAlgn="auto">
                <a:lnSpc>
                  <a:spcPct val="150000"/>
                </a:lnSpc>
                <a:buClr>
                  <a:srgbClr val="000000"/>
                </a:buClr>
                <a:buSzPct val="70000"/>
                <a:buFont typeface="Wingdings" panose="05000000000000000000" charset="0"/>
                <a:buNone/>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本表反映单位本年度项目资金收入、支出、结转和结余情况，根据单位项目资金收支明细账的发生数，按支出功能分类科目分“类”“款”“项”并分项目逐一填列。</a:t>
              </a:r>
              <a:endParaRPr lang="zh-CN" altLang="en-US" b="1" dirty="0">
                <a:solidFill>
                  <a:srgbClr val="114F95"/>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indent="0" eaLnBrk="1" hangingPunct="1">
                <a:lnSpc>
                  <a:spcPct val="150000"/>
                </a:lnSpc>
                <a:buClr>
                  <a:srgbClr val="000000"/>
                </a:buClr>
                <a:buSzPct val="70000"/>
                <a:buFont typeface="Wingdings" panose="05000000000000000000" charset="0"/>
                <a:buNone/>
              </a:pP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grpSp>
      <p:sp>
        <p:nvSpPr>
          <p:cNvPr id="154" name="文本框 153"/>
          <p:cNvSpPr txBox="true"/>
          <p:nvPr/>
        </p:nvSpPr>
        <p:spPr>
          <a:xfrm>
            <a:off x="1379855" y="496570"/>
            <a:ext cx="57410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项目分项目收入支出决算表（财决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06</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sp>
        <p:nvSpPr>
          <p:cNvPr id="154" name="文本框 153"/>
          <p:cNvSpPr txBox="true"/>
          <p:nvPr/>
        </p:nvSpPr>
        <p:spPr>
          <a:xfrm>
            <a:off x="1379855" y="496570"/>
            <a:ext cx="57410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项目分项目收入支出决算表（财决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06</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5" name="组合 4"/>
          <p:cNvGrpSpPr/>
          <p:nvPr/>
        </p:nvGrpSpPr>
        <p:grpSpPr>
          <a:xfrm>
            <a:off x="2362200" y="1537970"/>
            <a:ext cx="8456930" cy="4300855"/>
            <a:chOff x="3720" y="2422"/>
            <a:chExt cx="13318" cy="6773"/>
          </a:xfrm>
        </p:grpSpPr>
        <p:sp>
          <p:nvSpPr>
            <p:cNvPr id="7" name="任意多边形 13"/>
            <p:cNvSpPr/>
            <p:nvPr/>
          </p:nvSpPr>
          <p:spPr>
            <a:xfrm>
              <a:off x="3720" y="2422"/>
              <a:ext cx="13318" cy="5759"/>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9" name="矩形 8"/>
            <p:cNvSpPr/>
            <p:nvPr/>
          </p:nvSpPr>
          <p:spPr>
            <a:xfrm>
              <a:off x="4401" y="2726"/>
              <a:ext cx="11743" cy="4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4399" y="2726"/>
              <a:ext cx="11745" cy="6469"/>
            </a:xfrm>
            <a:prstGeom prst="rect">
              <a:avLst/>
            </a:prstGeom>
            <a:noFill/>
          </p:spPr>
          <p:txBody>
            <a:bodyPr wrap="square" rtlCol="0">
              <a:spAutoFit/>
            </a:bodyPr>
            <a:lstStyle/>
            <a:p>
              <a:pPr marL="342900" indent="-342900" algn="just" fontAlgn="auto">
                <a:lnSpc>
                  <a:spcPts val="3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报表格式</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57150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250" checksum="1039213347"/>
                  </a:ext>
                </a:extLst>
              </a:pPr>
              <a:r>
                <a:rPr lang="zh-CN" altLang="en-US" dirty="0">
                  <a:solidFill>
                    <a:schemeClr val="tx1"/>
                  </a:solidFill>
                  <a:latin typeface="Times New Roman" panose="02020603050405020304" charset="0"/>
                  <a:ea typeface="楷体" panose="02010609060101010101" pitchFamily="49" charset="-122"/>
                  <a:sym typeface="Times New Roman" panose="02020603050405020304" charset="0"/>
                </a:rPr>
                <a:t>“二级项目类别”枚举字典修改为其他运转类、特定目标类。</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57150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250" checksum="1039213347"/>
                  </a:ext>
                </a:extLst>
              </a:pPr>
              <a:r>
                <a:rPr lang="zh-CN" altLang="en-US" dirty="0">
                  <a:latin typeface="Times New Roman" panose="02020603050405020304" charset="0"/>
                  <a:ea typeface="楷体" panose="02010609060101010101" pitchFamily="49" charset="-122"/>
                  <a:sym typeface="Times New Roman" panose="02020603050405020304" charset="0"/>
                </a:rPr>
                <a:t>“使用非财政拨款结余”名称修改为“使用非财政拨款结余和专用结余”，填列口径不变。</a:t>
              </a:r>
              <a:endParaRPr lang="zh-CN" altLang="en-US" dirty="0">
                <a:latin typeface="Times New Roman" panose="02020603050405020304" charset="0"/>
                <a:ea typeface="楷体" panose="02010609060101010101" pitchFamily="49" charset="-122"/>
                <a:sym typeface="Times New Roman" panose="02020603050405020304" charset="0"/>
              </a:endParaRPr>
            </a:p>
            <a:p>
              <a:pPr marL="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0" checksum="0"/>
                  </a:ext>
                </a:extLst>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编制指南</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57150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250" checksum="1039213347"/>
                  </a:ext>
                </a:extLst>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调整“一级项目代码”“二级项目代码”“二级项目类别”填列要求。</a:t>
              </a:r>
              <a:endParaRPr lang="zh-CN" altLang="en-US"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spTree>
  </p:cSld>
  <p:clrMapOvr>
    <a:masterClrMapping/>
  </p:clrMapOvr>
  <p:transition spd="slow"/>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i="0" u="none" strike="noStrike" kern="1200" cap="none" spc="0" normalizeH="0" baseline="0" noProof="0">
                  <a:ln>
                    <a:noFill/>
                  </a:ln>
                  <a:solidFill>
                    <a:schemeClr val="tx1"/>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rPr>
                    <a:t>    </a:t>
                  </a:r>
                  <a:endPar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1" y="3596"/>
              <a:ext cx="11745" cy="2441"/>
            </a:xfrm>
            <a:prstGeom prst="rect">
              <a:avLst/>
            </a:prstGeom>
            <a:noFill/>
          </p:spPr>
          <p:txBody>
            <a:bodyPr wrap="square" rtlCol="0">
              <a:spAutoFit/>
            </a:bodyPr>
            <a:lstStyle/>
            <a:p>
              <a:pPr indent="457200" algn="just" fontAlgn="auto">
                <a:lnSpc>
                  <a:spcPts val="3000"/>
                </a:lnSpc>
                <a:buSzPct val="70000"/>
                <a:buFont typeface="Wingdings" panose="05000000000000000000" charset="0"/>
                <a:buNone/>
                <a:defRPr/>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财政拨款结转和结余：填列单位项目截至年底尚未列支出的财政拨款资金。中央单位按照《财政部关于印发〈中央部门结转和结余资金管理办法〉的通知》（财预〔2016〕18号）规定填列。</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sp>
        <p:nvSpPr>
          <p:cNvPr id="154" name="文本框 153"/>
          <p:cNvSpPr txBox="true"/>
          <p:nvPr/>
        </p:nvSpPr>
        <p:spPr>
          <a:xfrm>
            <a:off x="1379855" y="496570"/>
            <a:ext cx="5741035" cy="46037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项目分项目收入支出决算表（财决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06</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60170" y="391160"/>
            <a:ext cx="574103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一般公共预算财政拨款收入支出决算表（财决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7</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1C5684"/>
            </a:solidFill>
            <a:ln>
              <a:solidFill>
                <a:srgbClr val="1C5684"/>
              </a:solid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pic>
        <p:nvPicPr>
          <p:cNvPr id="5" name="图片 4"/>
          <p:cNvPicPr>
            <a:picLocks noChangeAspect="true"/>
          </p:cNvPicPr>
          <p:nvPr/>
        </p:nvPicPr>
        <p:blipFill>
          <a:blip r:embed="rId2"/>
          <a:stretch>
            <a:fillRect/>
          </a:stretch>
        </p:blipFill>
        <p:spPr>
          <a:xfrm>
            <a:off x="2312670" y="1529715"/>
            <a:ext cx="9115425" cy="4114800"/>
          </a:xfrm>
          <a:prstGeom prst="rect">
            <a:avLst/>
          </a:prstGeom>
          <a:ln>
            <a:solidFill>
              <a:schemeClr val="tx1"/>
            </a:solidFill>
          </a:ln>
        </p:spPr>
      </p:pic>
    </p:spTree>
  </p:cSld>
  <p:clrMapOvr>
    <a:masterClrMapping/>
  </p:clrMapOvr>
  <p:transition spd="slow"/>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34" name="图片 33" descr="czb_logo_1"/>
          <p:cNvPicPr>
            <a:picLocks noChangeAspect="true"/>
          </p:cNvPicPr>
          <p:nvPr/>
        </p:nvPicPr>
        <p:blipFill>
          <a:blip r:embed="rId1"/>
          <a:stretch>
            <a:fillRect/>
          </a:stretch>
        </p:blipFill>
        <p:spPr>
          <a:xfrm>
            <a:off x="8343900" y="391160"/>
            <a:ext cx="3603625" cy="565785"/>
          </a:xfrm>
          <a:prstGeom prst="rect">
            <a:avLst/>
          </a:prstGeom>
        </p:spPr>
      </p:pic>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3" name="组合 2"/>
          <p:cNvGrpSpPr/>
          <p:nvPr/>
        </p:nvGrpSpPr>
        <p:grpSpPr>
          <a:xfrm>
            <a:off x="563880" y="1529715"/>
            <a:ext cx="1223645" cy="3665220"/>
            <a:chOff x="10727" y="1484313"/>
            <a:chExt cx="1619474" cy="5777627"/>
          </a:xfrm>
        </p:grpSpPr>
        <p:sp>
          <p:nvSpPr>
            <p:cNvPr id="6" name="矩形 5"/>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7" name="矩形 6"/>
            <p:cNvSpPr/>
            <p:nvPr/>
          </p:nvSpPr>
          <p:spPr>
            <a:xfrm>
              <a:off x="10727" y="3024105"/>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8" name="矩形 7"/>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9" name="矩形 8"/>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1" y="3739"/>
              <a:ext cx="11743" cy="3807"/>
            </a:xfrm>
            <a:prstGeom prst="rect">
              <a:avLst/>
            </a:prstGeom>
            <a:noFill/>
          </p:spPr>
          <p:txBody>
            <a:bodyPr wrap="square" rtlCol="0">
              <a:spAutoFit/>
            </a:bodyPr>
            <a:lstStyle/>
            <a:p>
              <a:pPr indent="457200" algn="just" fontAlgn="auto">
                <a:lnSpc>
                  <a:spcPct val="150000"/>
                </a:lnSpc>
                <a:buClr>
                  <a:srgbClr val="000000"/>
                </a:buClr>
                <a:buSzPct val="70000"/>
                <a:buFont typeface="Wingdings" panose="05000000000000000000" charset="0"/>
                <a:buNone/>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本表反映单位本年度从本级财政部门取得一般公共预算财政拨款的收入、支出、结转和结余等情况，按支出功能分类科目分“类”“款”“项”分析填列。</a:t>
              </a:r>
              <a:endParaRPr lang="zh-CN" altLang="en-US" b="1" dirty="0">
                <a:solidFill>
                  <a:srgbClr val="114F95"/>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indent="0" eaLnBrk="1" hangingPunct="1">
                <a:lnSpc>
                  <a:spcPct val="150000"/>
                </a:lnSpc>
                <a:buClr>
                  <a:srgbClr val="000000"/>
                </a:buClr>
                <a:buSzPct val="70000"/>
                <a:buFont typeface="Wingdings" panose="05000000000000000000" charset="0"/>
                <a:buNone/>
              </a:pP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grpSp>
      <p:sp>
        <p:nvSpPr>
          <p:cNvPr id="154" name="文本框 153"/>
          <p:cNvSpPr txBox="true"/>
          <p:nvPr/>
        </p:nvSpPr>
        <p:spPr>
          <a:xfrm>
            <a:off x="1360170" y="391160"/>
            <a:ext cx="574103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一般公共预算财政拨款收入支出决算表（财决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7</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sp>
        <p:nvSpPr>
          <p:cNvPr id="154" name="文本框 153"/>
          <p:cNvSpPr txBox="true"/>
          <p:nvPr/>
        </p:nvSpPr>
        <p:spPr>
          <a:xfrm>
            <a:off x="1360170" y="391160"/>
            <a:ext cx="574103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一般公共预算财政拨款收入支出决算表（财决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7</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5" name="组合 4"/>
          <p:cNvGrpSpPr/>
          <p:nvPr/>
        </p:nvGrpSpPr>
        <p:grpSpPr>
          <a:xfrm>
            <a:off x="2362200" y="1537970"/>
            <a:ext cx="8456930" cy="3656965"/>
            <a:chOff x="3720" y="2422"/>
            <a:chExt cx="13318" cy="5759"/>
          </a:xfrm>
        </p:grpSpPr>
        <p:sp>
          <p:nvSpPr>
            <p:cNvPr id="7" name="任意多边形 13"/>
            <p:cNvSpPr/>
            <p:nvPr/>
          </p:nvSpPr>
          <p:spPr>
            <a:xfrm>
              <a:off x="3720" y="2422"/>
              <a:ext cx="13318" cy="5759"/>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9" name="矩形 8"/>
            <p:cNvSpPr/>
            <p:nvPr/>
          </p:nvSpPr>
          <p:spPr>
            <a:xfrm>
              <a:off x="4401" y="2726"/>
              <a:ext cx="11743" cy="4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4399" y="4487"/>
              <a:ext cx="11745" cy="2704"/>
            </a:xfrm>
            <a:prstGeom prst="rect">
              <a:avLst/>
            </a:prstGeom>
            <a:noFill/>
          </p:spPr>
          <p:txBody>
            <a:bodyPr wrap="square" rtlCol="0">
              <a:spAutoFit/>
            </a:bodyPr>
            <a:lstStyle/>
            <a:p>
              <a:pPr indent="0" algn="ctr" fontAlgn="auto">
                <a:lnSpc>
                  <a:spcPts val="3000"/>
                </a:lnSpc>
                <a:buSzPct val="70000"/>
                <a:buFont typeface="Wingdings" panose="05000000000000000000" charset="0"/>
                <a:buNone/>
              </a:pPr>
              <a:r>
                <a:rPr lang="zh-CN" altLang="en-US" sz="2000">
                  <a:solidFill>
                    <a:schemeClr val="tx1"/>
                  </a:solidFill>
                  <a:latin typeface="Times New Roman" panose="02020603050405020304" charset="0"/>
                  <a:ea typeface="楷体" panose="02010609060101010101" pitchFamily="49" charset="-122"/>
                  <a:sym typeface="Times New Roman" panose="02020603050405020304" charset="0"/>
                </a:rPr>
                <a:t>无变动。</a:t>
              </a: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spTree>
  </p:cSld>
  <p:clrMapOvr>
    <a:masterClrMapping/>
  </p:clrMapOvr>
  <p:transition spd="slow"/>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i="0" u="none" strike="noStrike" kern="1200" cap="none" spc="0" normalizeH="0" baseline="0" noProof="0">
                  <a:ln>
                    <a:noFill/>
                  </a:ln>
                  <a:solidFill>
                    <a:schemeClr val="tx1"/>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rPr>
                    <a:t>    </a:t>
                  </a:r>
                  <a:endPar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2" y="3246"/>
              <a:ext cx="11742" cy="4593"/>
            </a:xfrm>
            <a:prstGeom prst="rect">
              <a:avLst/>
            </a:prstGeom>
            <a:noFill/>
          </p:spPr>
          <p:txBody>
            <a:bodyPr wrap="square" rtlCol="0">
              <a:spAutoFit/>
            </a:bodyPr>
            <a:lstStyle/>
            <a:p>
              <a:pPr marL="285750" indent="-285750" algn="just" fontAlgn="auto">
                <a:lnSpc>
                  <a:spcPct val="15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本年收入：填列单位本年度从本级财政部门取得的一般公共预算财政拨款。（与财政部门对账一致）</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gn="just" fontAlgn="auto">
                <a:lnSpc>
                  <a:spcPct val="15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本年支出：填列单位本年度一般公共预算财政拨款支出情况。</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gn="just" fontAlgn="auto">
                <a:lnSpc>
                  <a:spcPct val="15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公用经费：行政单位、参公事业单位机关运行经费同此口径。</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gn="just" fontAlgn="auto">
                <a:lnSpc>
                  <a:spcPct val="15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结转和结余：注意表间关系一致（</a:t>
              </a:r>
              <a:r>
                <a:rPr lang="en-US" alt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06</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表的财政拨款结转结余与</a:t>
              </a:r>
              <a:r>
                <a:rPr lang="en-US" alt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07</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en-US" alt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09</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en-US" alt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11</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表的财政拨款结转结余）。</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sp>
        <p:nvSpPr>
          <p:cNvPr id="154" name="文本框 153"/>
          <p:cNvSpPr txBox="true"/>
          <p:nvPr/>
        </p:nvSpPr>
        <p:spPr>
          <a:xfrm>
            <a:off x="1360170" y="391160"/>
            <a:ext cx="574103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一般公共预算财政拨款收入支出决算表（财决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7</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60170" y="391160"/>
            <a:ext cx="574103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一般公共预算财政拨款支出决算明细表（财决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8</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1C5684"/>
            </a:solidFill>
            <a:ln>
              <a:solidFill>
                <a:srgbClr val="1C5684"/>
              </a:solid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pic>
        <p:nvPicPr>
          <p:cNvPr id="5" name="图片 4"/>
          <p:cNvPicPr>
            <a:picLocks noChangeAspect="true"/>
          </p:cNvPicPr>
          <p:nvPr/>
        </p:nvPicPr>
        <p:blipFill>
          <a:blip r:embed="rId2"/>
          <a:stretch>
            <a:fillRect/>
          </a:stretch>
        </p:blipFill>
        <p:spPr>
          <a:xfrm>
            <a:off x="2247265" y="1221105"/>
            <a:ext cx="7513320" cy="4246880"/>
          </a:xfrm>
          <a:prstGeom prst="rect">
            <a:avLst/>
          </a:prstGeom>
          <a:ln>
            <a:solidFill>
              <a:schemeClr val="tx1"/>
            </a:solidFill>
          </a:ln>
        </p:spPr>
      </p:pic>
      <p:pic>
        <p:nvPicPr>
          <p:cNvPr id="6" name="图片 5"/>
          <p:cNvPicPr>
            <a:picLocks noChangeAspect="true"/>
          </p:cNvPicPr>
          <p:nvPr/>
        </p:nvPicPr>
        <p:blipFill>
          <a:blip r:embed="rId3"/>
          <a:stretch>
            <a:fillRect/>
          </a:stretch>
        </p:blipFill>
        <p:spPr>
          <a:xfrm>
            <a:off x="2847975" y="1648460"/>
            <a:ext cx="7694930" cy="4013835"/>
          </a:xfrm>
          <a:prstGeom prst="rect">
            <a:avLst/>
          </a:prstGeom>
          <a:ln>
            <a:solidFill>
              <a:schemeClr val="tx1"/>
            </a:solidFill>
          </a:ln>
        </p:spPr>
      </p:pic>
      <p:pic>
        <p:nvPicPr>
          <p:cNvPr id="7" name="图片 6"/>
          <p:cNvPicPr>
            <a:picLocks noChangeAspect="true"/>
          </p:cNvPicPr>
          <p:nvPr/>
        </p:nvPicPr>
        <p:blipFill>
          <a:blip r:embed="rId4"/>
          <a:stretch>
            <a:fillRect/>
          </a:stretch>
        </p:blipFill>
        <p:spPr>
          <a:xfrm>
            <a:off x="3754755" y="2117090"/>
            <a:ext cx="7694930" cy="4404360"/>
          </a:xfrm>
          <a:prstGeom prst="rect">
            <a:avLst/>
          </a:prstGeom>
          <a:ln>
            <a:solidFill>
              <a:schemeClr val="tx1"/>
            </a:solidFill>
          </a:ln>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34" name="图片 33" descr="czb_logo_1"/>
          <p:cNvPicPr>
            <a:picLocks noChangeAspect="true"/>
          </p:cNvPicPr>
          <p:nvPr/>
        </p:nvPicPr>
        <p:blipFill>
          <a:blip r:embed="rId1"/>
          <a:stretch>
            <a:fillRect/>
          </a:stretch>
        </p:blipFill>
        <p:spPr>
          <a:xfrm>
            <a:off x="8343900" y="391160"/>
            <a:ext cx="3603625" cy="565785"/>
          </a:xfrm>
          <a:prstGeom prst="rect">
            <a:avLst/>
          </a:prstGeom>
        </p:spPr>
      </p:pic>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3" name="组合 2"/>
          <p:cNvGrpSpPr/>
          <p:nvPr/>
        </p:nvGrpSpPr>
        <p:grpSpPr>
          <a:xfrm>
            <a:off x="563880" y="1529715"/>
            <a:ext cx="1223645" cy="3665220"/>
            <a:chOff x="10727" y="1484313"/>
            <a:chExt cx="1619474" cy="5777627"/>
          </a:xfrm>
        </p:grpSpPr>
        <p:sp>
          <p:nvSpPr>
            <p:cNvPr id="6" name="矩形 5"/>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7" name="矩形 6"/>
            <p:cNvSpPr/>
            <p:nvPr/>
          </p:nvSpPr>
          <p:spPr>
            <a:xfrm>
              <a:off x="10727" y="3024105"/>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8" name="矩形 7"/>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9" name="矩形 8"/>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0" y="3328"/>
              <a:ext cx="11746" cy="4461"/>
            </a:xfrm>
            <a:prstGeom prst="rect">
              <a:avLst/>
            </a:prstGeom>
            <a:noFill/>
          </p:spPr>
          <p:txBody>
            <a:bodyPr wrap="square" rtlCol="0">
              <a:spAutoFit/>
            </a:bodyPr>
            <a:lstStyle/>
            <a:p>
              <a:pPr marL="285750" indent="-285750" algn="just" fontAlgn="auto">
                <a:lnSpc>
                  <a:spcPct val="15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本表反映单位从本级财政部门取得的一般公共预算财政拨款本年度列支的基本支出和项目支出的明细情况；</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gn="just" fontAlgn="auto">
                <a:lnSpc>
                  <a:spcPct val="15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本表为自动生成表，各项数据从“一般公共预算财政拨款基本支出决算明细表”（财决08－1表）、“一般公共预算财政拨款项目支出决算明细表”（财决08－2表）自动提取。</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grpSp>
      <p:sp>
        <p:nvSpPr>
          <p:cNvPr id="154" name="文本框 153"/>
          <p:cNvSpPr txBox="true"/>
          <p:nvPr/>
        </p:nvSpPr>
        <p:spPr>
          <a:xfrm>
            <a:off x="1360170" y="391160"/>
            <a:ext cx="574103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一般公共预算财政拨款支出决算明细表（财决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8</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51" name="图片 50" descr="czb_logo_1"/>
          <p:cNvPicPr>
            <a:picLocks noChangeAspect="true"/>
          </p:cNvPicPr>
          <p:nvPr/>
        </p:nvPicPr>
        <p:blipFill>
          <a:blip r:embed="rId1"/>
          <a:stretch>
            <a:fillRect/>
          </a:stretch>
        </p:blipFill>
        <p:spPr>
          <a:xfrm>
            <a:off x="8343900" y="391160"/>
            <a:ext cx="3603625" cy="565785"/>
          </a:xfrm>
          <a:prstGeom prst="rect">
            <a:avLst/>
          </a:prstGeom>
        </p:spPr>
      </p:pic>
      <p:sp>
        <p:nvSpPr>
          <p:cNvPr id="3" name="文本框 2"/>
          <p:cNvSpPr txBox="true"/>
          <p:nvPr/>
        </p:nvSpPr>
        <p:spPr>
          <a:xfrm>
            <a:off x="1122045" y="1188720"/>
            <a:ext cx="10088880" cy="3046095"/>
          </a:xfrm>
          <a:prstGeom prst="rect">
            <a:avLst/>
          </a:prstGeom>
          <a:noFill/>
        </p:spPr>
        <p:txBody>
          <a:bodyPr wrap="square" rtlCol="0">
            <a:spAutoFit/>
          </a:bodyPr>
          <a:p>
            <a:pPr fontAlgn="auto">
              <a:lnSpc>
                <a:spcPct val="200000"/>
              </a:lnSpc>
            </a:pPr>
            <a:r>
              <a:rPr lang="en-US" altLang="zh-CN" sz="2400"/>
              <a:t>    （四）加强分析利用。及时汇编决算资料，大力推动数据共享共用。完善分析评价指标体系，构建财政、部门和单位的多维度“数据画像”，为科学评价财政财务状况提供参考。开展理论和专题研究，坚持问题导向，深入调查研究，积极建言献策，发挥决算服务决策、促进管理的职能作用。</a:t>
            </a:r>
            <a:r>
              <a:rPr lang="en-US" sz="2400"/>
              <a:t>    </a:t>
            </a:r>
            <a:endParaRPr lang="zh-CN" sz="2400"/>
          </a:p>
        </p:txBody>
      </p:sp>
    </p:spTree>
  </p:cSld>
  <p:clrMapOvr>
    <a:masterClrMapping/>
  </p:clrMapOvr>
  <p:transition spd="slow"/>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sp>
        <p:nvSpPr>
          <p:cNvPr id="154" name="文本框 153"/>
          <p:cNvSpPr txBox="true"/>
          <p:nvPr/>
        </p:nvSpPr>
        <p:spPr>
          <a:xfrm>
            <a:off x="1360170" y="391160"/>
            <a:ext cx="574103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一般公共预算财政拨款支出决算明细表（财决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8</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5" name="组合 4"/>
          <p:cNvGrpSpPr/>
          <p:nvPr/>
        </p:nvGrpSpPr>
        <p:grpSpPr>
          <a:xfrm>
            <a:off x="2362200" y="1537970"/>
            <a:ext cx="8456930" cy="3656965"/>
            <a:chOff x="3720" y="2422"/>
            <a:chExt cx="13318" cy="5759"/>
          </a:xfrm>
        </p:grpSpPr>
        <p:sp>
          <p:nvSpPr>
            <p:cNvPr id="7" name="任意多边形 13"/>
            <p:cNvSpPr/>
            <p:nvPr/>
          </p:nvSpPr>
          <p:spPr>
            <a:xfrm>
              <a:off x="3720" y="2422"/>
              <a:ext cx="13318" cy="5759"/>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9" name="矩形 8"/>
            <p:cNvSpPr/>
            <p:nvPr/>
          </p:nvSpPr>
          <p:spPr>
            <a:xfrm>
              <a:off x="4401" y="2726"/>
              <a:ext cx="11743" cy="4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4399" y="4487"/>
              <a:ext cx="11745" cy="2704"/>
            </a:xfrm>
            <a:prstGeom prst="rect">
              <a:avLst/>
            </a:prstGeom>
            <a:noFill/>
          </p:spPr>
          <p:txBody>
            <a:bodyPr wrap="square" rtlCol="0">
              <a:spAutoFit/>
            </a:bodyPr>
            <a:lstStyle/>
            <a:p>
              <a:pPr indent="0" algn="ctr" fontAlgn="auto">
                <a:lnSpc>
                  <a:spcPts val="3000"/>
                </a:lnSpc>
                <a:buSzPct val="70000"/>
                <a:buFont typeface="Wingdings" panose="05000000000000000000" charset="0"/>
                <a:buNone/>
              </a:pPr>
              <a:r>
                <a:rPr lang="zh-CN" altLang="en-US" sz="2000">
                  <a:solidFill>
                    <a:schemeClr val="tx1"/>
                  </a:solidFill>
                  <a:latin typeface="Times New Roman" panose="02020603050405020304" charset="0"/>
                  <a:ea typeface="楷体" panose="02010609060101010101" pitchFamily="49" charset="-122"/>
                  <a:sym typeface="Times New Roman" panose="02020603050405020304" charset="0"/>
                </a:rPr>
                <a:t>无变动。</a:t>
              </a: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spTree>
  </p:cSld>
  <p:clrMapOvr>
    <a:masterClrMapping/>
  </p:clrMapOvr>
  <p:transition spd="slow"/>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i="0" u="none" strike="noStrike" kern="1200" cap="none" spc="0" normalizeH="0" baseline="0" noProof="0">
                  <a:ln>
                    <a:noFill/>
                  </a:ln>
                  <a:solidFill>
                    <a:schemeClr val="tx1"/>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rPr>
                    <a:t>    </a:t>
                  </a:r>
                  <a:endPar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1" y="3946"/>
              <a:ext cx="11744" cy="1975"/>
            </a:xfrm>
            <a:prstGeom prst="rect">
              <a:avLst/>
            </a:prstGeom>
            <a:noFill/>
          </p:spPr>
          <p:txBody>
            <a:bodyPr wrap="square" rtlCol="0">
              <a:spAutoFit/>
            </a:bodyPr>
            <a:lstStyle/>
            <a:p>
              <a:pPr indent="457200" algn="just" fontAlgn="auto">
                <a:lnSpc>
                  <a:spcPct val="150000"/>
                </a:lnSpc>
                <a:buSzPct val="70000"/>
                <a:buFont typeface="Wingdings" panose="05000000000000000000" charset="0"/>
                <a:buNone/>
                <a:defRPr/>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如果报表类型≠“</a:t>
              </a:r>
              <a:r>
                <a:rPr lang="en-US"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2</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”（调整表），则本表各栏</a:t>
              </a:r>
              <a:r>
                <a:rPr lang="en-US" alt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财决</a:t>
              </a:r>
              <a:r>
                <a:rPr lang="en-US"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10</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表各栏</a:t>
              </a:r>
              <a:r>
                <a:rPr lang="en-US" alt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财决</a:t>
              </a:r>
              <a:r>
                <a:rPr lang="en-US" alt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12</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表各栏≤财决</a:t>
              </a:r>
              <a:r>
                <a:rPr lang="en-US"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05</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表对应栏。</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sp>
        <p:nvSpPr>
          <p:cNvPr id="154" name="文本框 153"/>
          <p:cNvSpPr txBox="true"/>
          <p:nvPr/>
        </p:nvSpPr>
        <p:spPr>
          <a:xfrm>
            <a:off x="1360170" y="391160"/>
            <a:ext cx="574103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一般公共预算财政拨款支出决算明细表（财决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8</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60170" y="400050"/>
            <a:ext cx="601408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一般公共预算财政拨款基本支出决算明细表（财决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8-1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1C5684"/>
            </a:solidFill>
            <a:ln>
              <a:solidFill>
                <a:srgbClr val="1C5684"/>
              </a:solid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pic>
        <p:nvPicPr>
          <p:cNvPr id="5" name="图片 4"/>
          <p:cNvPicPr>
            <a:picLocks noChangeAspect="true"/>
          </p:cNvPicPr>
          <p:nvPr/>
        </p:nvPicPr>
        <p:blipFill>
          <a:blip r:embed="rId2"/>
          <a:stretch>
            <a:fillRect/>
          </a:stretch>
        </p:blipFill>
        <p:spPr>
          <a:xfrm>
            <a:off x="2261235" y="1290320"/>
            <a:ext cx="7484110" cy="4121785"/>
          </a:xfrm>
          <a:prstGeom prst="rect">
            <a:avLst/>
          </a:prstGeom>
          <a:ln>
            <a:solidFill>
              <a:schemeClr val="tx1"/>
            </a:solidFill>
          </a:ln>
        </p:spPr>
      </p:pic>
      <p:pic>
        <p:nvPicPr>
          <p:cNvPr id="6" name="图片 5"/>
          <p:cNvPicPr>
            <a:picLocks noChangeAspect="true"/>
          </p:cNvPicPr>
          <p:nvPr/>
        </p:nvPicPr>
        <p:blipFill>
          <a:blip r:embed="rId3"/>
          <a:stretch>
            <a:fillRect/>
          </a:stretch>
        </p:blipFill>
        <p:spPr>
          <a:xfrm>
            <a:off x="2872105" y="1872615"/>
            <a:ext cx="7456170" cy="3696335"/>
          </a:xfrm>
          <a:prstGeom prst="rect">
            <a:avLst/>
          </a:prstGeom>
          <a:ln>
            <a:solidFill>
              <a:schemeClr val="tx1"/>
            </a:solidFill>
          </a:ln>
        </p:spPr>
      </p:pic>
      <p:pic>
        <p:nvPicPr>
          <p:cNvPr id="7" name="图片 6"/>
          <p:cNvPicPr>
            <a:picLocks noChangeAspect="true"/>
          </p:cNvPicPr>
          <p:nvPr/>
        </p:nvPicPr>
        <p:blipFill>
          <a:blip r:embed="rId4"/>
          <a:stretch>
            <a:fillRect/>
          </a:stretch>
        </p:blipFill>
        <p:spPr>
          <a:xfrm>
            <a:off x="3620770" y="2214880"/>
            <a:ext cx="7498715" cy="4286250"/>
          </a:xfrm>
          <a:prstGeom prst="rect">
            <a:avLst/>
          </a:prstGeom>
          <a:ln>
            <a:solidFill>
              <a:schemeClr val="tx1"/>
            </a:solidFill>
          </a:ln>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34" name="图片 33" descr="czb_logo_1"/>
          <p:cNvPicPr>
            <a:picLocks noChangeAspect="true"/>
          </p:cNvPicPr>
          <p:nvPr/>
        </p:nvPicPr>
        <p:blipFill>
          <a:blip r:embed="rId1"/>
          <a:stretch>
            <a:fillRect/>
          </a:stretch>
        </p:blipFill>
        <p:spPr>
          <a:xfrm>
            <a:off x="8343900" y="391160"/>
            <a:ext cx="3603625" cy="565785"/>
          </a:xfrm>
          <a:prstGeom prst="rect">
            <a:avLst/>
          </a:prstGeom>
        </p:spPr>
      </p:pic>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3" name="组合 2"/>
          <p:cNvGrpSpPr/>
          <p:nvPr/>
        </p:nvGrpSpPr>
        <p:grpSpPr>
          <a:xfrm>
            <a:off x="563880" y="1529715"/>
            <a:ext cx="1223645" cy="3665220"/>
            <a:chOff x="10727" y="1484313"/>
            <a:chExt cx="1619474" cy="5777627"/>
          </a:xfrm>
        </p:grpSpPr>
        <p:sp>
          <p:nvSpPr>
            <p:cNvPr id="6" name="矩形 5"/>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7" name="矩形 6"/>
            <p:cNvSpPr/>
            <p:nvPr/>
          </p:nvSpPr>
          <p:spPr>
            <a:xfrm>
              <a:off x="10727" y="3024105"/>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8" name="矩形 7"/>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9" name="矩形 8"/>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1" y="3740"/>
              <a:ext cx="11745" cy="3807"/>
            </a:xfrm>
            <a:prstGeom prst="rect">
              <a:avLst/>
            </a:prstGeom>
            <a:noFill/>
          </p:spPr>
          <p:txBody>
            <a:bodyPr wrap="square" rtlCol="0">
              <a:spAutoFit/>
            </a:bodyPr>
            <a:lstStyle/>
            <a:p>
              <a:pPr indent="457200" algn="just" fontAlgn="auto">
                <a:lnSpc>
                  <a:spcPct val="150000"/>
                </a:lnSpc>
                <a:buClr>
                  <a:srgbClr val="000000"/>
                </a:buClr>
                <a:buSzPct val="70000"/>
                <a:buFont typeface="Wingdings" panose="05000000000000000000" charset="0"/>
                <a:buNone/>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本表反映单位从本级财政部门取得的一般公共预算财政拨款本年度列支的基本支出明细情况。根据单位基本支出明细账中一般公共预算财政拨款支出的发生数，按支出功能分类科目分“类”“款”“项”填列。</a:t>
              </a:r>
              <a:endParaRPr lang="zh-CN" altLang="en-US" b="1" dirty="0">
                <a:solidFill>
                  <a:srgbClr val="114F95"/>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indent="0" eaLnBrk="1" hangingPunct="1">
                <a:lnSpc>
                  <a:spcPct val="150000"/>
                </a:lnSpc>
                <a:buClr>
                  <a:srgbClr val="000000"/>
                </a:buClr>
                <a:buSzPct val="70000"/>
                <a:buFont typeface="Wingdings" panose="05000000000000000000" charset="0"/>
                <a:buNone/>
              </a:pP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grpSp>
      <p:sp>
        <p:nvSpPr>
          <p:cNvPr id="154" name="文本框 153"/>
          <p:cNvSpPr txBox="true"/>
          <p:nvPr/>
        </p:nvSpPr>
        <p:spPr>
          <a:xfrm>
            <a:off x="1360170" y="400050"/>
            <a:ext cx="601408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一般公共预算财政拨款基本支出决算明细表（财决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8-1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sp>
        <p:nvSpPr>
          <p:cNvPr id="154" name="文本框 153"/>
          <p:cNvSpPr txBox="true"/>
          <p:nvPr/>
        </p:nvSpPr>
        <p:spPr>
          <a:xfrm>
            <a:off x="1360170" y="400050"/>
            <a:ext cx="601408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一般公共预算财政拨款基本支出决算明细表（财决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8-1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5" name="组合 4"/>
          <p:cNvGrpSpPr/>
          <p:nvPr/>
        </p:nvGrpSpPr>
        <p:grpSpPr>
          <a:xfrm>
            <a:off x="2362200" y="1537970"/>
            <a:ext cx="8456930" cy="3656965"/>
            <a:chOff x="3720" y="2422"/>
            <a:chExt cx="13318" cy="5759"/>
          </a:xfrm>
        </p:grpSpPr>
        <p:sp>
          <p:nvSpPr>
            <p:cNvPr id="7" name="任意多边形 13"/>
            <p:cNvSpPr/>
            <p:nvPr/>
          </p:nvSpPr>
          <p:spPr>
            <a:xfrm>
              <a:off x="3720" y="2422"/>
              <a:ext cx="13318" cy="5759"/>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9" name="矩形 8"/>
            <p:cNvSpPr/>
            <p:nvPr/>
          </p:nvSpPr>
          <p:spPr>
            <a:xfrm>
              <a:off x="4401" y="2726"/>
              <a:ext cx="11743" cy="4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4399" y="4487"/>
              <a:ext cx="11745" cy="2704"/>
            </a:xfrm>
            <a:prstGeom prst="rect">
              <a:avLst/>
            </a:prstGeom>
            <a:noFill/>
          </p:spPr>
          <p:txBody>
            <a:bodyPr wrap="square" rtlCol="0">
              <a:spAutoFit/>
            </a:bodyPr>
            <a:lstStyle/>
            <a:p>
              <a:pPr indent="0" algn="ctr" fontAlgn="auto">
                <a:lnSpc>
                  <a:spcPts val="3000"/>
                </a:lnSpc>
                <a:buSzPct val="70000"/>
                <a:buFont typeface="Wingdings" panose="05000000000000000000" charset="0"/>
                <a:buNone/>
              </a:pPr>
              <a:r>
                <a:rPr lang="zh-CN" altLang="en-US" sz="2000">
                  <a:solidFill>
                    <a:schemeClr val="tx1"/>
                  </a:solidFill>
                  <a:latin typeface="Times New Roman" panose="02020603050405020304" charset="0"/>
                  <a:ea typeface="楷体" panose="02010609060101010101" pitchFamily="49" charset="-122"/>
                  <a:sym typeface="Times New Roman" panose="02020603050405020304" charset="0"/>
                </a:rPr>
                <a:t>无变动。</a:t>
              </a: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spTree>
  </p:cSld>
  <p:clrMapOvr>
    <a:masterClrMapping/>
  </p:clrMapOvr>
  <p:transition spd="slow"/>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i="0" u="none" strike="noStrike" kern="1200" cap="none" spc="0" normalizeH="0" baseline="0" noProof="0">
                  <a:ln>
                    <a:noFill/>
                  </a:ln>
                  <a:solidFill>
                    <a:schemeClr val="tx1"/>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rPr>
                    <a:t>    </a:t>
                  </a:r>
                  <a:endPar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520" y="2503"/>
              <a:ext cx="11745" cy="3236"/>
            </a:xfrm>
            <a:prstGeom prst="rect">
              <a:avLst/>
            </a:prstGeom>
            <a:noFill/>
          </p:spPr>
          <p:txBody>
            <a:bodyPr wrap="square" rtlCol="0">
              <a:spAutoFit/>
            </a:bodyPr>
            <a:lstStyle/>
            <a:p>
              <a:pPr marL="285750" indent="-285750" algn="just" fontAlgn="auto">
                <a:lnSpc>
                  <a:spcPct val="150000"/>
                </a:lnSpc>
                <a:buSzPct val="70000"/>
                <a:buFont typeface="Wingdings" panose="05000000000000000000" charset="0"/>
                <a:buChar char="u"/>
              </a:pPr>
              <a:r>
                <a:rPr lang="zh-CN" altLang="en-US"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各栏应按照支出经济分类科目规定的核算内容填列，避免误填，（各类下其他款占本类支出小计大于</a:t>
              </a:r>
              <a:r>
                <a:rPr lang="en-US" altLang="zh-CN"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30%</a:t>
              </a:r>
              <a:r>
                <a:rPr lang="zh-CN" altLang="en-US"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的，应予说明）。</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gn="just" fontAlgn="auto">
                <a:lnSpc>
                  <a:spcPct val="15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与财决</a:t>
              </a:r>
              <a:r>
                <a:rPr lang="en-US" alt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05</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en-US" alt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1</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表对应数据的对比衔接：总体上是小于等于前表的关系。</a:t>
              </a:r>
              <a:endParaRPr lang="zh-CN" altLang="zh-CN" b="1" dirty="0">
                <a:effectLst/>
                <a:latin typeface="Times New Roman" panose="02020603050405020304" charset="0"/>
                <a:ea typeface="楷体" panose="02010609060101010101" pitchFamily="49" charset="-122"/>
                <a:cs typeface="宋体" pitchFamily="2" charset="-122"/>
                <a:sym typeface="Times New Roman" panose="02020603050405020304" charset="0"/>
              </a:endParaRPr>
            </a:p>
            <a:p>
              <a:pPr indent="0">
                <a:lnSpc>
                  <a:spcPts val="3000"/>
                </a:lnSpc>
                <a:buSzPct val="70000"/>
                <a:buFont typeface="Wingdings" panose="05000000000000000000" charset="0"/>
                <a:buNone/>
                <a:defRPr/>
              </a:pP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sp>
        <p:nvSpPr>
          <p:cNvPr id="154" name="文本框 153"/>
          <p:cNvSpPr txBox="true"/>
          <p:nvPr/>
        </p:nvSpPr>
        <p:spPr>
          <a:xfrm>
            <a:off x="1360170" y="400050"/>
            <a:ext cx="601408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一般公共预算财政拨款基本支出决算明细表（财决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8-1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60170" y="400050"/>
            <a:ext cx="601408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一般公共预算财政拨款项目支出决算明细表（财决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8-2</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1C5684"/>
            </a:solidFill>
            <a:ln>
              <a:solidFill>
                <a:srgbClr val="1C5684"/>
              </a:solid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pic>
        <p:nvPicPr>
          <p:cNvPr id="5" name="图片 4"/>
          <p:cNvPicPr>
            <a:picLocks noChangeAspect="true"/>
          </p:cNvPicPr>
          <p:nvPr/>
        </p:nvPicPr>
        <p:blipFill>
          <a:blip r:embed="rId2"/>
          <a:stretch>
            <a:fillRect/>
          </a:stretch>
        </p:blipFill>
        <p:spPr>
          <a:xfrm>
            <a:off x="2129790" y="1229995"/>
            <a:ext cx="7620000" cy="3721100"/>
          </a:xfrm>
          <a:prstGeom prst="rect">
            <a:avLst/>
          </a:prstGeom>
          <a:ln>
            <a:solidFill>
              <a:schemeClr val="tx1"/>
            </a:solidFill>
          </a:ln>
        </p:spPr>
      </p:pic>
      <p:pic>
        <p:nvPicPr>
          <p:cNvPr id="6" name="图片 5"/>
          <p:cNvPicPr>
            <a:picLocks noChangeAspect="true"/>
          </p:cNvPicPr>
          <p:nvPr/>
        </p:nvPicPr>
        <p:blipFill>
          <a:blip r:embed="rId3"/>
          <a:stretch>
            <a:fillRect/>
          </a:stretch>
        </p:blipFill>
        <p:spPr>
          <a:xfrm>
            <a:off x="2708910" y="1811020"/>
            <a:ext cx="7619365" cy="3568700"/>
          </a:xfrm>
          <a:prstGeom prst="rect">
            <a:avLst/>
          </a:prstGeom>
          <a:ln>
            <a:solidFill>
              <a:schemeClr val="tx1"/>
            </a:solidFill>
          </a:ln>
        </p:spPr>
      </p:pic>
      <p:pic>
        <p:nvPicPr>
          <p:cNvPr id="7" name="图片 6"/>
          <p:cNvPicPr>
            <a:picLocks noChangeAspect="true"/>
          </p:cNvPicPr>
          <p:nvPr/>
        </p:nvPicPr>
        <p:blipFill>
          <a:blip r:embed="rId4"/>
          <a:stretch>
            <a:fillRect/>
          </a:stretch>
        </p:blipFill>
        <p:spPr>
          <a:xfrm>
            <a:off x="3463925" y="2214880"/>
            <a:ext cx="7671435" cy="4027170"/>
          </a:xfrm>
          <a:prstGeom prst="rect">
            <a:avLst/>
          </a:prstGeom>
          <a:ln>
            <a:solidFill>
              <a:schemeClr val="tx1"/>
            </a:solidFill>
          </a:ln>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34" name="图片 33" descr="czb_logo_1"/>
          <p:cNvPicPr>
            <a:picLocks noChangeAspect="true"/>
          </p:cNvPicPr>
          <p:nvPr/>
        </p:nvPicPr>
        <p:blipFill>
          <a:blip r:embed="rId1"/>
          <a:stretch>
            <a:fillRect/>
          </a:stretch>
        </p:blipFill>
        <p:spPr>
          <a:xfrm>
            <a:off x="8343900" y="391160"/>
            <a:ext cx="3603625" cy="565785"/>
          </a:xfrm>
          <a:prstGeom prst="rect">
            <a:avLst/>
          </a:prstGeom>
        </p:spPr>
      </p:pic>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3" name="组合 2"/>
          <p:cNvGrpSpPr/>
          <p:nvPr/>
        </p:nvGrpSpPr>
        <p:grpSpPr>
          <a:xfrm>
            <a:off x="563880" y="1529715"/>
            <a:ext cx="1223645" cy="3665220"/>
            <a:chOff x="10727" y="1484313"/>
            <a:chExt cx="1619474" cy="5777627"/>
          </a:xfrm>
        </p:grpSpPr>
        <p:sp>
          <p:nvSpPr>
            <p:cNvPr id="6" name="矩形 5"/>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7" name="矩形 6"/>
            <p:cNvSpPr/>
            <p:nvPr/>
          </p:nvSpPr>
          <p:spPr>
            <a:xfrm>
              <a:off x="10727" y="3024105"/>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8" name="矩形 7"/>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9" name="矩形 8"/>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2" y="3795"/>
              <a:ext cx="11742" cy="3153"/>
            </a:xfrm>
            <a:prstGeom prst="rect">
              <a:avLst/>
            </a:prstGeom>
            <a:noFill/>
          </p:spPr>
          <p:txBody>
            <a:bodyPr wrap="square" rtlCol="0">
              <a:spAutoFit/>
            </a:bodyPr>
            <a:lstStyle/>
            <a:p>
              <a:pPr indent="457200" algn="just" fontAlgn="auto">
                <a:lnSpc>
                  <a:spcPct val="150000"/>
                </a:lnSpc>
                <a:buClr>
                  <a:srgbClr val="000000"/>
                </a:buClr>
                <a:buSzPct val="70000"/>
                <a:buFont typeface="Wingdings" panose="05000000000000000000" charset="0"/>
                <a:buNone/>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本表反映单位从本级财政部门取得的一般公共预算财政拨款本年度列支的项目支出明细情况，按支出功能分类科目分“类”“款”“项”并分项目填列。</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grpSp>
      <p:sp>
        <p:nvSpPr>
          <p:cNvPr id="154" name="文本框 153"/>
          <p:cNvSpPr txBox="true"/>
          <p:nvPr/>
        </p:nvSpPr>
        <p:spPr>
          <a:xfrm>
            <a:off x="1360170" y="400050"/>
            <a:ext cx="601408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一般公共预算财政拨款项目支出决算明细表（财决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8-2</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sp>
        <p:nvSpPr>
          <p:cNvPr id="154" name="文本框 153"/>
          <p:cNvSpPr txBox="true"/>
          <p:nvPr/>
        </p:nvSpPr>
        <p:spPr>
          <a:xfrm>
            <a:off x="1360170" y="400050"/>
            <a:ext cx="601408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一般公共预算财政拨款项目支出决算明细表（财决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8-2</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6" name="组合 5"/>
          <p:cNvGrpSpPr/>
          <p:nvPr/>
        </p:nvGrpSpPr>
        <p:grpSpPr>
          <a:xfrm>
            <a:off x="2362200" y="1537970"/>
            <a:ext cx="8456930" cy="3852545"/>
            <a:chOff x="3720" y="2422"/>
            <a:chExt cx="13318" cy="6067"/>
          </a:xfrm>
        </p:grpSpPr>
        <p:sp>
          <p:nvSpPr>
            <p:cNvPr id="8" name="任意多边形 13"/>
            <p:cNvSpPr/>
            <p:nvPr/>
          </p:nvSpPr>
          <p:spPr>
            <a:xfrm>
              <a:off x="3720" y="2422"/>
              <a:ext cx="13318" cy="5759"/>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11" name="矩形 10"/>
            <p:cNvSpPr/>
            <p:nvPr/>
          </p:nvSpPr>
          <p:spPr>
            <a:xfrm>
              <a:off x="4401" y="2726"/>
              <a:ext cx="11743" cy="4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2" name="TextBox 1"/>
            <p:cNvSpPr txBox="true"/>
            <p:nvPr/>
          </p:nvSpPr>
          <p:spPr>
            <a:xfrm>
              <a:off x="4399" y="3232"/>
              <a:ext cx="11745" cy="5257"/>
            </a:xfrm>
            <a:prstGeom prst="rect">
              <a:avLst/>
            </a:prstGeom>
            <a:noFill/>
          </p:spPr>
          <p:txBody>
            <a:bodyPr wrap="square" rtlCol="0">
              <a:spAutoFit/>
            </a:bodyPr>
            <a:lstStyle/>
            <a:p>
              <a:pPr marL="342900" indent="-342900" algn="just" fontAlgn="auto">
                <a:lnSpc>
                  <a:spcPts val="3000"/>
                </a:lnSpc>
                <a:buSzPct val="70000"/>
                <a:buFont typeface="Wingdings" panose="05000000000000000000" charset="0"/>
                <a:buChar char="u"/>
              </a:pPr>
              <a:r>
                <a:rPr lang="zh-CN" altLang="en-US">
                  <a:solidFill>
                    <a:schemeClr val="tx1"/>
                  </a:solidFill>
                  <a:latin typeface="Times New Roman" panose="02020603050405020304" charset="0"/>
                  <a:ea typeface="楷体" panose="02010609060101010101" pitchFamily="49" charset="-122"/>
                  <a:sym typeface="Times New Roman" panose="02020603050405020304" charset="0"/>
                </a:rPr>
                <a:t>报表格式</a:t>
              </a:r>
              <a:endParaRPr lang="zh-CN" altLang="en-US">
                <a:solidFill>
                  <a:schemeClr val="tx1"/>
                </a:solidFill>
                <a:latin typeface="Times New Roman" panose="02020603050405020304" charset="0"/>
                <a:ea typeface="楷体" panose="02010609060101010101" pitchFamily="49" charset="-122"/>
                <a:sym typeface="Times New Roman" panose="02020603050405020304" charset="0"/>
              </a:endParaRPr>
            </a:p>
            <a:p>
              <a:pPr marL="57150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250" checksum="1039213347"/>
                  </a:ext>
                </a:extLst>
              </a:pPr>
              <a:r>
                <a:rPr lang="zh-CN" altLang="en-US">
                  <a:solidFill>
                    <a:schemeClr val="tx1"/>
                  </a:solidFill>
                  <a:latin typeface="Times New Roman" panose="02020603050405020304" charset="0"/>
                  <a:ea typeface="楷体" panose="02010609060101010101" pitchFamily="49" charset="-122"/>
                  <a:sym typeface="Times New Roman" panose="02020603050405020304" charset="0"/>
                </a:rPr>
                <a:t>“二级项目类别”枚举字典修改为其他运转类、特定目标类。</a:t>
              </a:r>
              <a:endParaRPr lang="zh-CN" altLang="en-US" dirty="0">
                <a:latin typeface="Times New Roman" panose="02020603050405020304" charset="0"/>
                <a:ea typeface="楷体" panose="02010609060101010101" pitchFamily="49" charset="-122"/>
                <a:sym typeface="Times New Roman" panose="02020603050405020304" charset="0"/>
              </a:endParaRPr>
            </a:p>
            <a:p>
              <a:pPr marL="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0" checksum="0"/>
                  </a:ext>
                </a:extLst>
              </a:pPr>
              <a:r>
                <a:rPr lang="zh-CN" altLang="en-US">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编制指南</a:t>
              </a:r>
              <a:endParaRPr lang="zh-CN" altLang="en-US">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571500" indent="-342900" algn="just" fontAlgn="auto">
                <a:lnSpc>
                  <a:spcPts val="3000"/>
                </a:lnSpc>
                <a:buSzPct val="70000"/>
                <a:buFont typeface="Wingdings" panose="05000000000000000000" charset="0"/>
                <a:buChar char="u"/>
                <a:extLst>
                  <a:ext uri="{35155182-B16C-46BC-9424-99874614C6A1}">
                    <wpsdc:marlchars xmlns:wpsdc="http://www.wps.cn/officeDocument/2017/drawingmlCustomData" val="250" checksum="1039213347"/>
                  </a:ext>
                </a:extLst>
              </a:pPr>
              <a:r>
                <a:rPr lang="zh-CN" altLang="en-US">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调整“一级项目代码”“二级项目代码”“二级项目类别”填列要求。</a:t>
              </a: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spTree>
  </p:cSld>
  <p:clrMapOvr>
    <a:masterClrMapping/>
  </p:clrMapOvr>
  <p:transition spd="slow"/>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4111625"/>
            <a:chOff x="3720" y="2422"/>
            <a:chExt cx="13318" cy="6475"/>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i="0" u="none" strike="noStrike" kern="1200" cap="none" spc="0" normalizeH="0" baseline="0" noProof="0">
                  <a:ln>
                    <a:noFill/>
                  </a:ln>
                  <a:solidFill>
                    <a:schemeClr val="tx1"/>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rPr>
                    <a:t>    </a:t>
                  </a:r>
                  <a:endPar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17" y="2741"/>
              <a:ext cx="11729" cy="6156"/>
            </a:xfrm>
            <a:prstGeom prst="rect">
              <a:avLst/>
            </a:prstGeom>
            <a:noFill/>
          </p:spPr>
          <p:txBody>
            <a:bodyPr wrap="square" rtlCol="0">
              <a:spAutoFit/>
            </a:bodyPr>
            <a:lstStyle/>
            <a:p>
              <a:pPr marL="285750" indent="-285750" algn="just" fontAlgn="auto">
                <a:lnSpc>
                  <a:spcPct val="14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各栏应按照支出经济分类科目规定的核算内容填列，避免误填 （各类下其他款占本类支出小计大于</a:t>
              </a:r>
              <a:r>
                <a:rPr lang="en-US" alt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30%</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的，应予说明）。</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gn="just" fontAlgn="auto">
                <a:lnSpc>
                  <a:spcPct val="14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与财决</a:t>
              </a:r>
              <a:r>
                <a:rPr lang="en-US" alt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05</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en-US" altLang="zh-CN"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2</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表对应数据的对比衔接：总体上是小于等于前表的关系。</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gn="just" fontAlgn="auto">
                <a:lnSpc>
                  <a:spcPct val="14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基建项目属性：中央单位基本建设项目按其属性在发展改革委安排的基建项目、中央财政安排的基建项目和其他主管部门安排的基建项目（如国防科工局安排的军工基建等）三个类别选择填列。如非基本建设项目，本项选“非基建项目”填列。</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gn="just" fontAlgn="auto">
                <a:lnSpc>
                  <a:spcPct val="14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是否横向：中央单位填报。</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gn="just" fontAlgn="auto">
                <a:lnSpc>
                  <a:spcPct val="14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有关项目明细信息，地方单位按照同级财政部门有关规定填报。</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sp>
        <p:nvSpPr>
          <p:cNvPr id="154" name="文本框 153"/>
          <p:cNvSpPr txBox="true"/>
          <p:nvPr/>
        </p:nvSpPr>
        <p:spPr>
          <a:xfrm>
            <a:off x="1360170" y="400050"/>
            <a:ext cx="601408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一般公共预算财政拨款项目支出决算明细表（财决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8-2</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51" name="图片 50" descr="czb_logo_1"/>
          <p:cNvPicPr>
            <a:picLocks noChangeAspect="true"/>
          </p:cNvPicPr>
          <p:nvPr/>
        </p:nvPicPr>
        <p:blipFill>
          <a:blip r:embed="rId1"/>
          <a:stretch>
            <a:fillRect/>
          </a:stretch>
        </p:blipFill>
        <p:spPr>
          <a:xfrm>
            <a:off x="8343900" y="391160"/>
            <a:ext cx="3603625" cy="565785"/>
          </a:xfrm>
          <a:prstGeom prst="rect">
            <a:avLst/>
          </a:prstGeom>
        </p:spPr>
      </p:pic>
      <p:sp>
        <p:nvSpPr>
          <p:cNvPr id="3" name="文本框 2"/>
          <p:cNvSpPr txBox="true"/>
          <p:nvPr/>
        </p:nvSpPr>
        <p:spPr>
          <a:xfrm>
            <a:off x="1122045" y="1188720"/>
            <a:ext cx="10088880" cy="2306955"/>
          </a:xfrm>
          <a:prstGeom prst="rect">
            <a:avLst/>
          </a:prstGeom>
          <a:noFill/>
        </p:spPr>
        <p:txBody>
          <a:bodyPr wrap="square" rtlCol="0">
            <a:spAutoFit/>
          </a:bodyPr>
          <a:p>
            <a:pPr fontAlgn="auto">
              <a:lnSpc>
                <a:spcPct val="200000"/>
              </a:lnSpc>
            </a:pPr>
            <a:r>
              <a:rPr lang="en-US" altLang="zh-CN" sz="2400"/>
              <a:t>    （五）做好属地中央预算单位决算审核工作。财政部各地监管局要充分发挥就地监管优势，把决算审核与预算审核、日常监管结合起来，强化审核结果反馈利用，推动财政预算监管闭环管理。</a:t>
            </a:r>
            <a:endParaRPr lang="en-US" altLang="zh-CN" sz="2400"/>
          </a:p>
        </p:txBody>
      </p:sp>
    </p:spTree>
  </p:cSld>
  <p:clrMapOvr>
    <a:masterClrMapping/>
  </p:clrMapOvr>
  <p:transition spd="slow"/>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60170" y="400050"/>
            <a:ext cx="601408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政府性基金预算财政拨款收入支出决算表（财决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9</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1C5684"/>
            </a:solidFill>
            <a:ln>
              <a:solidFill>
                <a:srgbClr val="1C5684"/>
              </a:solid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pic>
        <p:nvPicPr>
          <p:cNvPr id="5" name="图片 4"/>
          <p:cNvPicPr>
            <a:picLocks noChangeAspect="true"/>
          </p:cNvPicPr>
          <p:nvPr/>
        </p:nvPicPr>
        <p:blipFill>
          <a:blip r:embed="rId2"/>
          <a:stretch>
            <a:fillRect/>
          </a:stretch>
        </p:blipFill>
        <p:spPr>
          <a:xfrm>
            <a:off x="2338070" y="1529715"/>
            <a:ext cx="9134475" cy="3752850"/>
          </a:xfrm>
          <a:prstGeom prst="rect">
            <a:avLst/>
          </a:prstGeom>
          <a:ln>
            <a:solidFill>
              <a:schemeClr val="tx1"/>
            </a:solidFill>
          </a:ln>
        </p:spPr>
      </p:pic>
    </p:spTree>
  </p:cSld>
  <p:clrMapOvr>
    <a:masterClrMapping/>
  </p:clrMapOvr>
  <p:transition spd="slow"/>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34" name="图片 33" descr="czb_logo_1"/>
          <p:cNvPicPr>
            <a:picLocks noChangeAspect="true"/>
          </p:cNvPicPr>
          <p:nvPr/>
        </p:nvPicPr>
        <p:blipFill>
          <a:blip r:embed="rId1"/>
          <a:stretch>
            <a:fillRect/>
          </a:stretch>
        </p:blipFill>
        <p:spPr>
          <a:xfrm>
            <a:off x="8343900" y="391160"/>
            <a:ext cx="3603625" cy="565785"/>
          </a:xfrm>
          <a:prstGeom prst="rect">
            <a:avLst/>
          </a:prstGeom>
        </p:spPr>
      </p:pic>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3" name="组合 2"/>
          <p:cNvGrpSpPr/>
          <p:nvPr/>
        </p:nvGrpSpPr>
        <p:grpSpPr>
          <a:xfrm>
            <a:off x="563880" y="1529715"/>
            <a:ext cx="1223645" cy="3665220"/>
            <a:chOff x="10727" y="1484313"/>
            <a:chExt cx="1619474" cy="5777627"/>
          </a:xfrm>
        </p:grpSpPr>
        <p:sp>
          <p:nvSpPr>
            <p:cNvPr id="6" name="矩形 5"/>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7" name="矩形 6"/>
            <p:cNvSpPr/>
            <p:nvPr/>
          </p:nvSpPr>
          <p:spPr>
            <a:xfrm>
              <a:off x="10727" y="3024105"/>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8" name="矩形 7"/>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9" name="矩形 8"/>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1" y="3728"/>
              <a:ext cx="11745" cy="3153"/>
            </a:xfrm>
            <a:prstGeom prst="rect">
              <a:avLst/>
            </a:prstGeom>
            <a:noFill/>
          </p:spPr>
          <p:txBody>
            <a:bodyPr wrap="square" rtlCol="0">
              <a:spAutoFit/>
            </a:bodyPr>
            <a:lstStyle/>
            <a:p>
              <a:pPr indent="457200" algn="just" fontAlgn="auto">
                <a:lnSpc>
                  <a:spcPct val="150000"/>
                </a:lnSpc>
                <a:buClr>
                  <a:srgbClr val="000000"/>
                </a:buClr>
                <a:buSzPct val="70000"/>
                <a:buFont typeface="Wingdings" panose="05000000000000000000" charset="0"/>
                <a:buNone/>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本表反映单位本年度从本级财政部门取得纳入预算管理的政府性基金预算财政拨款的收入、支出、结转和结余等情况，按支出功能分类科目分“类”“款”“项”分析填列。</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grpSp>
      <p:sp>
        <p:nvSpPr>
          <p:cNvPr id="154" name="文本框 153"/>
          <p:cNvSpPr txBox="true"/>
          <p:nvPr/>
        </p:nvSpPr>
        <p:spPr>
          <a:xfrm>
            <a:off x="1360170" y="400050"/>
            <a:ext cx="601408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政府性基金预算财政拨款收入支出决算表（财决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9</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sp>
        <p:nvSpPr>
          <p:cNvPr id="154" name="文本框 153"/>
          <p:cNvSpPr txBox="true"/>
          <p:nvPr/>
        </p:nvSpPr>
        <p:spPr>
          <a:xfrm>
            <a:off x="1360170" y="400050"/>
            <a:ext cx="601408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政府性基金预算财政拨款收入支出决算表（财决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9</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5" name="组合 4"/>
          <p:cNvGrpSpPr/>
          <p:nvPr/>
        </p:nvGrpSpPr>
        <p:grpSpPr>
          <a:xfrm>
            <a:off x="2362200" y="1537970"/>
            <a:ext cx="8456930" cy="3656965"/>
            <a:chOff x="3720" y="2422"/>
            <a:chExt cx="13318" cy="5759"/>
          </a:xfrm>
        </p:grpSpPr>
        <p:sp>
          <p:nvSpPr>
            <p:cNvPr id="7" name="任意多边形 13"/>
            <p:cNvSpPr/>
            <p:nvPr/>
          </p:nvSpPr>
          <p:spPr>
            <a:xfrm>
              <a:off x="3720" y="2422"/>
              <a:ext cx="13318" cy="5759"/>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9" name="矩形 8"/>
            <p:cNvSpPr/>
            <p:nvPr/>
          </p:nvSpPr>
          <p:spPr>
            <a:xfrm>
              <a:off x="4401" y="2726"/>
              <a:ext cx="11743" cy="4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4399" y="4487"/>
              <a:ext cx="11745" cy="2704"/>
            </a:xfrm>
            <a:prstGeom prst="rect">
              <a:avLst/>
            </a:prstGeom>
            <a:noFill/>
          </p:spPr>
          <p:txBody>
            <a:bodyPr wrap="square" rtlCol="0">
              <a:spAutoFit/>
            </a:bodyPr>
            <a:lstStyle/>
            <a:p>
              <a:pPr indent="0" algn="ctr" fontAlgn="auto">
                <a:lnSpc>
                  <a:spcPts val="3000"/>
                </a:lnSpc>
                <a:buSzPct val="70000"/>
                <a:buFont typeface="Wingdings" panose="05000000000000000000" charset="0"/>
                <a:buNone/>
              </a:pPr>
              <a:r>
                <a:rPr lang="zh-CN" altLang="en-US" sz="2000">
                  <a:solidFill>
                    <a:schemeClr val="tx1"/>
                  </a:solidFill>
                  <a:latin typeface="Times New Roman" panose="02020603050405020304" charset="0"/>
                  <a:ea typeface="楷体" panose="02010609060101010101" pitchFamily="49" charset="-122"/>
                  <a:sym typeface="Times New Roman" panose="02020603050405020304" charset="0"/>
                </a:rPr>
                <a:t>无变动。</a:t>
              </a: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spTree>
  </p:cSld>
  <p:clrMapOvr>
    <a:masterClrMapping/>
  </p:clrMapOvr>
  <p:transition spd="slow"/>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i="0" u="none" strike="noStrike" kern="1200" cap="none" spc="0" normalizeH="0" baseline="0" noProof="0">
                  <a:ln>
                    <a:noFill/>
                  </a:ln>
                  <a:solidFill>
                    <a:schemeClr val="tx1"/>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rPr>
                    <a:t>    </a:t>
                  </a:r>
                  <a:endParaRPr lang="en-US" altLang="zh-CN" dirty="0">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2" y="3739"/>
              <a:ext cx="11744" cy="3284"/>
            </a:xfrm>
            <a:prstGeom prst="rect">
              <a:avLst/>
            </a:prstGeom>
            <a:noFill/>
          </p:spPr>
          <p:txBody>
            <a:bodyPr wrap="square" rtlCol="0">
              <a:spAutoFit/>
            </a:bodyPr>
            <a:lstStyle/>
            <a:p>
              <a:pPr marL="285750" indent="-285750" algn="just" fontAlgn="auto">
                <a:lnSpc>
                  <a:spcPct val="15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本年收入：填列单位本年度从</a:t>
              </a:r>
              <a:r>
                <a:rPr lang="zh-CN" altLang="en-US" b="1"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本级财政部门</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取得的政府性基金预算财政拨款。</a:t>
              </a:r>
              <a:r>
                <a:rPr lang="zh-CN" altLang="en-US" b="1"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（与财政部门对账一致）</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285750" indent="-285750" algn="just" fontAlgn="auto">
                <a:lnSpc>
                  <a:spcPct val="150000"/>
                </a:lnSpc>
                <a:buSzPct val="70000"/>
                <a:buFont typeface="Wingdings" panose="05000000000000000000" charset="0"/>
                <a:buChar char="u"/>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结转和结余：注意表间关系一致（</a:t>
              </a:r>
              <a:r>
                <a:rPr lang="en-US" altLang="zh-CN"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06</a:t>
              </a:r>
              <a:r>
                <a:rPr lang="zh-CN" altLang="en-US"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表的财政拨款结转结余与</a:t>
              </a:r>
              <a:r>
                <a:rPr lang="en-US" altLang="zh-CN"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07</a:t>
              </a:r>
              <a:r>
                <a:rPr lang="zh-CN" altLang="en-US"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en-US" altLang="zh-CN"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09</a:t>
              </a:r>
              <a:r>
                <a:rPr lang="zh-CN" altLang="en-US"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r>
                <a:rPr lang="en-US" altLang="zh-CN"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11</a:t>
              </a:r>
              <a:r>
                <a:rPr lang="zh-CN" altLang="en-US" dirty="0">
                  <a:latin typeface="Times New Roman" panose="02020603050405020304" charset="0"/>
                  <a:ea typeface="楷体" panose="02010609060101010101" pitchFamily="49" charset="-122"/>
                  <a:cs typeface="方正楷体_GBK" panose="02000000000000000000" charset="-122"/>
                  <a:sym typeface="Times New Roman" panose="02020603050405020304" charset="0"/>
                </a:rPr>
                <a:t>表的财政拨款结转结余</a:t>
              </a: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p:txBody>
        </p:sp>
      </p:grpSp>
      <p:sp>
        <p:nvSpPr>
          <p:cNvPr id="154" name="文本框 153"/>
          <p:cNvSpPr txBox="true"/>
          <p:nvPr/>
        </p:nvSpPr>
        <p:spPr>
          <a:xfrm>
            <a:off x="1360170" y="400050"/>
            <a:ext cx="601408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政府性基金预算财政拨款收入支出决算表（财决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9</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60170" y="400050"/>
            <a:ext cx="601408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政府性基金预算财政拨款支出决算明细表（财决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10</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1C5684"/>
            </a:solidFill>
            <a:ln>
              <a:solidFill>
                <a:srgbClr val="1C5684"/>
              </a:solid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pic>
        <p:nvPicPr>
          <p:cNvPr id="5" name="图片 4"/>
          <p:cNvPicPr>
            <a:picLocks noChangeAspect="true"/>
          </p:cNvPicPr>
          <p:nvPr/>
        </p:nvPicPr>
        <p:blipFill>
          <a:blip r:embed="rId2"/>
          <a:stretch>
            <a:fillRect/>
          </a:stretch>
        </p:blipFill>
        <p:spPr>
          <a:xfrm>
            <a:off x="2204085" y="1229995"/>
            <a:ext cx="7598410" cy="4298950"/>
          </a:xfrm>
          <a:prstGeom prst="rect">
            <a:avLst/>
          </a:prstGeom>
          <a:ln>
            <a:solidFill>
              <a:schemeClr val="tx1"/>
            </a:solidFill>
          </a:ln>
        </p:spPr>
      </p:pic>
      <p:pic>
        <p:nvPicPr>
          <p:cNvPr id="6" name="图片 5"/>
          <p:cNvPicPr>
            <a:picLocks noChangeAspect="true"/>
          </p:cNvPicPr>
          <p:nvPr/>
        </p:nvPicPr>
        <p:blipFill>
          <a:blip r:embed="rId3"/>
          <a:stretch>
            <a:fillRect/>
          </a:stretch>
        </p:blipFill>
        <p:spPr>
          <a:xfrm>
            <a:off x="2821940" y="1833245"/>
            <a:ext cx="7598410" cy="3970020"/>
          </a:xfrm>
          <a:prstGeom prst="rect">
            <a:avLst/>
          </a:prstGeom>
          <a:ln>
            <a:solidFill>
              <a:schemeClr val="tx1"/>
            </a:solidFill>
          </a:ln>
        </p:spPr>
      </p:pic>
      <p:pic>
        <p:nvPicPr>
          <p:cNvPr id="7" name="图片 6"/>
          <p:cNvPicPr>
            <a:picLocks noChangeAspect="true"/>
          </p:cNvPicPr>
          <p:nvPr/>
        </p:nvPicPr>
        <p:blipFill>
          <a:blip r:embed="rId4"/>
          <a:stretch>
            <a:fillRect/>
          </a:stretch>
        </p:blipFill>
        <p:spPr>
          <a:xfrm>
            <a:off x="3927475" y="2214880"/>
            <a:ext cx="7598410" cy="4356735"/>
          </a:xfrm>
          <a:prstGeom prst="rect">
            <a:avLst/>
          </a:prstGeom>
          <a:ln>
            <a:solidFill>
              <a:schemeClr val="tx1"/>
            </a:solidFill>
          </a:ln>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34" name="图片 33" descr="czb_logo_1"/>
          <p:cNvPicPr>
            <a:picLocks noChangeAspect="true"/>
          </p:cNvPicPr>
          <p:nvPr/>
        </p:nvPicPr>
        <p:blipFill>
          <a:blip r:embed="rId1"/>
          <a:stretch>
            <a:fillRect/>
          </a:stretch>
        </p:blipFill>
        <p:spPr>
          <a:xfrm>
            <a:off x="8343900" y="391160"/>
            <a:ext cx="3603625" cy="565785"/>
          </a:xfrm>
          <a:prstGeom prst="rect">
            <a:avLst/>
          </a:prstGeom>
        </p:spPr>
      </p:pic>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3" name="组合 2"/>
          <p:cNvGrpSpPr/>
          <p:nvPr/>
        </p:nvGrpSpPr>
        <p:grpSpPr>
          <a:xfrm>
            <a:off x="563880" y="1529715"/>
            <a:ext cx="1223645" cy="3665220"/>
            <a:chOff x="10727" y="1484313"/>
            <a:chExt cx="1619474" cy="5777627"/>
          </a:xfrm>
        </p:grpSpPr>
        <p:sp>
          <p:nvSpPr>
            <p:cNvPr id="6" name="矩形 5"/>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7" name="矩形 6"/>
            <p:cNvSpPr/>
            <p:nvPr/>
          </p:nvSpPr>
          <p:spPr>
            <a:xfrm>
              <a:off x="10727" y="3024105"/>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8" name="矩形 7"/>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9" name="矩形 8"/>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0" y="3316"/>
              <a:ext cx="11746" cy="4461"/>
            </a:xfrm>
            <a:prstGeom prst="rect">
              <a:avLst/>
            </a:prstGeom>
            <a:noFill/>
          </p:spPr>
          <p:txBody>
            <a:bodyPr wrap="square" rtlCol="0">
              <a:spAutoFit/>
            </a:bodyPr>
            <a:lstStyle/>
            <a:p>
              <a:pPr indent="457200" algn="just" fontAlgn="auto">
                <a:lnSpc>
                  <a:spcPct val="150000"/>
                </a:lnSpc>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本表反映单位从本级财政部门取得的政府性基金预算财政拨款本年度列支的基本支出和项目支出的明细情况。</a:t>
              </a:r>
              <a:endPar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endParaRPr>
            </a:p>
            <a:p>
              <a:pPr indent="457200" algn="just" fontAlgn="auto">
                <a:lnSpc>
                  <a:spcPct val="150000"/>
                </a:lnSpc>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本表为自动生成表，各项数据从“政府性基金预算财政拨款基本支出决算明细表”（财决10－1表）、“政府性基金预算财政拨款项目支出决算明细表”（财决10－2表）自动提取。</a:t>
              </a: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grpSp>
      <p:sp>
        <p:nvSpPr>
          <p:cNvPr id="154" name="文本框 153"/>
          <p:cNvSpPr txBox="true"/>
          <p:nvPr/>
        </p:nvSpPr>
        <p:spPr>
          <a:xfrm>
            <a:off x="1360170" y="400050"/>
            <a:ext cx="601408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政府性基金预算财政拨款支出决算明细表（财决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10</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sp>
        <p:nvSpPr>
          <p:cNvPr id="154" name="文本框 153"/>
          <p:cNvSpPr txBox="true"/>
          <p:nvPr/>
        </p:nvSpPr>
        <p:spPr>
          <a:xfrm>
            <a:off x="1360170" y="400050"/>
            <a:ext cx="601408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政府性基金预算财政拨款支出决算明细表（财决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10</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5" name="组合 4"/>
          <p:cNvGrpSpPr/>
          <p:nvPr/>
        </p:nvGrpSpPr>
        <p:grpSpPr>
          <a:xfrm>
            <a:off x="2362200" y="1537970"/>
            <a:ext cx="8456930" cy="3656965"/>
            <a:chOff x="3720" y="2422"/>
            <a:chExt cx="13318" cy="5759"/>
          </a:xfrm>
        </p:grpSpPr>
        <p:sp>
          <p:nvSpPr>
            <p:cNvPr id="7" name="任意多边形 13"/>
            <p:cNvSpPr/>
            <p:nvPr/>
          </p:nvSpPr>
          <p:spPr>
            <a:xfrm>
              <a:off x="3720" y="2422"/>
              <a:ext cx="13318" cy="5759"/>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9" name="矩形 8"/>
            <p:cNvSpPr/>
            <p:nvPr/>
          </p:nvSpPr>
          <p:spPr>
            <a:xfrm>
              <a:off x="4401" y="2726"/>
              <a:ext cx="11743" cy="4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4399" y="4487"/>
              <a:ext cx="11745" cy="2704"/>
            </a:xfrm>
            <a:prstGeom prst="rect">
              <a:avLst/>
            </a:prstGeom>
            <a:noFill/>
          </p:spPr>
          <p:txBody>
            <a:bodyPr wrap="square" rtlCol="0">
              <a:spAutoFit/>
            </a:bodyPr>
            <a:lstStyle/>
            <a:p>
              <a:pPr indent="0" algn="ctr" fontAlgn="auto">
                <a:lnSpc>
                  <a:spcPts val="3000"/>
                </a:lnSpc>
                <a:buSzPct val="70000"/>
                <a:buFont typeface="Wingdings" panose="05000000000000000000" charset="0"/>
                <a:buNone/>
              </a:pPr>
              <a:r>
                <a:rPr lang="zh-CN" altLang="en-US" sz="2000">
                  <a:solidFill>
                    <a:schemeClr val="tx1"/>
                  </a:solidFill>
                  <a:latin typeface="Times New Roman" panose="02020603050405020304" charset="0"/>
                  <a:ea typeface="楷体" panose="02010609060101010101" pitchFamily="49" charset="-122"/>
                  <a:sym typeface="Times New Roman" panose="02020603050405020304" charset="0"/>
                </a:rPr>
                <a:t>无变动。</a:t>
              </a: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spTree>
  </p:cSld>
  <p:clrMapOvr>
    <a:masterClrMapping/>
  </p:clrMapOvr>
  <p:transition spd="slow"/>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54" name="文本框 153"/>
          <p:cNvSpPr txBox="true"/>
          <p:nvPr/>
        </p:nvSpPr>
        <p:spPr>
          <a:xfrm>
            <a:off x="1360170" y="381000"/>
            <a:ext cx="647255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政府性基金预算财政拨款基本支出决算明细表（财决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1C5684"/>
            </a:solidFill>
            <a:ln>
              <a:solidFill>
                <a:srgbClr val="1C5684"/>
              </a:solid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pic>
        <p:nvPicPr>
          <p:cNvPr id="6" name="图片 5"/>
          <p:cNvPicPr>
            <a:picLocks noChangeAspect="true"/>
          </p:cNvPicPr>
          <p:nvPr/>
        </p:nvPicPr>
        <p:blipFill>
          <a:blip r:embed="rId2"/>
          <a:stretch>
            <a:fillRect/>
          </a:stretch>
        </p:blipFill>
        <p:spPr>
          <a:xfrm>
            <a:off x="2184400" y="1210945"/>
            <a:ext cx="7468870" cy="3866515"/>
          </a:xfrm>
          <a:prstGeom prst="rect">
            <a:avLst/>
          </a:prstGeom>
          <a:ln>
            <a:solidFill>
              <a:schemeClr val="tx1"/>
            </a:solidFill>
          </a:ln>
        </p:spPr>
      </p:pic>
      <p:pic>
        <p:nvPicPr>
          <p:cNvPr id="5" name="图片 4"/>
          <p:cNvPicPr>
            <a:picLocks noChangeAspect="true"/>
          </p:cNvPicPr>
          <p:nvPr/>
        </p:nvPicPr>
        <p:blipFill>
          <a:blip r:embed="rId3"/>
          <a:stretch>
            <a:fillRect/>
          </a:stretch>
        </p:blipFill>
        <p:spPr>
          <a:xfrm>
            <a:off x="2782570" y="1625600"/>
            <a:ext cx="7444105" cy="3902075"/>
          </a:xfrm>
          <a:prstGeom prst="rect">
            <a:avLst/>
          </a:prstGeom>
          <a:ln>
            <a:solidFill>
              <a:schemeClr val="tx1"/>
            </a:solidFill>
          </a:ln>
        </p:spPr>
      </p:pic>
      <p:pic>
        <p:nvPicPr>
          <p:cNvPr id="7" name="图片 6"/>
          <p:cNvPicPr>
            <a:picLocks noChangeAspect="true"/>
          </p:cNvPicPr>
          <p:nvPr/>
        </p:nvPicPr>
        <p:blipFill>
          <a:blip r:embed="rId4"/>
          <a:stretch>
            <a:fillRect/>
          </a:stretch>
        </p:blipFill>
        <p:spPr>
          <a:xfrm>
            <a:off x="3609340" y="2063115"/>
            <a:ext cx="7444105" cy="4234815"/>
          </a:xfrm>
          <a:prstGeom prst="rect">
            <a:avLst/>
          </a:prstGeom>
          <a:ln>
            <a:solidFill>
              <a:schemeClr val="tx1"/>
            </a:solidFill>
          </a:ln>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pic>
        <p:nvPicPr>
          <p:cNvPr id="34" name="图片 33" descr="czb_logo_1"/>
          <p:cNvPicPr>
            <a:picLocks noChangeAspect="true"/>
          </p:cNvPicPr>
          <p:nvPr/>
        </p:nvPicPr>
        <p:blipFill>
          <a:blip r:embed="rId1"/>
          <a:stretch>
            <a:fillRect/>
          </a:stretch>
        </p:blipFill>
        <p:spPr>
          <a:xfrm>
            <a:off x="8343900" y="391160"/>
            <a:ext cx="3603625" cy="565785"/>
          </a:xfrm>
          <a:prstGeom prst="rect">
            <a:avLst/>
          </a:prstGeom>
        </p:spPr>
      </p:pic>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3" name="组合 2"/>
          <p:cNvGrpSpPr/>
          <p:nvPr/>
        </p:nvGrpSpPr>
        <p:grpSpPr>
          <a:xfrm>
            <a:off x="563880" y="1529715"/>
            <a:ext cx="1223645" cy="3665220"/>
            <a:chOff x="10727" y="1484313"/>
            <a:chExt cx="1619474" cy="5777627"/>
          </a:xfrm>
        </p:grpSpPr>
        <p:sp>
          <p:nvSpPr>
            <p:cNvPr id="6" name="矩形 5"/>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7" name="矩形 6"/>
            <p:cNvSpPr/>
            <p:nvPr/>
          </p:nvSpPr>
          <p:spPr>
            <a:xfrm>
              <a:off x="10727" y="3024105"/>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8" name="矩形 7"/>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9" name="矩形 8"/>
            <p:cNvSpPr/>
            <p:nvPr/>
          </p:nvSpPr>
          <p:spPr>
            <a:xfrm>
              <a:off x="10727" y="456389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grpSp>
        <p:nvGrpSpPr>
          <p:cNvPr id="19" name="组合 18"/>
          <p:cNvGrpSpPr/>
          <p:nvPr/>
        </p:nvGrpSpPr>
        <p:grpSpPr>
          <a:xfrm>
            <a:off x="2362200" y="1537970"/>
            <a:ext cx="8456930" cy="3656965"/>
            <a:chOff x="3720" y="2422"/>
            <a:chExt cx="13318" cy="5759"/>
          </a:xfrm>
        </p:grpSpPr>
        <p:grpSp>
          <p:nvGrpSpPr>
            <p:cNvPr id="12" name="组合 11"/>
            <p:cNvGrpSpPr/>
            <p:nvPr/>
          </p:nvGrpSpPr>
          <p:grpSpPr>
            <a:xfrm>
              <a:off x="3720" y="2422"/>
              <a:ext cx="13318" cy="5759"/>
              <a:chOff x="1305725" y="1270446"/>
              <a:chExt cx="5163751" cy="4566683"/>
            </a:xfrm>
          </p:grpSpPr>
          <p:sp>
            <p:nvSpPr>
              <p:cNvPr id="10" name="任意多边形 13"/>
              <p:cNvSpPr/>
              <p:nvPr/>
            </p:nvSpPr>
            <p:spPr>
              <a:xfrm>
                <a:off x="1305725" y="1270446"/>
                <a:ext cx="5163751" cy="4566683"/>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grpSp>
            <p:nvGrpSpPr>
              <p:cNvPr id="11" name="组合 10"/>
              <p:cNvGrpSpPr/>
              <p:nvPr/>
            </p:nvGrpSpPr>
            <p:grpSpPr>
              <a:xfrm>
                <a:off x="1569594" y="1511892"/>
                <a:ext cx="4553785" cy="3945149"/>
                <a:chOff x="1312909" y="2048648"/>
                <a:chExt cx="8977424" cy="1831374"/>
              </a:xfrm>
            </p:grpSpPr>
            <p:sp>
              <p:nvSpPr>
                <p:cNvPr id="15" name="矩形 14"/>
                <p:cNvSpPr/>
                <p:nvPr/>
              </p:nvSpPr>
              <p:spPr>
                <a:xfrm>
                  <a:off x="1312909" y="2048648"/>
                  <a:ext cx="8976124" cy="1831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7" name="TextBox 1"/>
                <p:cNvSpPr txBox="true"/>
                <p:nvPr/>
              </p:nvSpPr>
              <p:spPr>
                <a:xfrm>
                  <a:off x="1312909" y="2053954"/>
                  <a:ext cx="8977424" cy="995291"/>
                </a:xfrm>
                <a:prstGeom prst="rect">
                  <a:avLst/>
                </a:prstGeom>
                <a:noFill/>
              </p:spPr>
              <p:txBody>
                <a:bodyPr wrap="square" rtlCol="0">
                  <a:spAutoFit/>
                </a:bodyPr>
                <a:lstStyle/>
                <a:p>
                  <a:pPr indent="0" algn="just" fontAlgn="auto">
                    <a:lnSpc>
                      <a:spcPts val="3000"/>
                    </a:lnSpc>
                    <a:buSzPct val="70000"/>
                    <a:buFont typeface="Wingdings" panose="05000000000000000000" charset="0"/>
                    <a:buNone/>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grpSp>
        <p:sp>
          <p:nvSpPr>
            <p:cNvPr id="18" name="文本框 17"/>
            <p:cNvSpPr txBox="true"/>
            <p:nvPr/>
          </p:nvSpPr>
          <p:spPr>
            <a:xfrm>
              <a:off x="4402" y="3488"/>
              <a:ext cx="11742" cy="4461"/>
            </a:xfrm>
            <a:prstGeom prst="rect">
              <a:avLst/>
            </a:prstGeom>
            <a:noFill/>
          </p:spPr>
          <p:txBody>
            <a:bodyPr wrap="square" rtlCol="0">
              <a:spAutoFit/>
            </a:bodyPr>
            <a:lstStyle/>
            <a:p>
              <a:pPr indent="457200" algn="just" fontAlgn="auto">
                <a:lnSpc>
                  <a:spcPct val="150000"/>
                </a:lnSpc>
                <a:buClr>
                  <a:srgbClr val="000000"/>
                </a:buClr>
                <a:buSzPct val="70000"/>
                <a:buFont typeface="Wingdings" panose="05000000000000000000" charset="0"/>
                <a:buNone/>
              </a:pPr>
              <a:r>
                <a:rPr lang="zh-CN" altLang="en-US" dirty="0">
                  <a:solidFill>
                    <a:schemeClr val="tx1"/>
                  </a:solidFill>
                  <a:latin typeface="Times New Roman" panose="02020603050405020304" charset="0"/>
                  <a:ea typeface="楷体" panose="02010609060101010101" pitchFamily="49" charset="-122"/>
                  <a:cs typeface="方正楷体_GBK" panose="02000000000000000000" charset="-122"/>
                  <a:sym typeface="Times New Roman" panose="02020603050405020304" charset="0"/>
                </a:rPr>
                <a:t>本表反映单位从本级财政部门取得的政府性基金预算财政拨款本年度列支的基本支出明细情况。根据单位基本支出明细账中政府性基金预算财政拨款支出的发生数，按支出功能分类科目分“类”“款”“项”填列。</a:t>
              </a:r>
              <a:endParaRPr lang="zh-CN" altLang="en-US" b="1" dirty="0">
                <a:solidFill>
                  <a:srgbClr val="114F95"/>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indent="0" eaLnBrk="1" hangingPunct="1">
                <a:lnSpc>
                  <a:spcPct val="150000"/>
                </a:lnSpc>
                <a:buClr>
                  <a:srgbClr val="000000"/>
                </a:buClr>
                <a:buSzPct val="70000"/>
                <a:buFont typeface="Wingdings" panose="05000000000000000000" charset="0"/>
                <a:buNone/>
              </a:pPr>
              <a:endParaRPr lang="zh-CN" altLang="en-US" dirty="0">
                <a:solidFill>
                  <a:schemeClr val="tx1"/>
                </a:solidFill>
                <a:latin typeface="Times New Roman" panose="02020603050405020304" charset="0"/>
                <a:ea typeface="楷体" panose="02010609060101010101" pitchFamily="49" charset="-122"/>
                <a:sym typeface="Times New Roman" panose="02020603050405020304" charset="0"/>
              </a:endParaRPr>
            </a:p>
            <a:p>
              <a:pPr marL="685800" indent="-342900" algn="just" fontAlgn="auto">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a:p>
              <a:pPr marL="685800" indent="-342900" algn="just">
                <a:lnSpc>
                  <a:spcPct val="120000"/>
                </a:lnSpc>
                <a:buClrTx/>
                <a:buSzPct val="70000"/>
                <a:buFont typeface="Wingdings" panose="05000000000000000000" charset="0"/>
                <a:buChar char="u"/>
                <a:extLst>
                  <a:ext uri="{35155182-B16C-46BC-9424-99874614C6A1}">
                    <wpsdc:marlchars xmlns:wpsdc="http://www.wps.cn/officeDocument/2017/drawingmlCustomData" val="300" checksum="1790709462"/>
                  </a:ext>
                </a:extLst>
              </a:pPr>
              <a:endParaRPr lang="zh-CN" altLang="en-US" sz="1800" b="1" dirty="0">
                <a:solidFill>
                  <a:schemeClr val="tx1"/>
                </a:solidFill>
                <a:latin typeface="Times New Roman" panose="02020603050405020304" charset="0"/>
                <a:ea typeface="楷体" panose="02010609060101010101" pitchFamily="49" charset="-122"/>
                <a:cs typeface="宋体" pitchFamily="2" charset="-122"/>
                <a:sym typeface="Times New Roman" panose="02020603050405020304" charset="0"/>
              </a:endParaRPr>
            </a:p>
          </p:txBody>
        </p:sp>
      </p:grpSp>
      <p:sp>
        <p:nvSpPr>
          <p:cNvPr id="154" name="文本框 153"/>
          <p:cNvSpPr txBox="true"/>
          <p:nvPr/>
        </p:nvSpPr>
        <p:spPr>
          <a:xfrm>
            <a:off x="1360170" y="381000"/>
            <a:ext cx="647255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政府性基金预算财政拨款基本支出决算明细表（财决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spTree>
  </p:cSld>
  <p:clrMapOvr>
    <a:masterClrMapping/>
  </p:clrMapOvr>
  <p:transition spd="slow"/>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76027" y="587602"/>
            <a:ext cx="1779590" cy="324568"/>
            <a:chOff x="10447421" y="344366"/>
            <a:chExt cx="1779590" cy="324568"/>
          </a:xfrm>
        </p:grpSpPr>
        <p:sp>
          <p:nvSpPr>
            <p:cNvPr id="21" name="平行四边形 20"/>
            <p:cNvSpPr/>
            <p:nvPr/>
          </p:nvSpPr>
          <p:spPr>
            <a:xfrm>
              <a:off x="10447421" y="344366"/>
              <a:ext cx="1744579" cy="108000"/>
            </a:xfrm>
            <a:prstGeom prst="parallelogram">
              <a:avLst/>
            </a:prstGeom>
            <a:solidFill>
              <a:srgbClr val="2D2E32"/>
            </a:solidFill>
            <a:ln>
              <a:solidFill>
                <a:srgbClr val="00226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sp>
          <p:nvSpPr>
            <p:cNvPr id="22" name="平行四边形 21"/>
            <p:cNvSpPr/>
            <p:nvPr/>
          </p:nvSpPr>
          <p:spPr>
            <a:xfrm>
              <a:off x="11687011" y="560934"/>
              <a:ext cx="540000" cy="108000"/>
            </a:xfrm>
            <a:prstGeom prst="parallelogram">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Times New Roman" panose="02020603050405020304" charset="0"/>
                <a:ea typeface="楷体" panose="02010609060101010101" pitchFamily="49" charset="-122"/>
                <a:cs typeface="+mn-ea"/>
                <a:sym typeface="Times New Roman" panose="02020603050405020304" charset="0"/>
              </a:endParaRPr>
            </a:p>
          </p:txBody>
        </p:sp>
      </p:grpSp>
      <p:sp>
        <p:nvSpPr>
          <p:cNvPr id="135" name="î$1ïďê"/>
          <p:cNvSpPr/>
          <p:nvPr/>
        </p:nvSpPr>
        <p:spPr>
          <a:xfrm>
            <a:off x="1679575" y="3509645"/>
            <a:ext cx="347345" cy="292735"/>
          </a:xfrm>
          <a:custGeom>
            <a:avLst/>
            <a:gdLst>
              <a:gd name="connsiteX0" fmla="*/ 54158 w 604539"/>
              <a:gd name="connsiteY0" fmla="*/ 287695 h 508988"/>
              <a:gd name="connsiteX1" fmla="*/ 242194 w 604539"/>
              <a:gd name="connsiteY1" fmla="*/ 287695 h 508988"/>
              <a:gd name="connsiteX2" fmla="*/ 264990 w 604539"/>
              <a:gd name="connsiteY2" fmla="*/ 306729 h 508988"/>
              <a:gd name="connsiteX3" fmla="*/ 295264 w 604539"/>
              <a:gd name="connsiteY3" fmla="*/ 478149 h 508988"/>
              <a:gd name="connsiteX4" fmla="*/ 296591 w 604539"/>
              <a:gd name="connsiteY4" fmla="*/ 485739 h 508988"/>
              <a:gd name="connsiteX5" fmla="*/ 273433 w 604539"/>
              <a:gd name="connsiteY5" fmla="*/ 508988 h 508988"/>
              <a:gd name="connsiteX6" fmla="*/ 273071 w 604539"/>
              <a:gd name="connsiteY6" fmla="*/ 508988 h 508988"/>
              <a:gd name="connsiteX7" fmla="*/ 23160 w 604539"/>
              <a:gd name="connsiteY7" fmla="*/ 508988 h 508988"/>
              <a:gd name="connsiteX8" fmla="*/ 5430 w 604539"/>
              <a:gd name="connsiteY8" fmla="*/ 500676 h 508988"/>
              <a:gd name="connsiteX9" fmla="*/ 364 w 604539"/>
              <a:gd name="connsiteY9" fmla="*/ 481763 h 508988"/>
              <a:gd name="connsiteX10" fmla="*/ 31241 w 604539"/>
              <a:gd name="connsiteY10" fmla="*/ 306729 h 508988"/>
              <a:gd name="connsiteX11" fmla="*/ 54158 w 604539"/>
              <a:gd name="connsiteY11" fmla="*/ 287695 h 508988"/>
              <a:gd name="connsiteX12" fmla="*/ 362106 w 604539"/>
              <a:gd name="connsiteY12" fmla="*/ 287554 h 508988"/>
              <a:gd name="connsiteX13" fmla="*/ 550142 w 604539"/>
              <a:gd name="connsiteY13" fmla="*/ 287554 h 508988"/>
              <a:gd name="connsiteX14" fmla="*/ 572938 w 604539"/>
              <a:gd name="connsiteY14" fmla="*/ 306710 h 508988"/>
              <a:gd name="connsiteX15" fmla="*/ 603212 w 604539"/>
              <a:gd name="connsiteY15" fmla="*/ 478147 h 508988"/>
              <a:gd name="connsiteX16" fmla="*/ 604539 w 604539"/>
              <a:gd name="connsiteY16" fmla="*/ 485736 h 508988"/>
              <a:gd name="connsiteX17" fmla="*/ 581381 w 604539"/>
              <a:gd name="connsiteY17" fmla="*/ 508988 h 508988"/>
              <a:gd name="connsiteX18" fmla="*/ 581019 w 604539"/>
              <a:gd name="connsiteY18" fmla="*/ 508988 h 508988"/>
              <a:gd name="connsiteX19" fmla="*/ 331108 w 604539"/>
              <a:gd name="connsiteY19" fmla="*/ 508988 h 508988"/>
              <a:gd name="connsiteX20" fmla="*/ 313378 w 604539"/>
              <a:gd name="connsiteY20" fmla="*/ 500675 h 508988"/>
              <a:gd name="connsiteX21" fmla="*/ 308312 w 604539"/>
              <a:gd name="connsiteY21" fmla="*/ 481761 h 508988"/>
              <a:gd name="connsiteX22" fmla="*/ 339189 w 604539"/>
              <a:gd name="connsiteY22" fmla="*/ 306710 h 508988"/>
              <a:gd name="connsiteX23" fmla="*/ 362106 w 604539"/>
              <a:gd name="connsiteY23" fmla="*/ 287554 h 508988"/>
              <a:gd name="connsiteX24" fmla="*/ 208081 w 604539"/>
              <a:gd name="connsiteY24" fmla="*/ 54053 h 508988"/>
              <a:gd name="connsiteX25" fmla="*/ 396118 w 604539"/>
              <a:gd name="connsiteY25" fmla="*/ 54053 h 508988"/>
              <a:gd name="connsiteX26" fmla="*/ 419034 w 604539"/>
              <a:gd name="connsiteY26" fmla="*/ 73201 h 508988"/>
              <a:gd name="connsiteX27" fmla="*/ 449308 w 604539"/>
              <a:gd name="connsiteY27" fmla="*/ 244446 h 508988"/>
              <a:gd name="connsiteX28" fmla="*/ 450635 w 604539"/>
              <a:gd name="connsiteY28" fmla="*/ 252154 h 508988"/>
              <a:gd name="connsiteX29" fmla="*/ 427357 w 604539"/>
              <a:gd name="connsiteY29" fmla="*/ 275275 h 508988"/>
              <a:gd name="connsiteX30" fmla="*/ 427115 w 604539"/>
              <a:gd name="connsiteY30" fmla="*/ 275275 h 508988"/>
              <a:gd name="connsiteX31" fmla="*/ 177204 w 604539"/>
              <a:gd name="connsiteY31" fmla="*/ 275275 h 508988"/>
              <a:gd name="connsiteX32" fmla="*/ 159353 w 604539"/>
              <a:gd name="connsiteY32" fmla="*/ 266966 h 508988"/>
              <a:gd name="connsiteX33" fmla="*/ 154288 w 604539"/>
              <a:gd name="connsiteY33" fmla="*/ 248059 h 508988"/>
              <a:gd name="connsiteX34" fmla="*/ 185285 w 604539"/>
              <a:gd name="connsiteY34" fmla="*/ 73201 h 508988"/>
              <a:gd name="connsiteX35" fmla="*/ 208081 w 604539"/>
              <a:gd name="connsiteY35" fmla="*/ 54053 h 508988"/>
              <a:gd name="connsiteX36" fmla="*/ 518273 w 604539"/>
              <a:gd name="connsiteY36" fmla="*/ 0 h 508988"/>
              <a:gd name="connsiteX37" fmla="*/ 541548 w 604539"/>
              <a:gd name="connsiteY37" fmla="*/ 23244 h 508988"/>
              <a:gd name="connsiteX38" fmla="*/ 541548 w 604539"/>
              <a:gd name="connsiteY38" fmla="*/ 54075 h 508988"/>
              <a:gd name="connsiteX39" fmla="*/ 572422 w 604539"/>
              <a:gd name="connsiteY39" fmla="*/ 54075 h 508988"/>
              <a:gd name="connsiteX40" fmla="*/ 595577 w 604539"/>
              <a:gd name="connsiteY40" fmla="*/ 77199 h 508988"/>
              <a:gd name="connsiteX41" fmla="*/ 572422 w 604539"/>
              <a:gd name="connsiteY41" fmla="*/ 100322 h 508988"/>
              <a:gd name="connsiteX42" fmla="*/ 541548 w 604539"/>
              <a:gd name="connsiteY42" fmla="*/ 100322 h 508988"/>
              <a:gd name="connsiteX43" fmla="*/ 541548 w 604539"/>
              <a:gd name="connsiteY43" fmla="*/ 131274 h 508988"/>
              <a:gd name="connsiteX44" fmla="*/ 518273 w 604539"/>
              <a:gd name="connsiteY44" fmla="*/ 154397 h 508988"/>
              <a:gd name="connsiteX45" fmla="*/ 495117 w 604539"/>
              <a:gd name="connsiteY45" fmla="*/ 131274 h 508988"/>
              <a:gd name="connsiteX46" fmla="*/ 495117 w 604539"/>
              <a:gd name="connsiteY46" fmla="*/ 100322 h 508988"/>
              <a:gd name="connsiteX47" fmla="*/ 464244 w 604539"/>
              <a:gd name="connsiteY47" fmla="*/ 100322 h 508988"/>
              <a:gd name="connsiteX48" fmla="*/ 440968 w 604539"/>
              <a:gd name="connsiteY48" fmla="*/ 77199 h 508988"/>
              <a:gd name="connsiteX49" fmla="*/ 464244 w 604539"/>
              <a:gd name="connsiteY49" fmla="*/ 54075 h 508988"/>
              <a:gd name="connsiteX50" fmla="*/ 495117 w 604539"/>
              <a:gd name="connsiteY50" fmla="*/ 54075 h 508988"/>
              <a:gd name="connsiteX51" fmla="*/ 495117 w 604539"/>
              <a:gd name="connsiteY51" fmla="*/ 23244 h 508988"/>
              <a:gd name="connsiteX52" fmla="*/ 518273 w 604539"/>
              <a:gd name="connsiteY52" fmla="*/ 0 h 5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4539" h="508988">
                <a:moveTo>
                  <a:pt x="54158" y="287695"/>
                </a:moveTo>
                <a:lnTo>
                  <a:pt x="242194" y="287695"/>
                </a:lnTo>
                <a:cubicBezTo>
                  <a:pt x="253411" y="287695"/>
                  <a:pt x="263060" y="295766"/>
                  <a:pt x="264990" y="306729"/>
                </a:cubicBezTo>
                <a:lnTo>
                  <a:pt x="295264" y="478149"/>
                </a:lnTo>
                <a:cubicBezTo>
                  <a:pt x="296109" y="480559"/>
                  <a:pt x="296591" y="483088"/>
                  <a:pt x="296591" y="485739"/>
                </a:cubicBezTo>
                <a:cubicBezTo>
                  <a:pt x="296591" y="498628"/>
                  <a:pt x="286218" y="508988"/>
                  <a:pt x="273433" y="508988"/>
                </a:cubicBezTo>
                <a:lnTo>
                  <a:pt x="273071" y="508988"/>
                </a:lnTo>
                <a:lnTo>
                  <a:pt x="23160" y="508988"/>
                </a:lnTo>
                <a:cubicBezTo>
                  <a:pt x="16285" y="508988"/>
                  <a:pt x="9772" y="505977"/>
                  <a:pt x="5430" y="500676"/>
                </a:cubicBezTo>
                <a:cubicBezTo>
                  <a:pt x="967" y="495496"/>
                  <a:pt x="-842" y="488509"/>
                  <a:pt x="364" y="481763"/>
                </a:cubicBezTo>
                <a:lnTo>
                  <a:pt x="31241" y="306729"/>
                </a:lnTo>
                <a:cubicBezTo>
                  <a:pt x="33171" y="295766"/>
                  <a:pt x="42820" y="287695"/>
                  <a:pt x="54158" y="287695"/>
                </a:cubicBezTo>
                <a:close/>
                <a:moveTo>
                  <a:pt x="362106" y="287554"/>
                </a:moveTo>
                <a:lnTo>
                  <a:pt x="550142" y="287554"/>
                </a:lnTo>
                <a:cubicBezTo>
                  <a:pt x="561359" y="287554"/>
                  <a:pt x="571008" y="295747"/>
                  <a:pt x="572938" y="306710"/>
                </a:cubicBezTo>
                <a:lnTo>
                  <a:pt x="603212" y="478147"/>
                </a:lnTo>
                <a:cubicBezTo>
                  <a:pt x="604057" y="480556"/>
                  <a:pt x="604539" y="483086"/>
                  <a:pt x="604539" y="485736"/>
                </a:cubicBezTo>
                <a:cubicBezTo>
                  <a:pt x="604539" y="498627"/>
                  <a:pt x="594166" y="508988"/>
                  <a:pt x="581381" y="508988"/>
                </a:cubicBezTo>
                <a:lnTo>
                  <a:pt x="581019" y="508988"/>
                </a:lnTo>
                <a:lnTo>
                  <a:pt x="331108" y="508988"/>
                </a:lnTo>
                <a:cubicBezTo>
                  <a:pt x="324233" y="508988"/>
                  <a:pt x="317720" y="505976"/>
                  <a:pt x="313378" y="500675"/>
                </a:cubicBezTo>
                <a:cubicBezTo>
                  <a:pt x="308915" y="495495"/>
                  <a:pt x="307106" y="488507"/>
                  <a:pt x="308312" y="481761"/>
                </a:cubicBezTo>
                <a:lnTo>
                  <a:pt x="339189" y="306710"/>
                </a:lnTo>
                <a:cubicBezTo>
                  <a:pt x="341119" y="295747"/>
                  <a:pt x="350768" y="287554"/>
                  <a:pt x="362106" y="287554"/>
                </a:cubicBezTo>
                <a:close/>
                <a:moveTo>
                  <a:pt x="208081" y="54053"/>
                </a:moveTo>
                <a:lnTo>
                  <a:pt x="396118" y="54053"/>
                </a:lnTo>
                <a:cubicBezTo>
                  <a:pt x="407455" y="54053"/>
                  <a:pt x="417104" y="62122"/>
                  <a:pt x="419034" y="73201"/>
                </a:cubicBezTo>
                <a:lnTo>
                  <a:pt x="449308" y="244446"/>
                </a:lnTo>
                <a:cubicBezTo>
                  <a:pt x="450153" y="246855"/>
                  <a:pt x="450635" y="249504"/>
                  <a:pt x="450635" y="252154"/>
                </a:cubicBezTo>
                <a:cubicBezTo>
                  <a:pt x="450635" y="264919"/>
                  <a:pt x="440262" y="275275"/>
                  <a:pt x="427357" y="275275"/>
                </a:cubicBezTo>
                <a:lnTo>
                  <a:pt x="427115" y="275275"/>
                </a:lnTo>
                <a:lnTo>
                  <a:pt x="177204" y="275275"/>
                </a:lnTo>
                <a:cubicBezTo>
                  <a:pt x="170329" y="275275"/>
                  <a:pt x="163816" y="272265"/>
                  <a:pt x="159353" y="266966"/>
                </a:cubicBezTo>
                <a:cubicBezTo>
                  <a:pt x="155011" y="261788"/>
                  <a:pt x="153202" y="254803"/>
                  <a:pt x="154288" y="248059"/>
                </a:cubicBezTo>
                <a:lnTo>
                  <a:pt x="185285" y="73201"/>
                </a:lnTo>
                <a:cubicBezTo>
                  <a:pt x="187215" y="62122"/>
                  <a:pt x="196864" y="54053"/>
                  <a:pt x="208081" y="54053"/>
                </a:cubicBezTo>
                <a:close/>
                <a:moveTo>
                  <a:pt x="518273" y="0"/>
                </a:moveTo>
                <a:cubicBezTo>
                  <a:pt x="531177" y="0"/>
                  <a:pt x="541548" y="10358"/>
                  <a:pt x="541548" y="23244"/>
                </a:cubicBezTo>
                <a:lnTo>
                  <a:pt x="541548" y="54075"/>
                </a:lnTo>
                <a:lnTo>
                  <a:pt x="572422" y="54075"/>
                </a:lnTo>
                <a:cubicBezTo>
                  <a:pt x="585205" y="54075"/>
                  <a:pt x="595577" y="64433"/>
                  <a:pt x="595577" y="77199"/>
                </a:cubicBezTo>
                <a:cubicBezTo>
                  <a:pt x="595577" y="89965"/>
                  <a:pt x="585205" y="100322"/>
                  <a:pt x="572422" y="100322"/>
                </a:cubicBezTo>
                <a:lnTo>
                  <a:pt x="541548" y="100322"/>
                </a:lnTo>
                <a:lnTo>
                  <a:pt x="541548" y="131274"/>
                </a:lnTo>
                <a:cubicBezTo>
                  <a:pt x="541548" y="144040"/>
                  <a:pt x="531177" y="154397"/>
                  <a:pt x="518273" y="154397"/>
                </a:cubicBezTo>
                <a:cubicBezTo>
                  <a:pt x="505489" y="154397"/>
                  <a:pt x="495117" y="144040"/>
                  <a:pt x="495117" y="131274"/>
                </a:cubicBezTo>
                <a:lnTo>
                  <a:pt x="495117" y="100322"/>
                </a:lnTo>
                <a:lnTo>
                  <a:pt x="464244" y="100322"/>
                </a:lnTo>
                <a:cubicBezTo>
                  <a:pt x="451340" y="100322"/>
                  <a:pt x="440968" y="89965"/>
                  <a:pt x="440968" y="77199"/>
                </a:cubicBezTo>
                <a:cubicBezTo>
                  <a:pt x="440968" y="64433"/>
                  <a:pt x="451340" y="54075"/>
                  <a:pt x="464244" y="54075"/>
                </a:cubicBezTo>
                <a:lnTo>
                  <a:pt x="495117" y="54075"/>
                </a:lnTo>
                <a:lnTo>
                  <a:pt x="495117" y="23244"/>
                </a:lnTo>
                <a:cubicBezTo>
                  <a:pt x="495117" y="10358"/>
                  <a:pt x="505489" y="0"/>
                  <a:pt x="518273"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38" name="íŝlîḋe"/>
          <p:cNvSpPr/>
          <p:nvPr/>
        </p:nvSpPr>
        <p:spPr>
          <a:xfrm>
            <a:off x="3754755" y="3502660"/>
            <a:ext cx="347345" cy="306070"/>
          </a:xfrm>
          <a:custGeom>
            <a:avLst/>
            <a:gdLst>
              <a:gd name="T0" fmla="*/ 2472 w 2641"/>
              <a:gd name="T1" fmla="*/ 1969 h 2331"/>
              <a:gd name="T2" fmla="*/ 2472 w 2641"/>
              <a:gd name="T3" fmla="*/ 1969 h 2331"/>
              <a:gd name="T4" fmla="*/ 2426 w 2641"/>
              <a:gd name="T5" fmla="*/ 2194 h 2331"/>
              <a:gd name="T6" fmla="*/ 2258 w 2641"/>
              <a:gd name="T7" fmla="*/ 2331 h 2331"/>
              <a:gd name="T8" fmla="*/ 269 w 2641"/>
              <a:gd name="T9" fmla="*/ 2331 h 2331"/>
              <a:gd name="T10" fmla="*/ 101 w 2641"/>
              <a:gd name="T11" fmla="*/ 2126 h 2331"/>
              <a:gd name="T12" fmla="*/ 293 w 2641"/>
              <a:gd name="T13" fmla="*/ 1188 h 2331"/>
              <a:gd name="T14" fmla="*/ 414 w 2641"/>
              <a:gd name="T15" fmla="*/ 1052 h 2331"/>
              <a:gd name="T16" fmla="*/ 414 w 2641"/>
              <a:gd name="T17" fmla="*/ 1052 h 2331"/>
              <a:gd name="T18" fmla="*/ 428 w 2641"/>
              <a:gd name="T19" fmla="*/ 1049 h 2331"/>
              <a:gd name="T20" fmla="*/ 428 w 2641"/>
              <a:gd name="T21" fmla="*/ 1048 h 2331"/>
              <a:gd name="T22" fmla="*/ 441 w 2641"/>
              <a:gd name="T23" fmla="*/ 1046 h 2331"/>
              <a:gd name="T24" fmla="*/ 445 w 2641"/>
              <a:gd name="T25" fmla="*/ 1045 h 2331"/>
              <a:gd name="T26" fmla="*/ 455 w 2641"/>
              <a:gd name="T27" fmla="*/ 1044 h 2331"/>
              <a:gd name="T28" fmla="*/ 470 w 2641"/>
              <a:gd name="T29" fmla="*/ 1044 h 2331"/>
              <a:gd name="T30" fmla="*/ 548 w 2641"/>
              <a:gd name="T31" fmla="*/ 1044 h 2331"/>
              <a:gd name="T32" fmla="*/ 2118 w 2641"/>
              <a:gd name="T33" fmla="*/ 1044 h 2331"/>
              <a:gd name="T34" fmla="*/ 2251 w 2641"/>
              <a:gd name="T35" fmla="*/ 1044 h 2331"/>
              <a:gd name="T36" fmla="*/ 2472 w 2641"/>
              <a:gd name="T37" fmla="*/ 1044 h 2331"/>
              <a:gd name="T38" fmla="*/ 2555 w 2641"/>
              <a:gd name="T39" fmla="*/ 1044 h 2331"/>
              <a:gd name="T40" fmla="*/ 2615 w 2641"/>
              <a:gd name="T41" fmla="*/ 1068 h 2331"/>
              <a:gd name="T42" fmla="*/ 2641 w 2641"/>
              <a:gd name="T43" fmla="*/ 1127 h 2331"/>
              <a:gd name="T44" fmla="*/ 2639 w 2641"/>
              <a:gd name="T45" fmla="*/ 1147 h 2331"/>
              <a:gd name="T46" fmla="*/ 2472 w 2641"/>
              <a:gd name="T47" fmla="*/ 1969 h 2331"/>
              <a:gd name="T48" fmla="*/ 2471 w 2641"/>
              <a:gd name="T49" fmla="*/ 910 h 2331"/>
              <a:gd name="T50" fmla="*/ 2320 w 2641"/>
              <a:gd name="T51" fmla="*/ 774 h 2331"/>
              <a:gd name="T52" fmla="*/ 2251 w 2641"/>
              <a:gd name="T53" fmla="*/ 774 h 2331"/>
              <a:gd name="T54" fmla="*/ 2251 w 2641"/>
              <a:gd name="T55" fmla="*/ 910 h 2331"/>
              <a:gd name="T56" fmla="*/ 2471 w 2641"/>
              <a:gd name="T57" fmla="*/ 910 h 2331"/>
              <a:gd name="T58" fmla="*/ 162 w 2641"/>
              <a:gd name="T59" fmla="*/ 1162 h 2331"/>
              <a:gd name="T60" fmla="*/ 414 w 2641"/>
              <a:gd name="T61" fmla="*/ 915 h 2331"/>
              <a:gd name="T62" fmla="*/ 414 w 2641"/>
              <a:gd name="T63" fmla="*/ 548 h 2331"/>
              <a:gd name="T64" fmla="*/ 178 w 2641"/>
              <a:gd name="T65" fmla="*/ 548 h 2331"/>
              <a:gd name="T66" fmla="*/ 0 w 2641"/>
              <a:gd name="T67" fmla="*/ 726 h 2331"/>
              <a:gd name="T68" fmla="*/ 0 w 2641"/>
              <a:gd name="T69" fmla="*/ 1955 h 2331"/>
              <a:gd name="T70" fmla="*/ 162 w 2641"/>
              <a:gd name="T71" fmla="*/ 1162 h 2331"/>
              <a:gd name="T72" fmla="*/ 2118 w 2641"/>
              <a:gd name="T73" fmla="*/ 75 h 2331"/>
              <a:gd name="T74" fmla="*/ 2118 w 2641"/>
              <a:gd name="T75" fmla="*/ 910 h 2331"/>
              <a:gd name="T76" fmla="*/ 548 w 2641"/>
              <a:gd name="T77" fmla="*/ 910 h 2331"/>
              <a:gd name="T78" fmla="*/ 548 w 2641"/>
              <a:gd name="T79" fmla="*/ 75 h 2331"/>
              <a:gd name="T80" fmla="*/ 623 w 2641"/>
              <a:gd name="T81" fmla="*/ 0 h 2331"/>
              <a:gd name="T82" fmla="*/ 2043 w 2641"/>
              <a:gd name="T83" fmla="*/ 0 h 2331"/>
              <a:gd name="T84" fmla="*/ 2118 w 2641"/>
              <a:gd name="T85" fmla="*/ 75 h 2331"/>
              <a:gd name="T86" fmla="*/ 1926 w 2641"/>
              <a:gd name="T87" fmla="*/ 665 h 2331"/>
              <a:gd name="T88" fmla="*/ 1859 w 2641"/>
              <a:gd name="T89" fmla="*/ 598 h 2331"/>
              <a:gd name="T90" fmla="*/ 806 w 2641"/>
              <a:gd name="T91" fmla="*/ 598 h 2331"/>
              <a:gd name="T92" fmla="*/ 740 w 2641"/>
              <a:gd name="T93" fmla="*/ 665 h 2331"/>
              <a:gd name="T94" fmla="*/ 806 w 2641"/>
              <a:gd name="T95" fmla="*/ 732 h 2331"/>
              <a:gd name="T96" fmla="*/ 1859 w 2641"/>
              <a:gd name="T97" fmla="*/ 732 h 2331"/>
              <a:gd name="T98" fmla="*/ 1926 w 2641"/>
              <a:gd name="T99" fmla="*/ 665 h 2331"/>
              <a:gd name="T100" fmla="*/ 1926 w 2641"/>
              <a:gd name="T101" fmla="*/ 321 h 2331"/>
              <a:gd name="T102" fmla="*/ 1859 w 2641"/>
              <a:gd name="T103" fmla="*/ 254 h 2331"/>
              <a:gd name="T104" fmla="*/ 806 w 2641"/>
              <a:gd name="T105" fmla="*/ 254 h 2331"/>
              <a:gd name="T106" fmla="*/ 740 w 2641"/>
              <a:gd name="T107" fmla="*/ 321 h 2331"/>
              <a:gd name="T108" fmla="*/ 806 w 2641"/>
              <a:gd name="T109" fmla="*/ 388 h 2331"/>
              <a:gd name="T110" fmla="*/ 1859 w 2641"/>
              <a:gd name="T111" fmla="*/ 388 h 2331"/>
              <a:gd name="T112" fmla="*/ 1926 w 2641"/>
              <a:gd name="T113" fmla="*/ 32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41" h="2331">
                <a:moveTo>
                  <a:pt x="2472" y="1969"/>
                </a:moveTo>
                <a:lnTo>
                  <a:pt x="2472" y="1969"/>
                </a:lnTo>
                <a:lnTo>
                  <a:pt x="2426" y="2194"/>
                </a:lnTo>
                <a:cubicBezTo>
                  <a:pt x="2409" y="2274"/>
                  <a:pt x="2339" y="2331"/>
                  <a:pt x="2258" y="2331"/>
                </a:cubicBezTo>
                <a:lnTo>
                  <a:pt x="269" y="2331"/>
                </a:lnTo>
                <a:cubicBezTo>
                  <a:pt x="161" y="2331"/>
                  <a:pt x="80" y="2232"/>
                  <a:pt x="101" y="2126"/>
                </a:cubicBezTo>
                <a:lnTo>
                  <a:pt x="293" y="1188"/>
                </a:lnTo>
                <a:cubicBezTo>
                  <a:pt x="306" y="1123"/>
                  <a:pt x="354" y="1072"/>
                  <a:pt x="414" y="1052"/>
                </a:cubicBezTo>
                <a:lnTo>
                  <a:pt x="414" y="1052"/>
                </a:lnTo>
                <a:cubicBezTo>
                  <a:pt x="419" y="1051"/>
                  <a:pt x="423" y="1050"/>
                  <a:pt x="428" y="1049"/>
                </a:cubicBezTo>
                <a:cubicBezTo>
                  <a:pt x="428" y="1049"/>
                  <a:pt x="428" y="1049"/>
                  <a:pt x="428" y="1048"/>
                </a:cubicBezTo>
                <a:cubicBezTo>
                  <a:pt x="432" y="1047"/>
                  <a:pt x="437" y="1047"/>
                  <a:pt x="441" y="1046"/>
                </a:cubicBezTo>
                <a:cubicBezTo>
                  <a:pt x="442" y="1046"/>
                  <a:pt x="444" y="1046"/>
                  <a:pt x="445" y="1045"/>
                </a:cubicBezTo>
                <a:cubicBezTo>
                  <a:pt x="448" y="1045"/>
                  <a:pt x="452" y="1044"/>
                  <a:pt x="455" y="1044"/>
                </a:cubicBezTo>
                <a:cubicBezTo>
                  <a:pt x="460" y="1044"/>
                  <a:pt x="465" y="1044"/>
                  <a:pt x="470" y="1044"/>
                </a:cubicBezTo>
                <a:lnTo>
                  <a:pt x="548" y="1044"/>
                </a:lnTo>
                <a:lnTo>
                  <a:pt x="2118" y="1044"/>
                </a:lnTo>
                <a:lnTo>
                  <a:pt x="2251" y="1044"/>
                </a:lnTo>
                <a:lnTo>
                  <a:pt x="2472" y="1044"/>
                </a:lnTo>
                <a:lnTo>
                  <a:pt x="2555" y="1044"/>
                </a:lnTo>
                <a:cubicBezTo>
                  <a:pt x="2579" y="1044"/>
                  <a:pt x="2600" y="1053"/>
                  <a:pt x="2615" y="1068"/>
                </a:cubicBezTo>
                <a:cubicBezTo>
                  <a:pt x="2631" y="1084"/>
                  <a:pt x="2640" y="1104"/>
                  <a:pt x="2641" y="1127"/>
                </a:cubicBezTo>
                <a:cubicBezTo>
                  <a:pt x="2641" y="1134"/>
                  <a:pt x="2641" y="1140"/>
                  <a:pt x="2639" y="1147"/>
                </a:cubicBezTo>
                <a:lnTo>
                  <a:pt x="2472" y="1969"/>
                </a:lnTo>
                <a:close/>
                <a:moveTo>
                  <a:pt x="2471" y="910"/>
                </a:moveTo>
                <a:cubicBezTo>
                  <a:pt x="2463" y="834"/>
                  <a:pt x="2398" y="774"/>
                  <a:pt x="2320" y="774"/>
                </a:cubicBezTo>
                <a:lnTo>
                  <a:pt x="2251" y="774"/>
                </a:lnTo>
                <a:lnTo>
                  <a:pt x="2251" y="910"/>
                </a:lnTo>
                <a:lnTo>
                  <a:pt x="2471" y="910"/>
                </a:lnTo>
                <a:close/>
                <a:moveTo>
                  <a:pt x="162" y="1162"/>
                </a:moveTo>
                <a:cubicBezTo>
                  <a:pt x="188" y="1034"/>
                  <a:pt x="290" y="938"/>
                  <a:pt x="414" y="915"/>
                </a:cubicBezTo>
                <a:lnTo>
                  <a:pt x="414" y="548"/>
                </a:lnTo>
                <a:lnTo>
                  <a:pt x="178" y="548"/>
                </a:lnTo>
                <a:cubicBezTo>
                  <a:pt x="80" y="548"/>
                  <a:pt x="0" y="628"/>
                  <a:pt x="0" y="726"/>
                </a:cubicBezTo>
                <a:lnTo>
                  <a:pt x="0" y="1955"/>
                </a:lnTo>
                <a:lnTo>
                  <a:pt x="162" y="1162"/>
                </a:lnTo>
                <a:close/>
                <a:moveTo>
                  <a:pt x="2118" y="75"/>
                </a:moveTo>
                <a:lnTo>
                  <a:pt x="2118" y="910"/>
                </a:lnTo>
                <a:lnTo>
                  <a:pt x="548" y="910"/>
                </a:lnTo>
                <a:lnTo>
                  <a:pt x="548" y="75"/>
                </a:lnTo>
                <a:cubicBezTo>
                  <a:pt x="548" y="33"/>
                  <a:pt x="581" y="0"/>
                  <a:pt x="623" y="0"/>
                </a:cubicBezTo>
                <a:lnTo>
                  <a:pt x="2043" y="0"/>
                </a:lnTo>
                <a:cubicBezTo>
                  <a:pt x="2084" y="0"/>
                  <a:pt x="2118" y="33"/>
                  <a:pt x="2118" y="75"/>
                </a:cubicBezTo>
                <a:close/>
                <a:moveTo>
                  <a:pt x="1926" y="665"/>
                </a:moveTo>
                <a:cubicBezTo>
                  <a:pt x="1926" y="628"/>
                  <a:pt x="1896" y="598"/>
                  <a:pt x="1859" y="598"/>
                </a:cubicBezTo>
                <a:lnTo>
                  <a:pt x="806" y="598"/>
                </a:lnTo>
                <a:cubicBezTo>
                  <a:pt x="769" y="598"/>
                  <a:pt x="740" y="628"/>
                  <a:pt x="740" y="665"/>
                </a:cubicBezTo>
                <a:cubicBezTo>
                  <a:pt x="740" y="702"/>
                  <a:pt x="769" y="732"/>
                  <a:pt x="806" y="732"/>
                </a:cubicBezTo>
                <a:lnTo>
                  <a:pt x="1859" y="732"/>
                </a:lnTo>
                <a:cubicBezTo>
                  <a:pt x="1896" y="732"/>
                  <a:pt x="1926" y="702"/>
                  <a:pt x="1926" y="665"/>
                </a:cubicBezTo>
                <a:close/>
                <a:moveTo>
                  <a:pt x="1926" y="321"/>
                </a:moveTo>
                <a:cubicBezTo>
                  <a:pt x="1926" y="284"/>
                  <a:pt x="1896" y="254"/>
                  <a:pt x="1859" y="254"/>
                </a:cubicBezTo>
                <a:lnTo>
                  <a:pt x="806" y="254"/>
                </a:lnTo>
                <a:cubicBezTo>
                  <a:pt x="769" y="254"/>
                  <a:pt x="740" y="284"/>
                  <a:pt x="740" y="321"/>
                </a:cubicBezTo>
                <a:cubicBezTo>
                  <a:pt x="740" y="358"/>
                  <a:pt x="769" y="388"/>
                  <a:pt x="806" y="388"/>
                </a:cubicBezTo>
                <a:lnTo>
                  <a:pt x="1859" y="388"/>
                </a:lnTo>
                <a:cubicBezTo>
                  <a:pt x="1896" y="388"/>
                  <a:pt x="1926" y="358"/>
                  <a:pt x="1926" y="321"/>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0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0" name="ïšlîḓé"/>
          <p:cNvSpPr/>
          <p:nvPr/>
        </p:nvSpPr>
        <p:spPr>
          <a:xfrm>
            <a:off x="5829935" y="3518535"/>
            <a:ext cx="347345" cy="274955"/>
          </a:xfrm>
          <a:custGeom>
            <a:avLst/>
            <a:gdLst>
              <a:gd name="connsiteX0" fmla="*/ 66529 w 609120"/>
              <a:gd name="connsiteY0" fmla="*/ 352898 h 482315"/>
              <a:gd name="connsiteX1" fmla="*/ 542591 w 609120"/>
              <a:gd name="connsiteY1" fmla="*/ 352898 h 482315"/>
              <a:gd name="connsiteX2" fmla="*/ 609120 w 609120"/>
              <a:gd name="connsiteY2" fmla="*/ 452184 h 482315"/>
              <a:gd name="connsiteX3" fmla="*/ 609120 w 609120"/>
              <a:gd name="connsiteY3" fmla="*/ 482315 h 482315"/>
              <a:gd name="connsiteX4" fmla="*/ 0 w 609120"/>
              <a:gd name="connsiteY4" fmla="*/ 482315 h 482315"/>
              <a:gd name="connsiteX5" fmla="*/ 0 w 609120"/>
              <a:gd name="connsiteY5" fmla="*/ 452184 h 482315"/>
              <a:gd name="connsiteX6" fmla="*/ 278451 w 609120"/>
              <a:gd name="connsiteY6" fmla="*/ 214237 h 482315"/>
              <a:gd name="connsiteX7" fmla="*/ 447314 w 609120"/>
              <a:gd name="connsiteY7" fmla="*/ 214237 h 482315"/>
              <a:gd name="connsiteX8" fmla="*/ 447314 w 609120"/>
              <a:gd name="connsiteY8" fmla="*/ 232866 h 482315"/>
              <a:gd name="connsiteX9" fmla="*/ 278451 w 609120"/>
              <a:gd name="connsiteY9" fmla="*/ 232866 h 482315"/>
              <a:gd name="connsiteX10" fmla="*/ 156937 w 609120"/>
              <a:gd name="connsiteY10" fmla="*/ 214237 h 482315"/>
              <a:gd name="connsiteX11" fmla="*/ 235970 w 609120"/>
              <a:gd name="connsiteY11" fmla="*/ 214237 h 482315"/>
              <a:gd name="connsiteX12" fmla="*/ 235970 w 609120"/>
              <a:gd name="connsiteY12" fmla="*/ 232866 h 482315"/>
              <a:gd name="connsiteX13" fmla="*/ 156937 w 609120"/>
              <a:gd name="connsiteY13" fmla="*/ 232866 h 482315"/>
              <a:gd name="connsiteX14" fmla="*/ 278451 w 609120"/>
              <a:gd name="connsiteY14" fmla="*/ 157149 h 482315"/>
              <a:gd name="connsiteX15" fmla="*/ 447314 w 609120"/>
              <a:gd name="connsiteY15" fmla="*/ 157149 h 482315"/>
              <a:gd name="connsiteX16" fmla="*/ 447314 w 609120"/>
              <a:gd name="connsiteY16" fmla="*/ 175778 h 482315"/>
              <a:gd name="connsiteX17" fmla="*/ 278451 w 609120"/>
              <a:gd name="connsiteY17" fmla="*/ 175778 h 482315"/>
              <a:gd name="connsiteX18" fmla="*/ 156937 w 609120"/>
              <a:gd name="connsiteY18" fmla="*/ 157149 h 482315"/>
              <a:gd name="connsiteX19" fmla="*/ 235970 w 609120"/>
              <a:gd name="connsiteY19" fmla="*/ 157149 h 482315"/>
              <a:gd name="connsiteX20" fmla="*/ 235970 w 609120"/>
              <a:gd name="connsiteY20" fmla="*/ 175778 h 482315"/>
              <a:gd name="connsiteX21" fmla="*/ 156937 w 609120"/>
              <a:gd name="connsiteY21" fmla="*/ 175778 h 482315"/>
              <a:gd name="connsiteX22" fmla="*/ 278451 w 609120"/>
              <a:gd name="connsiteY22" fmla="*/ 99991 h 482315"/>
              <a:gd name="connsiteX23" fmla="*/ 447314 w 609120"/>
              <a:gd name="connsiteY23" fmla="*/ 99991 h 482315"/>
              <a:gd name="connsiteX24" fmla="*/ 447314 w 609120"/>
              <a:gd name="connsiteY24" fmla="*/ 118691 h 482315"/>
              <a:gd name="connsiteX25" fmla="*/ 278451 w 609120"/>
              <a:gd name="connsiteY25" fmla="*/ 118691 h 482315"/>
              <a:gd name="connsiteX26" fmla="*/ 156937 w 609120"/>
              <a:gd name="connsiteY26" fmla="*/ 99991 h 482315"/>
              <a:gd name="connsiteX27" fmla="*/ 235970 w 609120"/>
              <a:gd name="connsiteY27" fmla="*/ 99991 h 482315"/>
              <a:gd name="connsiteX28" fmla="*/ 235970 w 609120"/>
              <a:gd name="connsiteY28" fmla="*/ 118691 h 482315"/>
              <a:gd name="connsiteX29" fmla="*/ 156937 w 609120"/>
              <a:gd name="connsiteY29" fmla="*/ 118691 h 482315"/>
              <a:gd name="connsiteX30" fmla="*/ 116312 w 609120"/>
              <a:gd name="connsiteY30" fmla="*/ 41471 h 482315"/>
              <a:gd name="connsiteX31" fmla="*/ 116312 w 609120"/>
              <a:gd name="connsiteY31" fmla="*/ 288120 h 482315"/>
              <a:gd name="connsiteX32" fmla="*/ 493160 w 609120"/>
              <a:gd name="connsiteY32" fmla="*/ 288120 h 482315"/>
              <a:gd name="connsiteX33" fmla="*/ 493160 w 609120"/>
              <a:gd name="connsiteY33" fmla="*/ 41471 h 482315"/>
              <a:gd name="connsiteX34" fmla="*/ 66684 w 609120"/>
              <a:gd name="connsiteY34" fmla="*/ 0 h 482315"/>
              <a:gd name="connsiteX35" fmla="*/ 542788 w 609120"/>
              <a:gd name="connsiteY35" fmla="*/ 0 h 482315"/>
              <a:gd name="connsiteX36" fmla="*/ 542788 w 609120"/>
              <a:gd name="connsiteY36" fmla="*/ 329682 h 482315"/>
              <a:gd name="connsiteX37" fmla="*/ 66684 w 609120"/>
              <a:gd name="connsiteY37" fmla="*/ 329682 h 4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9120" h="482315">
                <a:moveTo>
                  <a:pt x="66529" y="352898"/>
                </a:moveTo>
                <a:lnTo>
                  <a:pt x="542591" y="352898"/>
                </a:lnTo>
                <a:lnTo>
                  <a:pt x="609120" y="452184"/>
                </a:lnTo>
                <a:lnTo>
                  <a:pt x="609120" y="482315"/>
                </a:lnTo>
                <a:lnTo>
                  <a:pt x="0" y="482315"/>
                </a:lnTo>
                <a:lnTo>
                  <a:pt x="0" y="452184"/>
                </a:lnTo>
                <a:close/>
                <a:moveTo>
                  <a:pt x="278451" y="214237"/>
                </a:moveTo>
                <a:lnTo>
                  <a:pt x="447314" y="214237"/>
                </a:lnTo>
                <a:lnTo>
                  <a:pt x="447314" y="232866"/>
                </a:lnTo>
                <a:lnTo>
                  <a:pt x="278451" y="232866"/>
                </a:lnTo>
                <a:close/>
                <a:moveTo>
                  <a:pt x="156937" y="214237"/>
                </a:moveTo>
                <a:lnTo>
                  <a:pt x="235970" y="214237"/>
                </a:lnTo>
                <a:lnTo>
                  <a:pt x="235970" y="232866"/>
                </a:lnTo>
                <a:lnTo>
                  <a:pt x="156937" y="232866"/>
                </a:lnTo>
                <a:close/>
                <a:moveTo>
                  <a:pt x="278451" y="157149"/>
                </a:moveTo>
                <a:lnTo>
                  <a:pt x="447314" y="157149"/>
                </a:lnTo>
                <a:lnTo>
                  <a:pt x="447314" y="175778"/>
                </a:lnTo>
                <a:lnTo>
                  <a:pt x="278451" y="175778"/>
                </a:lnTo>
                <a:close/>
                <a:moveTo>
                  <a:pt x="156937" y="157149"/>
                </a:moveTo>
                <a:lnTo>
                  <a:pt x="235970" y="157149"/>
                </a:lnTo>
                <a:lnTo>
                  <a:pt x="235970" y="175778"/>
                </a:lnTo>
                <a:lnTo>
                  <a:pt x="156937" y="175778"/>
                </a:lnTo>
                <a:close/>
                <a:moveTo>
                  <a:pt x="278451" y="99991"/>
                </a:moveTo>
                <a:lnTo>
                  <a:pt x="447314" y="99991"/>
                </a:lnTo>
                <a:lnTo>
                  <a:pt x="447314" y="118691"/>
                </a:lnTo>
                <a:lnTo>
                  <a:pt x="278451" y="118691"/>
                </a:lnTo>
                <a:close/>
                <a:moveTo>
                  <a:pt x="156937" y="99991"/>
                </a:moveTo>
                <a:lnTo>
                  <a:pt x="235970" y="99991"/>
                </a:lnTo>
                <a:lnTo>
                  <a:pt x="235970" y="118691"/>
                </a:lnTo>
                <a:lnTo>
                  <a:pt x="156937" y="118691"/>
                </a:lnTo>
                <a:close/>
                <a:moveTo>
                  <a:pt x="116312" y="41471"/>
                </a:moveTo>
                <a:lnTo>
                  <a:pt x="116312" y="288120"/>
                </a:lnTo>
                <a:lnTo>
                  <a:pt x="493160" y="288120"/>
                </a:lnTo>
                <a:lnTo>
                  <a:pt x="493160" y="41471"/>
                </a:lnTo>
                <a:close/>
                <a:moveTo>
                  <a:pt x="66684" y="0"/>
                </a:moveTo>
                <a:lnTo>
                  <a:pt x="542788" y="0"/>
                </a:lnTo>
                <a:lnTo>
                  <a:pt x="542788" y="329682"/>
                </a:lnTo>
                <a:lnTo>
                  <a:pt x="66684" y="329682"/>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7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3" name="ïŝļiḓè"/>
          <p:cNvSpPr/>
          <p:nvPr/>
        </p:nvSpPr>
        <p:spPr>
          <a:xfrm>
            <a:off x="7905750" y="3498850"/>
            <a:ext cx="347345" cy="313690"/>
          </a:xfrm>
          <a:custGeom>
            <a:avLst/>
            <a:gdLst>
              <a:gd name="connsiteX0" fmla="*/ 462909 w 607639"/>
              <a:gd name="connsiteY0" fmla="*/ 418947 h 548999"/>
              <a:gd name="connsiteX1" fmla="*/ 607639 w 607639"/>
              <a:gd name="connsiteY1" fmla="*/ 418947 h 548999"/>
              <a:gd name="connsiteX2" fmla="*/ 607639 w 607639"/>
              <a:gd name="connsiteY2" fmla="*/ 548999 h 548999"/>
              <a:gd name="connsiteX3" fmla="*/ 462909 w 607639"/>
              <a:gd name="connsiteY3" fmla="*/ 548999 h 548999"/>
              <a:gd name="connsiteX4" fmla="*/ 231525 w 607639"/>
              <a:gd name="connsiteY4" fmla="*/ 418947 h 548999"/>
              <a:gd name="connsiteX5" fmla="*/ 376114 w 607639"/>
              <a:gd name="connsiteY5" fmla="*/ 418947 h 548999"/>
              <a:gd name="connsiteX6" fmla="*/ 376114 w 607639"/>
              <a:gd name="connsiteY6" fmla="*/ 548999 h 548999"/>
              <a:gd name="connsiteX7" fmla="*/ 231525 w 607639"/>
              <a:gd name="connsiteY7" fmla="*/ 548999 h 548999"/>
              <a:gd name="connsiteX8" fmla="*/ 0 w 607639"/>
              <a:gd name="connsiteY8" fmla="*/ 418947 h 548999"/>
              <a:gd name="connsiteX9" fmla="*/ 144659 w 607639"/>
              <a:gd name="connsiteY9" fmla="*/ 418947 h 548999"/>
              <a:gd name="connsiteX10" fmla="*/ 144659 w 607639"/>
              <a:gd name="connsiteY10" fmla="*/ 548999 h 548999"/>
              <a:gd name="connsiteX11" fmla="*/ 0 w 607639"/>
              <a:gd name="connsiteY11" fmla="*/ 548999 h 548999"/>
              <a:gd name="connsiteX12" fmla="*/ 282149 w 607639"/>
              <a:gd name="connsiteY12" fmla="*/ 231172 h 548999"/>
              <a:gd name="connsiteX13" fmla="*/ 325490 w 607639"/>
              <a:gd name="connsiteY13" fmla="*/ 231172 h 548999"/>
              <a:gd name="connsiteX14" fmla="*/ 325490 w 607639"/>
              <a:gd name="connsiteY14" fmla="*/ 281751 h 548999"/>
              <a:gd name="connsiteX15" fmla="*/ 556973 w 607639"/>
              <a:gd name="connsiteY15" fmla="*/ 281751 h 548999"/>
              <a:gd name="connsiteX16" fmla="*/ 556973 w 607639"/>
              <a:gd name="connsiteY16" fmla="*/ 375619 h 548999"/>
              <a:gd name="connsiteX17" fmla="*/ 513542 w 607639"/>
              <a:gd name="connsiteY17" fmla="*/ 375619 h 548999"/>
              <a:gd name="connsiteX18" fmla="*/ 513542 w 607639"/>
              <a:gd name="connsiteY18" fmla="*/ 325040 h 548999"/>
              <a:gd name="connsiteX19" fmla="*/ 325490 w 607639"/>
              <a:gd name="connsiteY19" fmla="*/ 325040 h 548999"/>
              <a:gd name="connsiteX20" fmla="*/ 325490 w 607639"/>
              <a:gd name="connsiteY20" fmla="*/ 375619 h 548999"/>
              <a:gd name="connsiteX21" fmla="*/ 282149 w 607639"/>
              <a:gd name="connsiteY21" fmla="*/ 375619 h 548999"/>
              <a:gd name="connsiteX22" fmla="*/ 282149 w 607639"/>
              <a:gd name="connsiteY22" fmla="*/ 325040 h 548999"/>
              <a:gd name="connsiteX23" fmla="*/ 94097 w 607639"/>
              <a:gd name="connsiteY23" fmla="*/ 325040 h 548999"/>
              <a:gd name="connsiteX24" fmla="*/ 94097 w 607639"/>
              <a:gd name="connsiteY24" fmla="*/ 375619 h 548999"/>
              <a:gd name="connsiteX25" fmla="*/ 50666 w 607639"/>
              <a:gd name="connsiteY25" fmla="*/ 375619 h 548999"/>
              <a:gd name="connsiteX26" fmla="*/ 50666 w 607639"/>
              <a:gd name="connsiteY26" fmla="*/ 281751 h 548999"/>
              <a:gd name="connsiteX27" fmla="*/ 282149 w 607639"/>
              <a:gd name="connsiteY27" fmla="*/ 281751 h 548999"/>
              <a:gd name="connsiteX28" fmla="*/ 159125 w 607639"/>
              <a:gd name="connsiteY28" fmla="*/ 0 h 548999"/>
              <a:gd name="connsiteX29" fmla="*/ 448514 w 607639"/>
              <a:gd name="connsiteY29" fmla="*/ 0 h 548999"/>
              <a:gd name="connsiteX30" fmla="*/ 448514 w 607639"/>
              <a:gd name="connsiteY30" fmla="*/ 187845 h 548999"/>
              <a:gd name="connsiteX31" fmla="*/ 159125 w 607639"/>
              <a:gd name="connsiteY31" fmla="*/ 187845 h 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7639" h="548999">
                <a:moveTo>
                  <a:pt x="462909" y="418947"/>
                </a:moveTo>
                <a:lnTo>
                  <a:pt x="607639" y="418947"/>
                </a:lnTo>
                <a:lnTo>
                  <a:pt x="607639" y="548999"/>
                </a:lnTo>
                <a:lnTo>
                  <a:pt x="462909" y="548999"/>
                </a:lnTo>
                <a:close/>
                <a:moveTo>
                  <a:pt x="231525" y="418947"/>
                </a:moveTo>
                <a:lnTo>
                  <a:pt x="376114" y="418947"/>
                </a:lnTo>
                <a:lnTo>
                  <a:pt x="376114" y="548999"/>
                </a:lnTo>
                <a:lnTo>
                  <a:pt x="231525" y="548999"/>
                </a:lnTo>
                <a:close/>
                <a:moveTo>
                  <a:pt x="0" y="418947"/>
                </a:moveTo>
                <a:lnTo>
                  <a:pt x="144659" y="418947"/>
                </a:lnTo>
                <a:lnTo>
                  <a:pt x="144659" y="548999"/>
                </a:lnTo>
                <a:lnTo>
                  <a:pt x="0" y="548999"/>
                </a:lnTo>
                <a:close/>
                <a:moveTo>
                  <a:pt x="282149" y="231172"/>
                </a:moveTo>
                <a:lnTo>
                  <a:pt x="325490" y="231172"/>
                </a:lnTo>
                <a:lnTo>
                  <a:pt x="325490" y="281751"/>
                </a:lnTo>
                <a:lnTo>
                  <a:pt x="556973" y="281751"/>
                </a:lnTo>
                <a:lnTo>
                  <a:pt x="556973" y="375619"/>
                </a:lnTo>
                <a:lnTo>
                  <a:pt x="513542" y="375619"/>
                </a:lnTo>
                <a:lnTo>
                  <a:pt x="513542" y="325040"/>
                </a:lnTo>
                <a:lnTo>
                  <a:pt x="325490" y="325040"/>
                </a:lnTo>
                <a:lnTo>
                  <a:pt x="325490" y="375619"/>
                </a:lnTo>
                <a:lnTo>
                  <a:pt x="282149" y="375619"/>
                </a:lnTo>
                <a:lnTo>
                  <a:pt x="282149" y="325040"/>
                </a:lnTo>
                <a:lnTo>
                  <a:pt x="94097" y="325040"/>
                </a:lnTo>
                <a:lnTo>
                  <a:pt x="94097" y="375619"/>
                </a:lnTo>
                <a:lnTo>
                  <a:pt x="50666" y="375619"/>
                </a:lnTo>
                <a:lnTo>
                  <a:pt x="50666" y="281751"/>
                </a:lnTo>
                <a:lnTo>
                  <a:pt x="282149" y="281751"/>
                </a:lnTo>
                <a:close/>
                <a:moveTo>
                  <a:pt x="159125" y="0"/>
                </a:moveTo>
                <a:lnTo>
                  <a:pt x="448514" y="0"/>
                </a:lnTo>
                <a:lnTo>
                  <a:pt x="448514" y="187845"/>
                </a:lnTo>
                <a:lnTo>
                  <a:pt x="159125" y="187845"/>
                </a:ln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45" name="ïš1ïďê"/>
          <p:cNvSpPr/>
          <p:nvPr/>
        </p:nvSpPr>
        <p:spPr>
          <a:xfrm>
            <a:off x="9980930" y="3484245"/>
            <a:ext cx="347345" cy="343535"/>
          </a:xfrm>
          <a:custGeom>
            <a:avLst/>
            <a:gdLst>
              <a:gd name="connsiteX0" fmla="*/ 466437 w 600511"/>
              <a:gd name="connsiteY0" fmla="*/ 421770 h 593879"/>
              <a:gd name="connsiteX1" fmla="*/ 504684 w 600511"/>
              <a:gd name="connsiteY1" fmla="*/ 459981 h 593879"/>
              <a:gd name="connsiteX2" fmla="*/ 466437 w 600511"/>
              <a:gd name="connsiteY2" fmla="*/ 498192 h 593879"/>
              <a:gd name="connsiteX3" fmla="*/ 428190 w 600511"/>
              <a:gd name="connsiteY3" fmla="*/ 459981 h 593879"/>
              <a:gd name="connsiteX4" fmla="*/ 466437 w 600511"/>
              <a:gd name="connsiteY4" fmla="*/ 421770 h 593879"/>
              <a:gd name="connsiteX5" fmla="*/ 453390 w 600511"/>
              <a:gd name="connsiteY5" fmla="*/ 375066 h 593879"/>
              <a:gd name="connsiteX6" fmla="*/ 421127 w 600511"/>
              <a:gd name="connsiteY6" fmla="*/ 386990 h 593879"/>
              <a:gd name="connsiteX7" fmla="*/ 418868 w 600511"/>
              <a:gd name="connsiteY7" fmla="*/ 392146 h 593879"/>
              <a:gd name="connsiteX8" fmla="*/ 424031 w 600511"/>
              <a:gd name="connsiteY8" fmla="*/ 406325 h 593879"/>
              <a:gd name="connsiteX9" fmla="*/ 423385 w 600511"/>
              <a:gd name="connsiteY9" fmla="*/ 411481 h 593879"/>
              <a:gd name="connsiteX10" fmla="*/ 416287 w 600511"/>
              <a:gd name="connsiteY10" fmla="*/ 413737 h 593879"/>
              <a:gd name="connsiteX11" fmla="*/ 402414 w 600511"/>
              <a:gd name="connsiteY11" fmla="*/ 407292 h 593879"/>
              <a:gd name="connsiteX12" fmla="*/ 397252 w 600511"/>
              <a:gd name="connsiteY12" fmla="*/ 409226 h 593879"/>
              <a:gd name="connsiteX13" fmla="*/ 383056 w 600511"/>
              <a:gd name="connsiteY13" fmla="*/ 440485 h 593879"/>
              <a:gd name="connsiteX14" fmla="*/ 384669 w 600511"/>
              <a:gd name="connsiteY14" fmla="*/ 445318 h 593879"/>
              <a:gd name="connsiteX15" fmla="*/ 398542 w 600511"/>
              <a:gd name="connsiteY15" fmla="*/ 451764 h 593879"/>
              <a:gd name="connsiteX16" fmla="*/ 401769 w 600511"/>
              <a:gd name="connsiteY16" fmla="*/ 455953 h 593879"/>
              <a:gd name="connsiteX17" fmla="*/ 398220 w 600511"/>
              <a:gd name="connsiteY17" fmla="*/ 462720 h 593879"/>
              <a:gd name="connsiteX18" fmla="*/ 384024 w 600511"/>
              <a:gd name="connsiteY18" fmla="*/ 467876 h 593879"/>
              <a:gd name="connsiteX19" fmla="*/ 381766 w 600511"/>
              <a:gd name="connsiteY19" fmla="*/ 472710 h 593879"/>
              <a:gd name="connsiteX20" fmla="*/ 393380 w 600511"/>
              <a:gd name="connsiteY20" fmla="*/ 504936 h 593879"/>
              <a:gd name="connsiteX21" fmla="*/ 398542 w 600511"/>
              <a:gd name="connsiteY21" fmla="*/ 507192 h 593879"/>
              <a:gd name="connsiteX22" fmla="*/ 412738 w 600511"/>
              <a:gd name="connsiteY22" fmla="*/ 502036 h 593879"/>
              <a:gd name="connsiteX23" fmla="*/ 417900 w 600511"/>
              <a:gd name="connsiteY23" fmla="*/ 502680 h 593879"/>
              <a:gd name="connsiteX24" fmla="*/ 420159 w 600511"/>
              <a:gd name="connsiteY24" fmla="*/ 510092 h 593879"/>
              <a:gd name="connsiteX25" fmla="*/ 413706 w 600511"/>
              <a:gd name="connsiteY25" fmla="*/ 523949 h 593879"/>
              <a:gd name="connsiteX26" fmla="*/ 415642 w 600511"/>
              <a:gd name="connsiteY26" fmla="*/ 528783 h 593879"/>
              <a:gd name="connsiteX27" fmla="*/ 446937 w 600511"/>
              <a:gd name="connsiteY27" fmla="*/ 543285 h 593879"/>
              <a:gd name="connsiteX28" fmla="*/ 451777 w 600511"/>
              <a:gd name="connsiteY28" fmla="*/ 541351 h 593879"/>
              <a:gd name="connsiteX29" fmla="*/ 458230 w 600511"/>
              <a:gd name="connsiteY29" fmla="*/ 527494 h 593879"/>
              <a:gd name="connsiteX30" fmla="*/ 462424 w 600511"/>
              <a:gd name="connsiteY30" fmla="*/ 524272 h 593879"/>
              <a:gd name="connsiteX31" fmla="*/ 469199 w 600511"/>
              <a:gd name="connsiteY31" fmla="*/ 528139 h 593879"/>
              <a:gd name="connsiteX32" fmla="*/ 474361 w 600511"/>
              <a:gd name="connsiteY32" fmla="*/ 542318 h 593879"/>
              <a:gd name="connsiteX33" fmla="*/ 479201 w 600511"/>
              <a:gd name="connsiteY33" fmla="*/ 544574 h 593879"/>
              <a:gd name="connsiteX34" fmla="*/ 511464 w 600511"/>
              <a:gd name="connsiteY34" fmla="*/ 532650 h 593879"/>
              <a:gd name="connsiteX35" fmla="*/ 513723 w 600511"/>
              <a:gd name="connsiteY35" fmla="*/ 527816 h 593879"/>
              <a:gd name="connsiteX36" fmla="*/ 508560 w 600511"/>
              <a:gd name="connsiteY36" fmla="*/ 513315 h 593879"/>
              <a:gd name="connsiteX37" fmla="*/ 509206 w 600511"/>
              <a:gd name="connsiteY37" fmla="*/ 508159 h 593879"/>
              <a:gd name="connsiteX38" fmla="*/ 516626 w 600511"/>
              <a:gd name="connsiteY38" fmla="*/ 506225 h 593879"/>
              <a:gd name="connsiteX39" fmla="*/ 530500 w 600511"/>
              <a:gd name="connsiteY39" fmla="*/ 512348 h 593879"/>
              <a:gd name="connsiteX40" fmla="*/ 535339 w 600511"/>
              <a:gd name="connsiteY40" fmla="*/ 510737 h 593879"/>
              <a:gd name="connsiteX41" fmla="*/ 549858 w 600511"/>
              <a:gd name="connsiteY41" fmla="*/ 479478 h 593879"/>
              <a:gd name="connsiteX42" fmla="*/ 547922 w 600511"/>
              <a:gd name="connsiteY42" fmla="*/ 474322 h 593879"/>
              <a:gd name="connsiteX43" fmla="*/ 534049 w 600511"/>
              <a:gd name="connsiteY43" fmla="*/ 467876 h 593879"/>
              <a:gd name="connsiteX44" fmla="*/ 531145 w 600511"/>
              <a:gd name="connsiteY44" fmla="*/ 461109 h 593879"/>
              <a:gd name="connsiteX45" fmla="*/ 534694 w 600511"/>
              <a:gd name="connsiteY45" fmla="*/ 457242 h 593879"/>
              <a:gd name="connsiteX46" fmla="*/ 548890 w 600511"/>
              <a:gd name="connsiteY46" fmla="*/ 451764 h 593879"/>
              <a:gd name="connsiteX47" fmla="*/ 551148 w 600511"/>
              <a:gd name="connsiteY47" fmla="*/ 446930 h 593879"/>
              <a:gd name="connsiteX48" fmla="*/ 539211 w 600511"/>
              <a:gd name="connsiteY48" fmla="*/ 414704 h 593879"/>
              <a:gd name="connsiteX49" fmla="*/ 534371 w 600511"/>
              <a:gd name="connsiteY49" fmla="*/ 412448 h 593879"/>
              <a:gd name="connsiteX50" fmla="*/ 520175 w 600511"/>
              <a:gd name="connsiteY50" fmla="*/ 417604 h 593879"/>
              <a:gd name="connsiteX51" fmla="*/ 514691 w 600511"/>
              <a:gd name="connsiteY51" fmla="*/ 416960 h 593879"/>
              <a:gd name="connsiteX52" fmla="*/ 512755 w 600511"/>
              <a:gd name="connsiteY52" fmla="*/ 409548 h 593879"/>
              <a:gd name="connsiteX53" fmla="*/ 518885 w 600511"/>
              <a:gd name="connsiteY53" fmla="*/ 396013 h 593879"/>
              <a:gd name="connsiteX54" fmla="*/ 516949 w 600511"/>
              <a:gd name="connsiteY54" fmla="*/ 390857 h 593879"/>
              <a:gd name="connsiteX55" fmla="*/ 485976 w 600511"/>
              <a:gd name="connsiteY55" fmla="*/ 376355 h 593879"/>
              <a:gd name="connsiteX56" fmla="*/ 480814 w 600511"/>
              <a:gd name="connsiteY56" fmla="*/ 378289 h 593879"/>
              <a:gd name="connsiteX57" fmla="*/ 474361 w 600511"/>
              <a:gd name="connsiteY57" fmla="*/ 392146 h 593879"/>
              <a:gd name="connsiteX58" fmla="*/ 470167 w 600511"/>
              <a:gd name="connsiteY58" fmla="*/ 395368 h 593879"/>
              <a:gd name="connsiteX59" fmla="*/ 463714 w 600511"/>
              <a:gd name="connsiteY59" fmla="*/ 391824 h 593879"/>
              <a:gd name="connsiteX60" fmla="*/ 458230 w 600511"/>
              <a:gd name="connsiteY60" fmla="*/ 377322 h 593879"/>
              <a:gd name="connsiteX61" fmla="*/ 453390 w 600511"/>
              <a:gd name="connsiteY61" fmla="*/ 375066 h 593879"/>
              <a:gd name="connsiteX62" fmla="*/ 0 w 600511"/>
              <a:gd name="connsiteY62" fmla="*/ 372515 h 593879"/>
              <a:gd name="connsiteX63" fmla="*/ 233292 w 600511"/>
              <a:gd name="connsiteY63" fmla="*/ 465626 h 593879"/>
              <a:gd name="connsiteX64" fmla="*/ 305248 w 600511"/>
              <a:gd name="connsiteY64" fmla="*/ 461116 h 593879"/>
              <a:gd name="connsiteX65" fmla="*/ 332998 w 600511"/>
              <a:gd name="connsiteY65" fmla="*/ 549716 h 593879"/>
              <a:gd name="connsiteX66" fmla="*/ 233292 w 600511"/>
              <a:gd name="connsiteY66" fmla="*/ 558737 h 593879"/>
              <a:gd name="connsiteX67" fmla="*/ 0 w 600511"/>
              <a:gd name="connsiteY67" fmla="*/ 465626 h 593879"/>
              <a:gd name="connsiteX68" fmla="*/ 466295 w 600511"/>
              <a:gd name="connsiteY68" fmla="*/ 326083 h 593879"/>
              <a:gd name="connsiteX69" fmla="*/ 600511 w 600511"/>
              <a:gd name="connsiteY69" fmla="*/ 459820 h 593879"/>
              <a:gd name="connsiteX70" fmla="*/ 466295 w 600511"/>
              <a:gd name="connsiteY70" fmla="*/ 593879 h 593879"/>
              <a:gd name="connsiteX71" fmla="*/ 332080 w 600511"/>
              <a:gd name="connsiteY71" fmla="*/ 459820 h 593879"/>
              <a:gd name="connsiteX72" fmla="*/ 466295 w 600511"/>
              <a:gd name="connsiteY72" fmla="*/ 326083 h 593879"/>
              <a:gd name="connsiteX73" fmla="*/ 0 w 600511"/>
              <a:gd name="connsiteY73" fmla="*/ 232654 h 593879"/>
              <a:gd name="connsiteX74" fmla="*/ 233309 w 600511"/>
              <a:gd name="connsiteY74" fmla="*/ 326103 h 593879"/>
              <a:gd name="connsiteX75" fmla="*/ 466296 w 600511"/>
              <a:gd name="connsiteY75" fmla="*/ 232654 h 593879"/>
              <a:gd name="connsiteX76" fmla="*/ 466296 w 600511"/>
              <a:gd name="connsiteY76" fmla="*/ 299035 h 593879"/>
              <a:gd name="connsiteX77" fmla="*/ 312370 w 600511"/>
              <a:gd name="connsiteY77" fmla="*/ 413429 h 593879"/>
              <a:gd name="connsiteX78" fmla="*/ 233309 w 600511"/>
              <a:gd name="connsiteY78" fmla="*/ 419229 h 593879"/>
              <a:gd name="connsiteX79" fmla="*/ 0 w 600511"/>
              <a:gd name="connsiteY79" fmla="*/ 326103 h 593879"/>
              <a:gd name="connsiteX80" fmla="*/ 233309 w 600511"/>
              <a:gd name="connsiteY80" fmla="*/ 23200 h 593879"/>
              <a:gd name="connsiteX81" fmla="*/ 23234 w 600511"/>
              <a:gd name="connsiteY81" fmla="*/ 93123 h 593879"/>
              <a:gd name="connsiteX82" fmla="*/ 233309 w 600511"/>
              <a:gd name="connsiteY82" fmla="*/ 163046 h 593879"/>
              <a:gd name="connsiteX83" fmla="*/ 443062 w 600511"/>
              <a:gd name="connsiteY83" fmla="*/ 93123 h 593879"/>
              <a:gd name="connsiteX84" fmla="*/ 233309 w 600511"/>
              <a:gd name="connsiteY84" fmla="*/ 23200 h 593879"/>
              <a:gd name="connsiteX85" fmla="*/ 233309 w 600511"/>
              <a:gd name="connsiteY85" fmla="*/ 0 h 593879"/>
              <a:gd name="connsiteX86" fmla="*/ 466296 w 600511"/>
              <a:gd name="connsiteY86" fmla="*/ 93123 h 593879"/>
              <a:gd name="connsiteX87" fmla="*/ 466296 w 600511"/>
              <a:gd name="connsiteY87" fmla="*/ 186246 h 593879"/>
              <a:gd name="connsiteX88" fmla="*/ 233309 w 600511"/>
              <a:gd name="connsiteY88" fmla="*/ 279369 h 593879"/>
              <a:gd name="connsiteX89" fmla="*/ 0 w 600511"/>
              <a:gd name="connsiteY89" fmla="*/ 186246 h 593879"/>
              <a:gd name="connsiteX90" fmla="*/ 0 w 600511"/>
              <a:gd name="connsiteY90" fmla="*/ 93123 h 593879"/>
              <a:gd name="connsiteX91" fmla="*/ 233309 w 600511"/>
              <a:gd name="connsiteY91" fmla="*/ 0 h 5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00511" h="593879">
                <a:moveTo>
                  <a:pt x="466437" y="421770"/>
                </a:moveTo>
                <a:cubicBezTo>
                  <a:pt x="487560" y="421770"/>
                  <a:pt x="504684" y="438878"/>
                  <a:pt x="504684" y="459981"/>
                </a:cubicBezTo>
                <a:cubicBezTo>
                  <a:pt x="504684" y="481084"/>
                  <a:pt x="487560" y="498192"/>
                  <a:pt x="466437" y="498192"/>
                </a:cubicBezTo>
                <a:cubicBezTo>
                  <a:pt x="445314" y="498192"/>
                  <a:pt x="428190" y="481084"/>
                  <a:pt x="428190" y="459981"/>
                </a:cubicBezTo>
                <a:cubicBezTo>
                  <a:pt x="428190" y="438878"/>
                  <a:pt x="445314" y="421770"/>
                  <a:pt x="466437" y="421770"/>
                </a:cubicBezTo>
                <a:close/>
                <a:moveTo>
                  <a:pt x="453390" y="375066"/>
                </a:moveTo>
                <a:lnTo>
                  <a:pt x="421127" y="386990"/>
                </a:lnTo>
                <a:cubicBezTo>
                  <a:pt x="419191" y="387957"/>
                  <a:pt x="418223" y="389890"/>
                  <a:pt x="418868" y="392146"/>
                </a:cubicBezTo>
                <a:lnTo>
                  <a:pt x="424031" y="406325"/>
                </a:lnTo>
                <a:cubicBezTo>
                  <a:pt x="424998" y="408259"/>
                  <a:pt x="424676" y="410515"/>
                  <a:pt x="423385" y="411481"/>
                </a:cubicBezTo>
                <a:cubicBezTo>
                  <a:pt x="422417" y="412448"/>
                  <a:pt x="418223" y="414382"/>
                  <a:pt x="416287" y="413737"/>
                </a:cubicBezTo>
                <a:lnTo>
                  <a:pt x="402414" y="407292"/>
                </a:lnTo>
                <a:cubicBezTo>
                  <a:pt x="400478" y="406325"/>
                  <a:pt x="398220" y="407292"/>
                  <a:pt x="397252" y="409226"/>
                </a:cubicBezTo>
                <a:lnTo>
                  <a:pt x="383056" y="440485"/>
                </a:lnTo>
                <a:cubicBezTo>
                  <a:pt x="382088" y="442096"/>
                  <a:pt x="383056" y="444674"/>
                  <a:pt x="384669" y="445318"/>
                </a:cubicBezTo>
                <a:lnTo>
                  <a:pt x="398542" y="451764"/>
                </a:lnTo>
                <a:cubicBezTo>
                  <a:pt x="400478" y="452730"/>
                  <a:pt x="402091" y="454664"/>
                  <a:pt x="401769" y="455953"/>
                </a:cubicBezTo>
                <a:cubicBezTo>
                  <a:pt x="401769" y="457564"/>
                  <a:pt x="400156" y="462076"/>
                  <a:pt x="398220" y="462720"/>
                </a:cubicBezTo>
                <a:lnTo>
                  <a:pt x="384024" y="467876"/>
                </a:lnTo>
                <a:cubicBezTo>
                  <a:pt x="382088" y="468521"/>
                  <a:pt x="381120" y="470777"/>
                  <a:pt x="381766" y="472710"/>
                </a:cubicBezTo>
                <a:lnTo>
                  <a:pt x="393380" y="504936"/>
                </a:lnTo>
                <a:cubicBezTo>
                  <a:pt x="394348" y="506870"/>
                  <a:pt x="396607" y="507836"/>
                  <a:pt x="398542" y="507192"/>
                </a:cubicBezTo>
                <a:lnTo>
                  <a:pt x="412738" y="502036"/>
                </a:lnTo>
                <a:cubicBezTo>
                  <a:pt x="414674" y="501391"/>
                  <a:pt x="417255" y="501713"/>
                  <a:pt x="417900" y="502680"/>
                </a:cubicBezTo>
                <a:cubicBezTo>
                  <a:pt x="418868" y="503969"/>
                  <a:pt x="421127" y="508159"/>
                  <a:pt x="420159" y="510092"/>
                </a:cubicBezTo>
                <a:lnTo>
                  <a:pt x="413706" y="523949"/>
                </a:lnTo>
                <a:cubicBezTo>
                  <a:pt x="412738" y="525561"/>
                  <a:pt x="413706" y="527816"/>
                  <a:pt x="415642" y="528783"/>
                </a:cubicBezTo>
                <a:lnTo>
                  <a:pt x="446937" y="543285"/>
                </a:lnTo>
                <a:cubicBezTo>
                  <a:pt x="448873" y="544251"/>
                  <a:pt x="451132" y="543285"/>
                  <a:pt x="451777" y="541351"/>
                </a:cubicBezTo>
                <a:lnTo>
                  <a:pt x="458230" y="527494"/>
                </a:lnTo>
                <a:cubicBezTo>
                  <a:pt x="459198" y="525561"/>
                  <a:pt x="461133" y="524272"/>
                  <a:pt x="462424" y="524272"/>
                </a:cubicBezTo>
                <a:cubicBezTo>
                  <a:pt x="464037" y="524272"/>
                  <a:pt x="468554" y="525883"/>
                  <a:pt x="469199" y="528139"/>
                </a:cubicBezTo>
                <a:lnTo>
                  <a:pt x="474361" y="542318"/>
                </a:lnTo>
                <a:cubicBezTo>
                  <a:pt x="475007" y="544251"/>
                  <a:pt x="477265" y="545218"/>
                  <a:pt x="479201" y="544574"/>
                </a:cubicBezTo>
                <a:lnTo>
                  <a:pt x="511464" y="532650"/>
                </a:lnTo>
                <a:cubicBezTo>
                  <a:pt x="513400" y="532006"/>
                  <a:pt x="514368" y="529750"/>
                  <a:pt x="513723" y="527816"/>
                </a:cubicBezTo>
                <a:lnTo>
                  <a:pt x="508560" y="513315"/>
                </a:lnTo>
                <a:cubicBezTo>
                  <a:pt x="507915" y="511381"/>
                  <a:pt x="508238" y="509125"/>
                  <a:pt x="509206" y="508159"/>
                </a:cubicBezTo>
                <a:cubicBezTo>
                  <a:pt x="510496" y="507192"/>
                  <a:pt x="514691" y="505258"/>
                  <a:pt x="516626" y="506225"/>
                </a:cubicBezTo>
                <a:lnTo>
                  <a:pt x="530500" y="512348"/>
                </a:lnTo>
                <a:cubicBezTo>
                  <a:pt x="532435" y="513315"/>
                  <a:pt x="534694" y="512348"/>
                  <a:pt x="535339" y="510737"/>
                </a:cubicBezTo>
                <a:lnTo>
                  <a:pt x="549858" y="479478"/>
                </a:lnTo>
                <a:cubicBezTo>
                  <a:pt x="550825" y="477544"/>
                  <a:pt x="549858" y="475288"/>
                  <a:pt x="547922" y="474322"/>
                </a:cubicBezTo>
                <a:lnTo>
                  <a:pt x="534049" y="467876"/>
                </a:lnTo>
                <a:cubicBezTo>
                  <a:pt x="532113" y="467232"/>
                  <a:pt x="531145" y="462398"/>
                  <a:pt x="531145" y="461109"/>
                </a:cubicBezTo>
                <a:cubicBezTo>
                  <a:pt x="531145" y="459498"/>
                  <a:pt x="532435" y="457886"/>
                  <a:pt x="534694" y="457242"/>
                </a:cubicBezTo>
                <a:lnTo>
                  <a:pt x="548890" y="451764"/>
                </a:lnTo>
                <a:cubicBezTo>
                  <a:pt x="550825" y="451119"/>
                  <a:pt x="551793" y="448863"/>
                  <a:pt x="551148" y="446930"/>
                </a:cubicBezTo>
                <a:lnTo>
                  <a:pt x="539211" y="414704"/>
                </a:lnTo>
                <a:cubicBezTo>
                  <a:pt x="538565" y="412770"/>
                  <a:pt x="536307" y="411804"/>
                  <a:pt x="534371" y="412448"/>
                </a:cubicBezTo>
                <a:lnTo>
                  <a:pt x="520175" y="417604"/>
                </a:lnTo>
                <a:cubicBezTo>
                  <a:pt x="517917" y="418571"/>
                  <a:pt x="515658" y="418249"/>
                  <a:pt x="514691" y="416960"/>
                </a:cubicBezTo>
                <a:cubicBezTo>
                  <a:pt x="513723" y="415993"/>
                  <a:pt x="511787" y="411481"/>
                  <a:pt x="512755" y="409548"/>
                </a:cubicBezTo>
                <a:lnTo>
                  <a:pt x="518885" y="396013"/>
                </a:lnTo>
                <a:cubicBezTo>
                  <a:pt x="519853" y="394079"/>
                  <a:pt x="518885" y="391824"/>
                  <a:pt x="516949" y="390857"/>
                </a:cubicBezTo>
                <a:lnTo>
                  <a:pt x="485976" y="376355"/>
                </a:lnTo>
                <a:cubicBezTo>
                  <a:pt x="484040" y="375711"/>
                  <a:pt x="481782" y="376355"/>
                  <a:pt x="480814" y="378289"/>
                </a:cubicBezTo>
                <a:lnTo>
                  <a:pt x="474361" y="392146"/>
                </a:lnTo>
                <a:cubicBezTo>
                  <a:pt x="473716" y="394079"/>
                  <a:pt x="471780" y="395691"/>
                  <a:pt x="470167" y="395368"/>
                </a:cubicBezTo>
                <a:cubicBezTo>
                  <a:pt x="468877" y="395368"/>
                  <a:pt x="464360" y="393757"/>
                  <a:pt x="463714" y="391824"/>
                </a:cubicBezTo>
                <a:lnTo>
                  <a:pt x="458230" y="377322"/>
                </a:lnTo>
                <a:cubicBezTo>
                  <a:pt x="457584" y="375389"/>
                  <a:pt x="455326" y="374422"/>
                  <a:pt x="453390" y="375066"/>
                </a:cubicBezTo>
                <a:close/>
                <a:moveTo>
                  <a:pt x="0" y="372515"/>
                </a:moveTo>
                <a:cubicBezTo>
                  <a:pt x="0" y="424064"/>
                  <a:pt x="104223" y="465626"/>
                  <a:pt x="233292" y="465626"/>
                </a:cubicBezTo>
                <a:cubicBezTo>
                  <a:pt x="258461" y="465626"/>
                  <a:pt x="282661" y="464015"/>
                  <a:pt x="305248" y="461116"/>
                </a:cubicBezTo>
                <a:cubicBezTo>
                  <a:pt x="305571" y="493978"/>
                  <a:pt x="315574" y="524264"/>
                  <a:pt x="332998" y="549716"/>
                </a:cubicBezTo>
                <a:cubicBezTo>
                  <a:pt x="302667" y="555515"/>
                  <a:pt x="268786" y="558737"/>
                  <a:pt x="233292" y="558737"/>
                </a:cubicBezTo>
                <a:cubicBezTo>
                  <a:pt x="104546" y="558737"/>
                  <a:pt x="0" y="517175"/>
                  <a:pt x="0" y="465626"/>
                </a:cubicBezTo>
                <a:close/>
                <a:moveTo>
                  <a:pt x="466295" y="326083"/>
                </a:moveTo>
                <a:cubicBezTo>
                  <a:pt x="540501" y="326083"/>
                  <a:pt x="600511" y="386023"/>
                  <a:pt x="600511" y="459820"/>
                </a:cubicBezTo>
                <a:cubicBezTo>
                  <a:pt x="600511" y="533939"/>
                  <a:pt x="540501" y="593879"/>
                  <a:pt x="466295" y="593879"/>
                </a:cubicBezTo>
                <a:cubicBezTo>
                  <a:pt x="392412" y="593879"/>
                  <a:pt x="332080" y="533939"/>
                  <a:pt x="332080" y="459820"/>
                </a:cubicBezTo>
                <a:cubicBezTo>
                  <a:pt x="332080" y="386023"/>
                  <a:pt x="392412" y="326083"/>
                  <a:pt x="466295" y="326083"/>
                </a:cubicBezTo>
                <a:close/>
                <a:moveTo>
                  <a:pt x="0" y="232654"/>
                </a:moveTo>
                <a:cubicBezTo>
                  <a:pt x="0" y="284212"/>
                  <a:pt x="104554" y="326103"/>
                  <a:pt x="233309" y="326103"/>
                </a:cubicBezTo>
                <a:cubicBezTo>
                  <a:pt x="362065" y="326103"/>
                  <a:pt x="466296" y="284212"/>
                  <a:pt x="466296" y="232654"/>
                </a:cubicBezTo>
                <a:lnTo>
                  <a:pt x="466296" y="299035"/>
                </a:lnTo>
                <a:cubicBezTo>
                  <a:pt x="393689" y="299035"/>
                  <a:pt x="332377" y="347370"/>
                  <a:pt x="312370" y="413429"/>
                </a:cubicBezTo>
                <a:cubicBezTo>
                  <a:pt x="287522" y="416973"/>
                  <a:pt x="261061" y="419229"/>
                  <a:pt x="233309" y="419229"/>
                </a:cubicBezTo>
                <a:cubicBezTo>
                  <a:pt x="104231" y="419229"/>
                  <a:pt x="0" y="377338"/>
                  <a:pt x="0" y="326103"/>
                </a:cubicBezTo>
                <a:close/>
                <a:moveTo>
                  <a:pt x="233309" y="23200"/>
                </a:moveTo>
                <a:cubicBezTo>
                  <a:pt x="105199" y="23200"/>
                  <a:pt x="23234" y="64445"/>
                  <a:pt x="23234" y="93123"/>
                </a:cubicBezTo>
                <a:cubicBezTo>
                  <a:pt x="23234" y="121479"/>
                  <a:pt x="105199" y="163046"/>
                  <a:pt x="233309" y="163046"/>
                </a:cubicBezTo>
                <a:cubicBezTo>
                  <a:pt x="361420" y="163046"/>
                  <a:pt x="443062" y="121479"/>
                  <a:pt x="443062" y="93123"/>
                </a:cubicBezTo>
                <a:cubicBezTo>
                  <a:pt x="443062" y="64445"/>
                  <a:pt x="361420" y="23200"/>
                  <a:pt x="233309" y="23200"/>
                </a:cubicBezTo>
                <a:close/>
                <a:moveTo>
                  <a:pt x="233309" y="0"/>
                </a:moveTo>
                <a:cubicBezTo>
                  <a:pt x="362065" y="0"/>
                  <a:pt x="466296" y="41567"/>
                  <a:pt x="466296" y="93123"/>
                </a:cubicBezTo>
                <a:lnTo>
                  <a:pt x="466296" y="186246"/>
                </a:lnTo>
                <a:cubicBezTo>
                  <a:pt x="466296" y="237802"/>
                  <a:pt x="362065" y="279369"/>
                  <a:pt x="233309" y="279369"/>
                </a:cubicBezTo>
                <a:cubicBezTo>
                  <a:pt x="104231" y="279369"/>
                  <a:pt x="0" y="237802"/>
                  <a:pt x="0" y="186246"/>
                </a:cubicBezTo>
                <a:lnTo>
                  <a:pt x="0" y="93123"/>
                </a:lnTo>
                <a:cubicBezTo>
                  <a:pt x="0" y="41567"/>
                  <a:pt x="104554" y="0"/>
                  <a:pt x="233309" y="0"/>
                </a:cubicBezTo>
                <a:close/>
              </a:path>
            </a:pathLst>
          </a:custGeom>
          <a:solidFill>
            <a:schemeClr val="bg1"/>
          </a:solidFill>
          <a:ln w="3175">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false" anchor="ctr" anchorCtr="false" forceAA="false" compatLnSpc="true">
            <a:normAutofit fontScale="87500" lnSpcReduction="1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latin typeface="Times New Roman" panose="02020603050405020304" charset="0"/>
              <a:ea typeface="楷体" panose="02010609060101010101" pitchFamily="49" charset="-122"/>
              <a:cs typeface="+mn-ea"/>
              <a:sym typeface="Times New Roman" panose="02020603050405020304" charset="0"/>
            </a:endParaRPr>
          </a:p>
        </p:txBody>
      </p:sp>
      <p:pic>
        <p:nvPicPr>
          <p:cNvPr id="2" name="图片 1" descr="czb_logo_1"/>
          <p:cNvPicPr>
            <a:picLocks noChangeAspect="true"/>
          </p:cNvPicPr>
          <p:nvPr/>
        </p:nvPicPr>
        <p:blipFill>
          <a:blip r:embed="rId1"/>
          <a:stretch>
            <a:fillRect/>
          </a:stretch>
        </p:blipFill>
        <p:spPr>
          <a:xfrm>
            <a:off x="8343900" y="391160"/>
            <a:ext cx="3603625" cy="565785"/>
          </a:xfrm>
          <a:prstGeom prst="rect">
            <a:avLst/>
          </a:prstGeom>
        </p:spPr>
      </p:pic>
      <p:grpSp>
        <p:nvGrpSpPr>
          <p:cNvPr id="3" name="组合 2"/>
          <p:cNvGrpSpPr/>
          <p:nvPr/>
        </p:nvGrpSpPr>
        <p:grpSpPr>
          <a:xfrm>
            <a:off x="563880" y="1529715"/>
            <a:ext cx="1223645" cy="3665220"/>
            <a:chOff x="10727" y="1484313"/>
            <a:chExt cx="1619474" cy="5777627"/>
          </a:xfrm>
        </p:grpSpPr>
        <p:sp>
          <p:nvSpPr>
            <p:cNvPr id="13" name="矩形 12"/>
            <p:cNvSpPr/>
            <p:nvPr/>
          </p:nvSpPr>
          <p:spPr>
            <a:xfrm>
              <a:off x="10727" y="1484313"/>
              <a:ext cx="1619474" cy="1080208"/>
            </a:xfrm>
            <a:prstGeom prst="rect">
              <a:avLst/>
            </a:prstGeom>
            <a:solidFill>
              <a:srgbClr val="BFBFBF"/>
            </a:solidFill>
            <a:ln>
              <a:noFill/>
            </a:ln>
            <a:effectLst>
              <a:outerShdw blurRad="508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报表样式</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4" name="矩形 13"/>
            <p:cNvSpPr/>
            <p:nvPr/>
          </p:nvSpPr>
          <p:spPr>
            <a:xfrm>
              <a:off x="10727" y="3024105"/>
              <a:ext cx="1619474" cy="1055433"/>
            </a:xfrm>
            <a:prstGeom prst="rect">
              <a:avLst/>
            </a:prstGeom>
            <a:solidFill>
              <a:srgbClr val="BABA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编制说明</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16" name="矩形 15"/>
            <p:cNvSpPr/>
            <p:nvPr/>
          </p:nvSpPr>
          <p:spPr>
            <a:xfrm>
              <a:off x="10727" y="6206507"/>
              <a:ext cx="1619474" cy="1055433"/>
            </a:xfrm>
            <a:prstGeom prst="rect">
              <a:avLst/>
            </a:prstGeom>
            <a:solidFill>
              <a:srgbClr val="BFBFB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注意事项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sp>
          <p:nvSpPr>
            <p:cNvPr id="20" name="矩形 19"/>
            <p:cNvSpPr/>
            <p:nvPr/>
          </p:nvSpPr>
          <p:spPr>
            <a:xfrm>
              <a:off x="10727" y="4563897"/>
              <a:ext cx="1619474" cy="1055433"/>
            </a:xfrm>
            <a:prstGeom prst="rect">
              <a:avLst/>
            </a:prstGeom>
            <a:solidFill>
              <a:srgbClr val="1C568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rPr>
                <a:t>变动内容</a:t>
              </a:r>
              <a:endParaRPr lang="zh-CN" altLang="en-US" sz="1800" b="1" dirty="0">
                <a:solidFill>
                  <a:prstClr val="white"/>
                </a:solidFill>
                <a:effectLst>
                  <a:outerShdw blurRad="38100" dist="38100" dir="2700000" algn="tl">
                    <a:srgbClr val="000000">
                      <a:alpha val="43137"/>
                    </a:srgbClr>
                  </a:outerShdw>
                </a:effectLst>
                <a:latin typeface="Times New Roman" panose="02020603050405020304" charset="0"/>
                <a:ea typeface="楷体" panose="02010609060101010101" pitchFamily="49" charset="-122"/>
                <a:sym typeface="Times New Roman" panose="02020603050405020304" charset="0"/>
              </a:endParaRPr>
            </a:p>
          </p:txBody>
        </p:sp>
      </p:grpSp>
      <p:sp>
        <p:nvSpPr>
          <p:cNvPr id="154" name="文本框 153"/>
          <p:cNvSpPr txBox="true"/>
          <p:nvPr/>
        </p:nvSpPr>
        <p:spPr>
          <a:xfrm>
            <a:off x="1360170" y="381000"/>
            <a:ext cx="6472555" cy="829945"/>
          </a:xfrm>
          <a:prstGeom prst="rect">
            <a:avLst/>
          </a:prstGeom>
          <a:noFill/>
        </p:spPr>
        <p:txBody>
          <a:bodyPr wrap="square" rtlCol="0" anchor="b" anchorCtr="false">
            <a:spAutoFit/>
          </a:bodyPr>
          <a:lstStyle/>
          <a:p>
            <a:pPr fontAlgn="b"/>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政府性基金预算财政拨款基本支出决算明细表（财决</a:t>
            </a:r>
            <a:r>
              <a:rPr lang="en-US"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10</a:t>
            </a:r>
            <a:r>
              <a:rPr lang="en-US"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-1</a:t>
            </a:r>
            <a:r>
              <a:rPr lang="zh-CN" altLang="en-US"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表</a:t>
            </a:r>
            <a:r>
              <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rPr>
              <a:t>）</a:t>
            </a:r>
            <a:endParaRPr lang="zh-CN" altLang="zh-CN" sz="2400" b="1" dirty="0">
              <a:solidFill>
                <a:srgbClr val="195482"/>
              </a:solidFill>
              <a:latin typeface="Times New Roman" panose="02020603050405020304" charset="0"/>
              <a:ea typeface="楷体" panose="02010609060101010101" pitchFamily="49" charset="-122"/>
              <a:cs typeface="+mn-ea"/>
              <a:sym typeface="Times New Roman" panose="02020603050405020304" charset="0"/>
            </a:endParaRPr>
          </a:p>
        </p:txBody>
      </p:sp>
      <p:grpSp>
        <p:nvGrpSpPr>
          <p:cNvPr id="5" name="组合 4"/>
          <p:cNvGrpSpPr/>
          <p:nvPr/>
        </p:nvGrpSpPr>
        <p:grpSpPr>
          <a:xfrm>
            <a:off x="2362200" y="1537970"/>
            <a:ext cx="8456930" cy="3656965"/>
            <a:chOff x="3720" y="2422"/>
            <a:chExt cx="13318" cy="5759"/>
          </a:xfrm>
        </p:grpSpPr>
        <p:sp>
          <p:nvSpPr>
            <p:cNvPr id="7" name="任意多边形 13"/>
            <p:cNvSpPr/>
            <p:nvPr/>
          </p:nvSpPr>
          <p:spPr>
            <a:xfrm>
              <a:off x="3720" y="2422"/>
              <a:ext cx="13318" cy="5759"/>
            </a:xfrm>
            <a:custGeom>
              <a:avLst/>
              <a:gdLst>
                <a:gd name="connsiteX0" fmla="*/ 0 w 3200400"/>
                <a:gd name="connsiteY0" fmla="*/ 0 h 5372100"/>
                <a:gd name="connsiteX1" fmla="*/ 3200400 w 3200400"/>
                <a:gd name="connsiteY1" fmla="*/ 0 h 5372100"/>
                <a:gd name="connsiteX2" fmla="*/ 3200400 w 3200400"/>
                <a:gd name="connsiteY2" fmla="*/ 4924424 h 5372100"/>
                <a:gd name="connsiteX3" fmla="*/ 2752724 w 3200400"/>
                <a:gd name="connsiteY3" fmla="*/ 5372100 h 5372100"/>
                <a:gd name="connsiteX4" fmla="*/ 0 w 3200400"/>
                <a:gd name="connsiteY4" fmla="*/ 5372100 h 537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5372100">
                  <a:moveTo>
                    <a:pt x="0" y="0"/>
                  </a:moveTo>
                  <a:lnTo>
                    <a:pt x="3200400" y="0"/>
                  </a:lnTo>
                  <a:lnTo>
                    <a:pt x="3200400" y="4924424"/>
                  </a:lnTo>
                  <a:lnTo>
                    <a:pt x="2752724" y="5372100"/>
                  </a:lnTo>
                  <a:lnTo>
                    <a:pt x="0" y="5372100"/>
                  </a:lnTo>
                  <a:close/>
                </a:path>
              </a:pathLst>
            </a:custGeom>
            <a:solidFill>
              <a:schemeClr val="bg1">
                <a:lumMod val="95000"/>
              </a:schemeClr>
            </a:solidFill>
            <a:ln>
              <a:noFill/>
            </a:ln>
            <a:effectLst>
              <a:outerShdw blurRad="228600" dist="101600" dir="5400000" algn="t"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Times New Roman" panose="02020603050405020304" charset="0"/>
                <a:ea typeface="楷体" panose="02010609060101010101" pitchFamily="49" charset="-122"/>
                <a:cs typeface="+mn-ea"/>
                <a:sym typeface="Times New Roman" panose="02020603050405020304" charset="0"/>
              </a:endParaRPr>
            </a:p>
          </p:txBody>
        </p:sp>
        <p:sp>
          <p:nvSpPr>
            <p:cNvPr id="9" name="矩形 8"/>
            <p:cNvSpPr/>
            <p:nvPr/>
          </p:nvSpPr>
          <p:spPr>
            <a:xfrm>
              <a:off x="4401" y="2726"/>
              <a:ext cx="11743" cy="4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200000"/>
                </a:lnSpc>
              </a:pPr>
              <a:endParaRPr lang="zh-CN" altLang="en-US">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sp>
          <p:nvSpPr>
            <p:cNvPr id="10" name="TextBox 1"/>
            <p:cNvSpPr txBox="true"/>
            <p:nvPr/>
          </p:nvSpPr>
          <p:spPr>
            <a:xfrm>
              <a:off x="4399" y="4487"/>
              <a:ext cx="11745" cy="2704"/>
            </a:xfrm>
            <a:prstGeom prst="rect">
              <a:avLst/>
            </a:prstGeom>
            <a:noFill/>
          </p:spPr>
          <p:txBody>
            <a:bodyPr wrap="square" rtlCol="0">
              <a:spAutoFit/>
            </a:bodyPr>
            <a:lstStyle/>
            <a:p>
              <a:pPr indent="0" algn="ctr" fontAlgn="auto">
                <a:lnSpc>
                  <a:spcPts val="3000"/>
                </a:lnSpc>
                <a:buSzPct val="70000"/>
                <a:buFont typeface="Wingdings" panose="05000000000000000000" charset="0"/>
                <a:buNone/>
              </a:pPr>
              <a:r>
                <a:rPr lang="zh-CN" altLang="en-US" sz="2000">
                  <a:solidFill>
                    <a:schemeClr val="tx1"/>
                  </a:solidFill>
                  <a:latin typeface="Times New Roman" panose="02020603050405020304" charset="0"/>
                  <a:ea typeface="楷体" panose="02010609060101010101" pitchFamily="49" charset="-122"/>
                  <a:sym typeface="Times New Roman" panose="02020603050405020304" charset="0"/>
                </a:rPr>
                <a:t>无变动。</a:t>
              </a: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altLang="en-US" sz="2000">
                <a:solidFill>
                  <a:schemeClr val="tx1"/>
                </a:solidFill>
                <a:latin typeface="Times New Roman" panose="02020603050405020304" charset="0"/>
                <a:ea typeface="楷体" panose="02010609060101010101" pitchFamily="49" charset="-122"/>
                <a:sym typeface="Times New Roman" panose="02020603050405020304" charset="0"/>
              </a:endParaRPr>
            </a:p>
            <a:p>
              <a:pPr fontAlgn="auto">
                <a:lnSpc>
                  <a:spcPts val="3000"/>
                </a:lnSpc>
              </a:pPr>
              <a:endParaRPr lang="zh-CN" sz="2000" dirty="0">
                <a:solidFill>
                  <a:schemeClr val="tx1"/>
                </a:solidFill>
                <a:latin typeface="Times New Roman" panose="02020603050405020304" charset="0"/>
                <a:ea typeface="楷体" panose="02010609060101010101" pitchFamily="49" charset="-122"/>
                <a:sym typeface="Times New Roman" panose="02020603050405020304" charset="0"/>
              </a:endParaRPr>
            </a:p>
            <a:p>
              <a:pPr>
                <a:lnSpc>
                  <a:spcPct val="200000"/>
                </a:lnSpc>
              </a:pPr>
              <a:r>
                <a:rPr lang="en-US" altLang="zh-CN"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rPr>
                <a:t>    </a:t>
              </a:r>
              <a:endParaRPr lang="zh-CN" altLang="en-US" dirty="0">
                <a:solidFill>
                  <a:schemeClr val="bg2">
                    <a:lumMod val="25000"/>
                  </a:schemeClr>
                </a:solidFill>
                <a:latin typeface="Times New Roman" panose="02020603050405020304" charset="0"/>
                <a:ea typeface="楷体" panose="02010609060101010101" pitchFamily="49" charset="-122"/>
                <a:cs typeface="+mn-ea"/>
                <a:sym typeface="Times New Roman" panose="02020603050405020304" charset="0"/>
              </a:endParaRPr>
            </a:p>
          </p:txBody>
        </p:sp>
      </p:grpSp>
    </p:spTree>
  </p:cSld>
  <p:clrMapOvr>
    <a:masterClrMapping/>
  </p:clrMapOvr>
  <p:transition spd="slow"/>
</p:sld>
</file>

<file path=ppt/tags/tag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2_6"/>
  <p:tag name="KSO_WM_UNIT_ID" val="diagram20205921_2*n_h_h_i*1_2_2_6"/>
  <p:tag name="KSO_WM_TEMPLATE_CATEGORY" val="diagram"/>
  <p:tag name="KSO_WM_TEMPLATE_INDEX" val="20205921"/>
  <p:tag name="KSO_WM_UNIT_LAYERLEVEL" val="1_1_1_1"/>
  <p:tag name="KSO_WM_TAG_VERSION" val="1.0"/>
  <p:tag name="KSO_WM_BEAUTIFY_FLAG" val="#wm#"/>
  <p:tag name="KSO_WM_UNIT_LINE_FORE_SCHEMECOLOR_INDEX_BRIGHTNESS" val="-0.25"/>
  <p:tag name="KSO_WM_UNIT_LINE_FORE_SCHEMECOLOR_INDEX" val="14"/>
  <p:tag name="KSO_WM_UNIT_LINE_FILL_TYPE" val="2"/>
  <p:tag name="KSO_WM_UNIT_USESOURCEFORMAT_APPLY" val="1"/>
</p:tagLst>
</file>

<file path=ppt/tags/tag1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1_2"/>
  <p:tag name="KSO_WM_UNIT_ID" val="diagram20205921_2*n_h_h_i*1_2_1_2"/>
  <p:tag name="KSO_WM_TEMPLATE_CATEGORY" val="diagram"/>
  <p:tag name="KSO_WM_TEMPLATE_INDEX" val="20205921"/>
  <p:tag name="KSO_WM_UNIT_LAYERLEVEL" val="1_1_1_1"/>
  <p:tag name="KSO_WM_TAG_VERSION" val="1.0"/>
  <p:tag name="KSO_WM_BEAUTIFY_FLAG" val="#wm#"/>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 name="KSO_WM_UNIT_USESOURCEFORMAT_APPLY" val="1"/>
</p:tagLst>
</file>

<file path=ppt/tags/tag1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1_2"/>
  <p:tag name="KSO_WM_UNIT_ID" val="diagram20205921_2*n_h_h_i*1_2_1_2"/>
  <p:tag name="KSO_WM_TEMPLATE_CATEGORY" val="diagram"/>
  <p:tag name="KSO_WM_TEMPLATE_INDEX" val="20205921"/>
  <p:tag name="KSO_WM_UNIT_LAYERLEVEL" val="1_1_1_1"/>
  <p:tag name="KSO_WM_TAG_VERSION" val="1.0"/>
  <p:tag name="KSO_WM_BEAUTIFY_FLAG" val="#wm#"/>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 name="KSO_WM_UNIT_USESOURCEFORMAT_APPLY" val="1"/>
</p:tagLst>
</file>

<file path=ppt/tags/tag1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1_2"/>
  <p:tag name="KSO_WM_UNIT_ID" val="diagram20205921_2*n_h_h_i*1_2_1_2"/>
  <p:tag name="KSO_WM_TEMPLATE_CATEGORY" val="diagram"/>
  <p:tag name="KSO_WM_TEMPLATE_INDEX" val="20205921"/>
  <p:tag name="KSO_WM_UNIT_LAYERLEVEL" val="1_1_1_1"/>
  <p:tag name="KSO_WM_TAG_VERSION" val="1.0"/>
  <p:tag name="KSO_WM_BEAUTIFY_FLAG" val="#wm#"/>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 name="KSO_WM_UNIT_USESOURCEFORMAT_APPLY" val="1"/>
</p:tagLst>
</file>

<file path=ppt/tags/tag13.xml><?xml version="1.0" encoding="utf-8"?>
<p:tagLst xmlns:p="http://schemas.openxmlformats.org/presentationml/2006/main">
  <p:tag name="MH" val="20151218144012"/>
  <p:tag name="MH_LIBRARY" val="GRAPHIC"/>
  <p:tag name="MH_TYPE" val="SubTitle"/>
  <p:tag name="MH_ORDER" val="1"/>
</p:tagLst>
</file>

<file path=ppt/tags/tag14.xml><?xml version="1.0" encoding="utf-8"?>
<p:tagLst xmlns:p="http://schemas.openxmlformats.org/presentationml/2006/main">
  <p:tag name="MH" val="20151218144012"/>
  <p:tag name="MH_LIBRARY" val="GRAPHIC"/>
  <p:tag name="MH_TYPE" val="Other"/>
  <p:tag name="MH_ORDER" val="1"/>
</p:tagLst>
</file>

<file path=ppt/tags/tag15.xml><?xml version="1.0" encoding="utf-8"?>
<p:tagLst xmlns:p="http://schemas.openxmlformats.org/presentationml/2006/main">
  <p:tag name="MH" val="20151218144012"/>
  <p:tag name="MH_LIBRARY" val="GRAPHIC"/>
  <p:tag name="MH_TYPE" val="SubTitle"/>
  <p:tag name="MH_ORDER" val="1"/>
</p:tagLst>
</file>

<file path=ppt/tags/tag16.xml><?xml version="1.0" encoding="utf-8"?>
<p:tagLst xmlns:p="http://schemas.openxmlformats.org/presentationml/2006/main">
  <p:tag name="MH" val="20151218144012"/>
  <p:tag name="MH_LIBRARY" val="GRAPHIC"/>
  <p:tag name="MH_TYPE" val="Other"/>
  <p:tag name="MH_ORDER" val="1"/>
</p:tagLst>
</file>

<file path=ppt/tags/tag17.xml><?xml version="1.0" encoding="utf-8"?>
<p:tagLst xmlns:p="http://schemas.openxmlformats.org/presentationml/2006/main">
  <p:tag name="MH" val="20151218144012"/>
  <p:tag name="MH_LIBRARY" val="GRAPHIC"/>
  <p:tag name="MH_TYPE" val="SubTitle"/>
  <p:tag name="MH_ORDER" val="1"/>
</p:tagLst>
</file>

<file path=ppt/tags/tag18.xml><?xml version="1.0" encoding="utf-8"?>
<p:tagLst xmlns:p="http://schemas.openxmlformats.org/presentationml/2006/main">
  <p:tag name="MH" val="20151218144012"/>
  <p:tag name="MH_LIBRARY" val="GRAPHIC"/>
  <p:tag name="MH_TYPE" val="Other"/>
  <p:tag name="MH_ORDER" val="1"/>
</p:tagLst>
</file>

<file path=ppt/tags/tag19.xml><?xml version="1.0" encoding="utf-8"?>
<p:tagLst xmlns:p="http://schemas.openxmlformats.org/presentationml/2006/main">
  <p:tag name="MH" val="20151218144012"/>
  <p:tag name="MH_LIBRARY" val="GRAPHIC"/>
  <p:tag name="MH_TYPE" val="SubTitle"/>
  <p:tag name="MH_ORDER" val="1"/>
</p:tagLst>
</file>

<file path=ppt/tags/tag2.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n1-1"/>
  <p:tag name="KSO_WM_UNIT_TYPE" val="n_h_h_f"/>
  <p:tag name="KSO_WM_UNIT_INDEX" val="1_2_1_1"/>
  <p:tag name="KSO_WM_UNIT_ID" val="diagram20205921_2*n_h_h_f*1_2_1_1"/>
  <p:tag name="KSO_WM_TEMPLATE_CATEGORY" val="diagram"/>
  <p:tag name="KSO_WM_TEMPLATE_INDEX" val="20205921"/>
  <p:tag name="KSO_WM_UNIT_LAYERLEVEL" val="1_1_1_1"/>
  <p:tag name="KSO_WM_TAG_VERSION" val="1.0"/>
  <p:tag name="KSO_WM_BEAUTIFY_FLAG" val="#wm#"/>
  <p:tag name="KSO_WM_UNIT_PRESET_TEXT" val="单点击此处添加正文，文字是您思想的提炼，为了演示发布的良好效果，请您尽可能提炼思想的精髓，然后简单的阐述您的观点。如果您的内容确实非常重要又难以精简，也请使用分段处理，对内容进行简单的梳理和提炼，这样会使逻辑框架相对清晰。请您尽可能提炼思想的精髓，否则容易造成观者的阅读压力，适得其反。"/>
  <p:tag name="KSO_WM_UNIT_TEXT_FILL_FORE_SCHEMECOLOR_INDEX_BRIGHTNESS" val="0.15"/>
  <p:tag name="KSO_WM_UNIT_TEXT_FILL_FORE_SCHEMECOLOR_INDEX" val="13"/>
  <p:tag name="KSO_WM_UNIT_TEXT_FILL_TYPE" val="1"/>
  <p:tag name="KSO_WM_UNIT_USESOURCEFORMAT_APPLY" val="1"/>
</p:tagLst>
</file>

<file path=ppt/tags/tag20.xml><?xml version="1.0" encoding="utf-8"?>
<p:tagLst xmlns:p="http://schemas.openxmlformats.org/presentationml/2006/main">
  <p:tag name="MH" val="20151218144012"/>
  <p:tag name="MH_LIBRARY" val="GRAPHIC"/>
  <p:tag name="MH_TYPE" val="Other"/>
  <p:tag name="MH_ORDER" val="1"/>
</p:tagLst>
</file>

<file path=ppt/tags/tag21.xml><?xml version="1.0" encoding="utf-8"?>
<p:tagLst xmlns:p="http://schemas.openxmlformats.org/presentationml/2006/main">
  <p:tag name="MH" val="20151218144012"/>
  <p:tag name="MH_LIBRARY" val="GRAPHIC"/>
  <p:tag name="MH_TYPE" val="SubTitle"/>
  <p:tag name="MH_ORDER" val="1"/>
</p:tagLst>
</file>

<file path=ppt/tags/tag22.xml><?xml version="1.0" encoding="utf-8"?>
<p:tagLst xmlns:p="http://schemas.openxmlformats.org/presentationml/2006/main">
  <p:tag name="MH" val="20151218144012"/>
  <p:tag name="MH_LIBRARY" val="GRAPHIC"/>
  <p:tag name="MH_TYPE" val="Other"/>
  <p:tag name="MH_ORDER" val="1"/>
</p:tagLst>
</file>

<file path=ppt/tags/tag23.xml><?xml version="1.0" encoding="utf-8"?>
<p:tagLst xmlns:p="http://schemas.openxmlformats.org/presentationml/2006/main">
  <p:tag name="MH" val="20151218144012"/>
  <p:tag name="MH_LIBRARY" val="GRAPHIC"/>
  <p:tag name="MH_TYPE" val="SubTitle"/>
  <p:tag name="MH_ORDER" val="1"/>
</p:tagLst>
</file>

<file path=ppt/tags/tag24.xml><?xml version="1.0" encoding="utf-8"?>
<p:tagLst xmlns:p="http://schemas.openxmlformats.org/presentationml/2006/main">
  <p:tag name="MH" val="20151218144012"/>
  <p:tag name="MH_LIBRARY" val="GRAPHIC"/>
  <p:tag name="MH_TYPE" val="Other"/>
  <p:tag name="MH_ORDER" val="1"/>
</p:tagLst>
</file>

<file path=ppt/tags/tag25.xml><?xml version="1.0" encoding="utf-8"?>
<p:tagLst xmlns:p="http://schemas.openxmlformats.org/presentationml/2006/main">
  <p:tag name="MH" val="20151218144012"/>
  <p:tag name="MH_LIBRARY" val="GRAPHIC"/>
  <p:tag name="MH_TYPE" val="SubTitle"/>
  <p:tag name="MH_ORDER" val="1"/>
</p:tagLst>
</file>

<file path=ppt/tags/tag26.xml><?xml version="1.0" encoding="utf-8"?>
<p:tagLst xmlns:p="http://schemas.openxmlformats.org/presentationml/2006/main">
  <p:tag name="MH" val="20151218144012"/>
  <p:tag name="MH_LIBRARY" val="GRAPHIC"/>
  <p:tag name="MH_TYPE" val="Other"/>
  <p:tag name="MH_ORDER" val="1"/>
</p:tagLst>
</file>

<file path=ppt/tags/tag27.xml><?xml version="1.0" encoding="utf-8"?>
<p:tagLst xmlns:p="http://schemas.openxmlformats.org/presentationml/2006/main">
  <p:tag name="MH" val="20151218144012"/>
  <p:tag name="MH_LIBRARY" val="GRAPHIC"/>
  <p:tag name="MH_TYPE" val="SubTitle"/>
  <p:tag name="MH_ORDER" val="1"/>
</p:tagLst>
</file>

<file path=ppt/tags/tag28.xml><?xml version="1.0" encoding="utf-8"?>
<p:tagLst xmlns:p="http://schemas.openxmlformats.org/presentationml/2006/main">
  <p:tag name="MH" val="20151218144012"/>
  <p:tag name="MH_LIBRARY" val="GRAPHIC"/>
  <p:tag name="MH_TYPE" val="Other"/>
  <p:tag name="MH_ORDER" val="1"/>
</p:tagLst>
</file>

<file path=ppt/tags/tag29.xml><?xml version="1.0" encoding="utf-8"?>
<p:tagLst xmlns:p="http://schemas.openxmlformats.org/presentationml/2006/main">
  <p:tag name="KSO_WM_TAG_VERSION" val="1.0"/>
  <p:tag name="KSO_WM_BEAUTIFY_FLAG" val="#wm#"/>
  <p:tag name="KSO_WM_UNIT_TYPE" val="i"/>
  <p:tag name="KSO_WM_UNIT_ID" val="diagram160016_4*i*0"/>
  <p:tag name="KSO_WM_TEMPLATE_CATEGORY" val="diagram"/>
  <p:tag name="KSO_WM_TEMPLATE_INDEX" val="160016"/>
  <p:tag name="KSO_WM_UNIT_INDEX" val="0"/>
</p:tagLst>
</file>

<file path=ppt/tags/tag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1_6"/>
  <p:tag name="KSO_WM_UNIT_ID" val="diagram20205921_2*n_h_h_i*1_2_1_6"/>
  <p:tag name="KSO_WM_TEMPLATE_CATEGORY" val="diagram"/>
  <p:tag name="KSO_WM_TEMPLATE_INDEX" val="20205921"/>
  <p:tag name="KSO_WM_UNIT_LAYERLEVEL" val="1_1_1_1"/>
  <p:tag name="KSO_WM_TAG_VERSION" val="1.0"/>
  <p:tag name="KSO_WM_BEAUTIFY_FLAG" val="#wm#"/>
  <p:tag name="KSO_WM_UNIT_LINE_FORE_SCHEMECOLOR_INDEX_BRIGHTNESS" val="-0.25"/>
  <p:tag name="KSO_WM_UNIT_LINE_FORE_SCHEMECOLOR_INDEX" val="14"/>
  <p:tag name="KSO_WM_UNIT_LINE_FILL_TYPE" val="2"/>
  <p:tag name="KSO_WM_UNIT_USESOURCEFORMAT_APPLY" val="1"/>
</p:tagLst>
</file>

<file path=ppt/tags/tag30.xml><?xml version="1.0" encoding="utf-8"?>
<p:tagLst xmlns:p="http://schemas.openxmlformats.org/presentationml/2006/main">
  <p:tag name="KSO_WM_TAG_VERSION" val="1.0"/>
  <p:tag name="KSO_WM_BEAUTIFY_FLAG" val="#wm#"/>
  <p:tag name="KSO_WM_TEMPLATE_CATEGORY" val="diagram"/>
  <p:tag name="KSO_WM_TEMPLATE_INDEX" val="160016"/>
  <p:tag name="KSO_WM_UNIT_TYPE" val="n_i"/>
  <p:tag name="KSO_WM_UNIT_INDEX" val="1_1"/>
  <p:tag name="KSO_WM_UNIT_ID" val="diagram160016_4*n_i*1_1"/>
  <p:tag name="KSO_WM_UNIT_CLEAR" val="1"/>
  <p:tag name="KSO_WM_UNIT_LAYERLEVEL" val="1_1"/>
  <p:tag name="KSO_WM_DIAGRAM_GROUP_CODE" val="n1-1"/>
  <p:tag name="KSO_WM_UNIT_LINE_FORE_SCHEMECOLOR_INDEX" val="6"/>
  <p:tag name="KSO_WM_UNIT_LINE_FILL_TYPE" val="2"/>
  <p:tag name="KSO_WM_UNIT_TEXT_FILL_FORE_SCHEMECOLOR_INDEX" val="6"/>
  <p:tag name="KSO_WM_UNIT_TEXT_FILL_TYPE" val="1"/>
</p:tagLst>
</file>

<file path=ppt/tags/tag31.xml><?xml version="1.0" encoding="utf-8"?>
<p:tagLst xmlns:p="http://schemas.openxmlformats.org/presentationml/2006/main">
  <p:tag name="KSO_WM_TAG_VERSION" val="1.0"/>
  <p:tag name="KSO_WM_BEAUTIFY_FLAG" val="#wm#"/>
  <p:tag name="KSO_WM_TEMPLATE_CATEGORY" val="diagram"/>
  <p:tag name="KSO_WM_TEMPLATE_INDEX" val="160016"/>
  <p:tag name="KSO_WM_UNIT_TYPE" val="n_i"/>
  <p:tag name="KSO_WM_UNIT_INDEX" val="1_2"/>
  <p:tag name="KSO_WM_UNIT_ID" val="diagram160016_4*n_i*1_2"/>
  <p:tag name="KSO_WM_UNIT_CLEAR" val="1"/>
  <p:tag name="KSO_WM_UNIT_LAYERLEVEL" val="1_1"/>
  <p:tag name="KSO_WM_DIAGRAM_GROUP_CODE" val="n1-1"/>
  <p:tag name="KSO_WM_UNIT_FILL_FORE_SCHEMECOLOR_INDEX" val="6"/>
  <p:tag name="KSO_WM_UNIT_FILL_TYPE" val="1"/>
  <p:tag name="KSO_WM_UNIT_TEXT_FILL_FORE_SCHEMECOLOR_INDEX" val="6"/>
  <p:tag name="KSO_WM_UNIT_TEXT_FILL_TYPE" val="1"/>
</p:tagLst>
</file>

<file path=ppt/tags/tag32.xml><?xml version="1.0" encoding="utf-8"?>
<p:tagLst xmlns:p="http://schemas.openxmlformats.org/presentationml/2006/main">
  <p:tag name="KSO_WM_TAG_VERSION" val="1.0"/>
  <p:tag name="KSO_WM_BEAUTIFY_FLAG" val="#wm#"/>
  <p:tag name="KSO_WM_TEMPLATE_CATEGORY" val="diagram"/>
  <p:tag name="KSO_WM_TEMPLATE_INDEX" val="160016"/>
  <p:tag name="KSO_WM_UNIT_TYPE" val="n_i"/>
  <p:tag name="KSO_WM_UNIT_INDEX" val="1_3"/>
  <p:tag name="KSO_WM_UNIT_ID" val="diagram160016_4*n_i*1_3"/>
  <p:tag name="KSO_WM_UNIT_CLEAR" val="1"/>
  <p:tag name="KSO_WM_UNIT_LAYERLEVEL" val="1_1"/>
  <p:tag name="KSO_WM_DIAGRAM_GROUP_CODE" val="n1-1"/>
  <p:tag name="KSO_WM_UNIT_FILL_FORE_SCHEMECOLOR_INDEX" val="14"/>
  <p:tag name="KSO_WM_UNIT_FILL_TYPE" val="1"/>
  <p:tag name="KSO_WM_UNIT_TEXT_FILL_FORE_SCHEMECOLOR_INDEX" val="6"/>
  <p:tag name="KSO_WM_UNIT_TEXT_FILL_TYPE" val="1"/>
</p:tagLst>
</file>

<file path=ppt/tags/tag33.xml><?xml version="1.0" encoding="utf-8"?>
<p:tagLst xmlns:p="http://schemas.openxmlformats.org/presentationml/2006/main">
  <p:tag name="KSO_WM_TAG_VERSION" val="1.0"/>
  <p:tag name="KSO_WM_BEAUTIFY_FLAG" val="#wm#"/>
  <p:tag name="KSO_WM_TEMPLATE_CATEGORY" val="diagram"/>
  <p:tag name="KSO_WM_TEMPLATE_INDEX" val="160016"/>
  <p:tag name="KSO_WM_UNIT_TYPE" val="n_i"/>
  <p:tag name="KSO_WM_UNIT_INDEX" val="1_4"/>
  <p:tag name="KSO_WM_UNIT_ID" val="diagram160016_4*n_i*1_4"/>
  <p:tag name="KSO_WM_UNIT_CLEAR" val="1"/>
  <p:tag name="KSO_WM_UNIT_LAYERLEVEL" val="1_1"/>
  <p:tag name="KSO_WM_DIAGRAM_GROUP_CODE" val="n1-1"/>
  <p:tag name="KSO_WM_UNIT_LINE_FORE_SCHEMECOLOR_INDEX" val="6"/>
  <p:tag name="KSO_WM_UNIT_LINE_FILL_TYPE" val="2"/>
  <p:tag name="KSO_WM_UNIT_SHADOW_SCHEMECOLOR_INDEX" val="16"/>
  <p:tag name="KSO_WM_UNIT_TEXT_FILL_FORE_SCHEMECOLOR_INDEX" val="6"/>
  <p:tag name="KSO_WM_UNIT_TEXT_FILL_TYPE" val="1"/>
</p:tagLst>
</file>

<file path=ppt/tags/tag34.xml><?xml version="1.0" encoding="utf-8"?>
<p:tagLst xmlns:p="http://schemas.openxmlformats.org/presentationml/2006/main">
  <p:tag name="KSO_WM_TAG_VERSION" val="1.0"/>
  <p:tag name="KSO_WM_BEAUTIFY_FLAG" val="#wm#"/>
  <p:tag name="KSO_WM_TEMPLATE_CATEGORY" val="diagram"/>
  <p:tag name="KSO_WM_TEMPLATE_INDEX" val="160016"/>
  <p:tag name="KSO_WM_UNIT_PRESET_TEXT_LEN" val="10"/>
  <p:tag name="KSO_WM_UNIT_TYPE" val="n_h_f"/>
  <p:tag name="KSO_WM_UNIT_INDEX" val="1_1_1"/>
  <p:tag name="KSO_WM_UNIT_ID" val="diagram160016_4*n_h_f*1_1_1"/>
  <p:tag name="KSO_WM_UNIT_CLEAR" val="1"/>
  <p:tag name="KSO_WM_UNIT_LAYERLEVEL" val="1_1_1"/>
  <p:tag name="KSO_WM_UNIT_VALUE" val="12"/>
  <p:tag name="KSO_WM_UNIT_HIGHLIGHT" val="0"/>
  <p:tag name="KSO_WM_UNIT_COMPATIBLE" val="0"/>
  <p:tag name="KSO_WM_UNIT_PRESET_TEXT_INDEX" val="0"/>
  <p:tag name="KSO_WM_DIAGRAM_GROUP_CODE" val="n1-1"/>
  <p:tag name="KSO_WM_UNIT_TEXT_FILL_FORE_SCHEMECOLOR_INDEX" val="6"/>
  <p:tag name="KSO_WM_UNIT_TEXT_FILL_TYPE" val="1"/>
</p:tagLst>
</file>

<file path=ppt/tags/tag35.xml><?xml version="1.0" encoding="utf-8"?>
<p:tagLst xmlns:p="http://schemas.openxmlformats.org/presentationml/2006/main">
  <p:tag name="KSO_WM_TAG_VERSION" val="1.0"/>
  <p:tag name="KSO_WM_BEAUTIFY_FLAG" val="#wm#"/>
  <p:tag name="KSO_WM_UNIT_TYPE" val="i"/>
  <p:tag name="KSO_WM_UNIT_ID" val="diagram160016_4*i*11"/>
  <p:tag name="KSO_WM_TEMPLATE_CATEGORY" val="diagram"/>
  <p:tag name="KSO_WM_TEMPLATE_INDEX" val="160016"/>
  <p:tag name="KSO_WM_UNIT_INDEX" val="11"/>
</p:tagLst>
</file>

<file path=ppt/tags/tag36.xml><?xml version="1.0" encoding="utf-8"?>
<p:tagLst xmlns:p="http://schemas.openxmlformats.org/presentationml/2006/main">
  <p:tag name="KSO_WM_TAG_VERSION" val="1.0"/>
  <p:tag name="KSO_WM_BEAUTIFY_FLAG" val="#wm#"/>
  <p:tag name="KSO_WM_TEMPLATE_CATEGORY" val="diagram"/>
  <p:tag name="KSO_WM_TEMPLATE_INDEX" val="160016"/>
  <p:tag name="KSO_WM_UNIT_TYPE" val="n_i"/>
  <p:tag name="KSO_WM_UNIT_INDEX" val="1_5"/>
  <p:tag name="KSO_WM_UNIT_ID" val="diagram160016_4*n_i*1_5"/>
  <p:tag name="KSO_WM_UNIT_CLEAR" val="1"/>
  <p:tag name="KSO_WM_UNIT_LAYERLEVEL" val="1_1"/>
  <p:tag name="KSO_WM_DIAGRAM_GROUP_CODE" val="n1-1"/>
  <p:tag name="KSO_WM_UNIT_LINE_FORE_SCHEMECOLOR_INDEX" val="6"/>
  <p:tag name="KSO_WM_UNIT_LINE_FILL_TYPE" val="2"/>
  <p:tag name="KSO_WM_UNIT_TEXT_FILL_FORE_SCHEMECOLOR_INDEX" val="6"/>
  <p:tag name="KSO_WM_UNIT_TEXT_FILL_TYPE" val="1"/>
</p:tagLst>
</file>

<file path=ppt/tags/tag37.xml><?xml version="1.0" encoding="utf-8"?>
<p:tagLst xmlns:p="http://schemas.openxmlformats.org/presentationml/2006/main">
  <p:tag name="KSO_WM_TAG_VERSION" val="1.0"/>
  <p:tag name="KSO_WM_BEAUTIFY_FLAG" val="#wm#"/>
  <p:tag name="KSO_WM_TEMPLATE_CATEGORY" val="diagram"/>
  <p:tag name="KSO_WM_TEMPLATE_INDEX" val="160016"/>
  <p:tag name="KSO_WM_UNIT_TYPE" val="n_i"/>
  <p:tag name="KSO_WM_UNIT_INDEX" val="1_6"/>
  <p:tag name="KSO_WM_UNIT_ID" val="diagram160016_4*n_i*1_6"/>
  <p:tag name="KSO_WM_UNIT_CLEAR" val="1"/>
  <p:tag name="KSO_WM_UNIT_LAYERLEVEL" val="1_1"/>
  <p:tag name="KSO_WM_DIAGRAM_GROUP_CODE" val="n1-1"/>
  <p:tag name="KSO_WM_UNIT_FILL_FORE_SCHEMECOLOR_INDEX" val="6"/>
  <p:tag name="KSO_WM_UNIT_FILL_TYPE" val="1"/>
  <p:tag name="KSO_WM_UNIT_TEXT_FILL_FORE_SCHEMECOLOR_INDEX" val="6"/>
  <p:tag name="KSO_WM_UNIT_TEXT_FILL_TYPE" val="1"/>
</p:tagLst>
</file>

<file path=ppt/tags/tag38.xml><?xml version="1.0" encoding="utf-8"?>
<p:tagLst xmlns:p="http://schemas.openxmlformats.org/presentationml/2006/main">
  <p:tag name="KSO_WM_TAG_VERSION" val="1.0"/>
  <p:tag name="KSO_WM_BEAUTIFY_FLAG" val="#wm#"/>
  <p:tag name="KSO_WM_TEMPLATE_CATEGORY" val="diagram"/>
  <p:tag name="KSO_WM_TEMPLATE_INDEX" val="160016"/>
  <p:tag name="KSO_WM_UNIT_TYPE" val="n_i"/>
  <p:tag name="KSO_WM_UNIT_INDEX" val="1_7"/>
  <p:tag name="KSO_WM_UNIT_ID" val="diagram160016_4*n_i*1_7"/>
  <p:tag name="KSO_WM_UNIT_CLEAR" val="1"/>
  <p:tag name="KSO_WM_UNIT_LAYERLEVEL" val="1_1"/>
  <p:tag name="KSO_WM_DIAGRAM_GROUP_CODE" val="n1-1"/>
  <p:tag name="KSO_WM_UNIT_FILL_FORE_SCHEMECOLOR_INDEX" val="14"/>
  <p:tag name="KSO_WM_UNIT_FILL_TYPE" val="1"/>
  <p:tag name="KSO_WM_UNIT_TEXT_FILL_FORE_SCHEMECOLOR_INDEX" val="6"/>
  <p:tag name="KSO_WM_UNIT_TEXT_FILL_TYPE" val="1"/>
</p:tagLst>
</file>

<file path=ppt/tags/tag39.xml><?xml version="1.0" encoding="utf-8"?>
<p:tagLst xmlns:p="http://schemas.openxmlformats.org/presentationml/2006/main">
  <p:tag name="KSO_WM_TAG_VERSION" val="1.0"/>
  <p:tag name="KSO_WM_BEAUTIFY_FLAG" val="#wm#"/>
  <p:tag name="KSO_WM_TEMPLATE_CATEGORY" val="diagram"/>
  <p:tag name="KSO_WM_TEMPLATE_INDEX" val="160016"/>
  <p:tag name="KSO_WM_UNIT_TYPE" val="n_i"/>
  <p:tag name="KSO_WM_UNIT_INDEX" val="1_8"/>
  <p:tag name="KSO_WM_UNIT_ID" val="diagram160016_4*n_i*1_8"/>
  <p:tag name="KSO_WM_UNIT_CLEAR" val="1"/>
  <p:tag name="KSO_WM_UNIT_LAYERLEVEL" val="1_1"/>
  <p:tag name="KSO_WM_DIAGRAM_GROUP_CODE" val="n1-1"/>
  <p:tag name="KSO_WM_UNIT_LINE_FORE_SCHEMECOLOR_INDEX" val="6"/>
  <p:tag name="KSO_WM_UNIT_LINE_FILL_TYPE" val="2"/>
  <p:tag name="KSO_WM_UNIT_SHADOW_SCHEMECOLOR_INDEX" val="16"/>
  <p:tag name="KSO_WM_UNIT_TEXT_FILL_FORE_SCHEMECOLOR_INDEX" val="6"/>
  <p:tag name="KSO_WM_UNIT_TEXT_FILL_TYPE" val="1"/>
</p:tagLst>
</file>

<file path=ppt/tags/tag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1"/>
  <p:tag name="KSO_WM_UNIT_ID" val="diagram20205921_2*n_h_i*1_1_1"/>
  <p:tag name="KSO_WM_TEMPLATE_CATEGORY" val="diagram"/>
  <p:tag name="KSO_WM_TEMPLATE_INDEX" val="20205921"/>
  <p:tag name="KSO_WM_UNIT_LAYERLEVEL" val="1_1_1"/>
  <p:tag name="KSO_WM_TAG_VERSION" val="1.0"/>
  <p:tag name="KSO_WM_BEAUTIFY_FLAG" val="#wm#"/>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 name="KSO_WM_UNIT_USESOURCEFORMAT_APPLY" val="1"/>
</p:tagLst>
</file>

<file path=ppt/tags/tag40.xml><?xml version="1.0" encoding="utf-8"?>
<p:tagLst xmlns:p="http://schemas.openxmlformats.org/presentationml/2006/main">
  <p:tag name="KSO_WM_TAG_VERSION" val="1.0"/>
  <p:tag name="KSO_WM_BEAUTIFY_FLAG" val="#wm#"/>
  <p:tag name="KSO_WM_TEMPLATE_CATEGORY" val="diagram"/>
  <p:tag name="KSO_WM_TEMPLATE_INDEX" val="160016"/>
  <p:tag name="KSO_WM_UNIT_PRESET_TEXT_LEN" val="10"/>
  <p:tag name="KSO_WM_UNIT_TYPE" val="n_h_f"/>
  <p:tag name="KSO_WM_UNIT_INDEX" val="1_1_4"/>
  <p:tag name="KSO_WM_UNIT_ID" val="diagram160016_4*n_h_f*1_1_4"/>
  <p:tag name="KSO_WM_UNIT_CLEAR" val="1"/>
  <p:tag name="KSO_WM_UNIT_LAYERLEVEL" val="1_1_1"/>
  <p:tag name="KSO_WM_UNIT_VALUE" val="12"/>
  <p:tag name="KSO_WM_UNIT_HIGHLIGHT" val="0"/>
  <p:tag name="KSO_WM_UNIT_COMPATIBLE" val="0"/>
  <p:tag name="KSO_WM_UNIT_PRESET_TEXT_INDEX" val="0"/>
  <p:tag name="KSO_WM_DIAGRAM_GROUP_CODE" val="n1-1"/>
  <p:tag name="KSO_WM_UNIT_TEXT_FILL_FORE_SCHEMECOLOR_INDEX" val="6"/>
  <p:tag name="KSO_WM_UNIT_TEXT_FILL_TYPE" val="1"/>
</p:tagLst>
</file>

<file path=ppt/tags/tag41.xml><?xml version="1.0" encoding="utf-8"?>
<p:tagLst xmlns:p="http://schemas.openxmlformats.org/presentationml/2006/main">
  <p:tag name="KSO_WM_TAG_VERSION" val="1.0"/>
  <p:tag name="KSO_WM_BEAUTIFY_FLAG" val="#wm#"/>
  <p:tag name="KSO_WM_UNIT_TYPE" val="i"/>
  <p:tag name="KSO_WM_UNIT_ID" val="diagram160016_4*i*33"/>
  <p:tag name="KSO_WM_TEMPLATE_CATEGORY" val="diagram"/>
  <p:tag name="KSO_WM_TEMPLATE_INDEX" val="160016"/>
  <p:tag name="KSO_WM_UNIT_INDEX" val="33"/>
</p:tagLst>
</file>

<file path=ppt/tags/tag42.xml><?xml version="1.0" encoding="utf-8"?>
<p:tagLst xmlns:p="http://schemas.openxmlformats.org/presentationml/2006/main">
  <p:tag name="KSO_WM_TAG_VERSION" val="1.0"/>
  <p:tag name="KSO_WM_BEAUTIFY_FLAG" val="#wm#"/>
  <p:tag name="KSO_WM_TEMPLATE_CATEGORY" val="diagram"/>
  <p:tag name="KSO_WM_TEMPLATE_INDEX" val="160016"/>
  <p:tag name="KSO_WM_UNIT_TYPE" val="n_i"/>
  <p:tag name="KSO_WM_UNIT_INDEX" val="1_13"/>
  <p:tag name="KSO_WM_UNIT_ID" val="diagram160016_4*n_i*1_13"/>
  <p:tag name="KSO_WM_UNIT_CLEAR" val="1"/>
  <p:tag name="KSO_WM_UNIT_LAYERLEVEL" val="1_1"/>
  <p:tag name="KSO_WM_DIAGRAM_GROUP_CODE" val="n1-1"/>
  <p:tag name="KSO_WM_UNIT_LINE_FORE_SCHEMECOLOR_INDEX" val="6"/>
  <p:tag name="KSO_WM_UNIT_LINE_FILL_TYPE" val="2"/>
  <p:tag name="KSO_WM_UNIT_TEXT_FILL_FORE_SCHEMECOLOR_INDEX" val="6"/>
  <p:tag name="KSO_WM_UNIT_TEXT_FILL_TYPE" val="1"/>
</p:tagLst>
</file>

<file path=ppt/tags/tag43.xml><?xml version="1.0" encoding="utf-8"?>
<p:tagLst xmlns:p="http://schemas.openxmlformats.org/presentationml/2006/main">
  <p:tag name="KSO_WM_TAG_VERSION" val="1.0"/>
  <p:tag name="KSO_WM_BEAUTIFY_FLAG" val="#wm#"/>
  <p:tag name="KSO_WM_TEMPLATE_CATEGORY" val="diagram"/>
  <p:tag name="KSO_WM_TEMPLATE_INDEX" val="160016"/>
  <p:tag name="KSO_WM_UNIT_TYPE" val="n_i"/>
  <p:tag name="KSO_WM_UNIT_INDEX" val="1_14"/>
  <p:tag name="KSO_WM_UNIT_ID" val="diagram160016_4*n_i*1_14"/>
  <p:tag name="KSO_WM_UNIT_CLEAR" val="1"/>
  <p:tag name="KSO_WM_UNIT_LAYERLEVEL" val="1_1"/>
  <p:tag name="KSO_WM_DIAGRAM_GROUP_CODE" val="n1-1"/>
  <p:tag name="KSO_WM_UNIT_FILL_FORE_SCHEMECOLOR_INDEX" val="6"/>
  <p:tag name="KSO_WM_UNIT_FILL_TYPE" val="1"/>
  <p:tag name="KSO_WM_UNIT_TEXT_FILL_FORE_SCHEMECOLOR_INDEX" val="6"/>
  <p:tag name="KSO_WM_UNIT_TEXT_FILL_TYPE" val="1"/>
</p:tagLst>
</file>

<file path=ppt/tags/tag44.xml><?xml version="1.0" encoding="utf-8"?>
<p:tagLst xmlns:p="http://schemas.openxmlformats.org/presentationml/2006/main">
  <p:tag name="KSO_WM_TAG_VERSION" val="1.0"/>
  <p:tag name="KSO_WM_BEAUTIFY_FLAG" val="#wm#"/>
  <p:tag name="KSO_WM_TEMPLATE_CATEGORY" val="diagram"/>
  <p:tag name="KSO_WM_TEMPLATE_INDEX" val="160016"/>
  <p:tag name="KSO_WM_UNIT_TYPE" val="n_i"/>
  <p:tag name="KSO_WM_UNIT_INDEX" val="1_15"/>
  <p:tag name="KSO_WM_UNIT_ID" val="diagram160016_4*n_i*1_15"/>
  <p:tag name="KSO_WM_UNIT_CLEAR" val="1"/>
  <p:tag name="KSO_WM_UNIT_LAYERLEVEL" val="1_1"/>
  <p:tag name="KSO_WM_DIAGRAM_GROUP_CODE" val="n1-1"/>
  <p:tag name="KSO_WM_UNIT_FILL_FORE_SCHEMECOLOR_INDEX" val="14"/>
  <p:tag name="KSO_WM_UNIT_FILL_TYPE" val="1"/>
  <p:tag name="KSO_WM_UNIT_TEXT_FILL_FORE_SCHEMECOLOR_INDEX" val="6"/>
  <p:tag name="KSO_WM_UNIT_TEXT_FILL_TYPE" val="1"/>
</p:tagLst>
</file>

<file path=ppt/tags/tag45.xml><?xml version="1.0" encoding="utf-8"?>
<p:tagLst xmlns:p="http://schemas.openxmlformats.org/presentationml/2006/main">
  <p:tag name="KSO_WM_TAG_VERSION" val="1.0"/>
  <p:tag name="KSO_WM_BEAUTIFY_FLAG" val="#wm#"/>
  <p:tag name="KSO_WM_TEMPLATE_CATEGORY" val="diagram"/>
  <p:tag name="KSO_WM_TEMPLATE_INDEX" val="160016"/>
  <p:tag name="KSO_WM_UNIT_TYPE" val="n_i"/>
  <p:tag name="KSO_WM_UNIT_INDEX" val="1_16"/>
  <p:tag name="KSO_WM_UNIT_ID" val="diagram160016_4*n_i*1_16"/>
  <p:tag name="KSO_WM_UNIT_CLEAR" val="1"/>
  <p:tag name="KSO_WM_UNIT_LAYERLEVEL" val="1_1"/>
  <p:tag name="KSO_WM_DIAGRAM_GROUP_CODE" val="n1-1"/>
  <p:tag name="KSO_WM_UNIT_LINE_FORE_SCHEMECOLOR_INDEX" val="6"/>
  <p:tag name="KSO_WM_UNIT_LINE_FILL_TYPE" val="2"/>
  <p:tag name="KSO_WM_UNIT_SHADOW_SCHEMECOLOR_INDEX" val="16"/>
  <p:tag name="KSO_WM_UNIT_TEXT_FILL_FORE_SCHEMECOLOR_INDEX" val="6"/>
  <p:tag name="KSO_WM_UNIT_TEXT_FILL_TYPE" val="1"/>
</p:tagLst>
</file>

<file path=ppt/tags/tag46.xml><?xml version="1.0" encoding="utf-8"?>
<p:tagLst xmlns:p="http://schemas.openxmlformats.org/presentationml/2006/main">
  <p:tag name="KSO_WM_TAG_VERSION" val="1.0"/>
  <p:tag name="KSO_WM_BEAUTIFY_FLAG" val="#wm#"/>
  <p:tag name="KSO_WM_TEMPLATE_CATEGORY" val="diagram"/>
  <p:tag name="KSO_WM_TEMPLATE_INDEX" val="160016"/>
  <p:tag name="KSO_WM_UNIT_PRESET_TEXT_LEN" val="10"/>
  <p:tag name="KSO_WM_UNIT_TYPE" val="n_h_f"/>
  <p:tag name="KSO_WM_UNIT_INDEX" val="1_1_2"/>
  <p:tag name="KSO_WM_UNIT_ID" val="diagram160016_4*n_h_f*1_1_2"/>
  <p:tag name="KSO_WM_UNIT_CLEAR" val="1"/>
  <p:tag name="KSO_WM_UNIT_LAYERLEVEL" val="1_1_1"/>
  <p:tag name="KSO_WM_UNIT_VALUE" val="12"/>
  <p:tag name="KSO_WM_UNIT_HIGHLIGHT" val="0"/>
  <p:tag name="KSO_WM_UNIT_COMPATIBLE" val="0"/>
  <p:tag name="KSO_WM_UNIT_PRESET_TEXT_INDEX" val="0"/>
  <p:tag name="KSO_WM_DIAGRAM_GROUP_CODE" val="n1-1"/>
  <p:tag name="KSO_WM_UNIT_TEXT_FILL_FORE_SCHEMECOLOR_INDEX" val="6"/>
  <p:tag name="KSO_WM_UNIT_TEXT_FILL_TYPE" val="1"/>
</p:tagLst>
</file>

<file path=ppt/tags/tag47.xml><?xml version="1.0" encoding="utf-8"?>
<p:tagLst xmlns:p="http://schemas.openxmlformats.org/presentationml/2006/main">
  <p:tag name="KSO_WM_TAG_VERSION" val="1.0"/>
  <p:tag name="KSO_WM_BEAUTIFY_FLAG" val="#wm#"/>
  <p:tag name="KSO_WM_UNIT_TYPE" val="i"/>
  <p:tag name="KSO_WM_UNIT_ID" val="diagram160016_4*i*44"/>
  <p:tag name="KSO_WM_TEMPLATE_CATEGORY" val="diagram"/>
  <p:tag name="KSO_WM_TEMPLATE_INDEX" val="160016"/>
  <p:tag name="KSO_WM_UNIT_INDEX" val="44"/>
</p:tagLst>
</file>

<file path=ppt/tags/tag48.xml><?xml version="1.0" encoding="utf-8"?>
<p:tagLst xmlns:p="http://schemas.openxmlformats.org/presentationml/2006/main">
  <p:tag name="KSO_WM_TAG_VERSION" val="1.0"/>
  <p:tag name="KSO_WM_BEAUTIFY_FLAG" val="#wm#"/>
  <p:tag name="KSO_WM_TEMPLATE_CATEGORY" val="diagram"/>
  <p:tag name="KSO_WM_TEMPLATE_INDEX" val="160016"/>
  <p:tag name="KSO_WM_UNIT_TYPE" val="n_i"/>
  <p:tag name="KSO_WM_UNIT_INDEX" val="1_17"/>
  <p:tag name="KSO_WM_UNIT_ID" val="diagram160016_4*n_i*1_17"/>
  <p:tag name="KSO_WM_UNIT_CLEAR" val="1"/>
  <p:tag name="KSO_WM_UNIT_LAYERLEVEL" val="1_1"/>
  <p:tag name="KSO_WM_DIAGRAM_GROUP_CODE" val="n1-1"/>
  <p:tag name="KSO_WM_UNIT_LINE_FORE_SCHEMECOLOR_INDEX" val="5"/>
  <p:tag name="KSO_WM_UNIT_LINE_FILL_TYPE" val="2"/>
  <p:tag name="KSO_WM_UNIT_TEXT_FILL_FORE_SCHEMECOLOR_INDEX" val="5"/>
  <p:tag name="KSO_WM_UNIT_TEXT_FILL_TYPE" val="1"/>
</p:tagLst>
</file>

<file path=ppt/tags/tag49.xml><?xml version="1.0" encoding="utf-8"?>
<p:tagLst xmlns:p="http://schemas.openxmlformats.org/presentationml/2006/main">
  <p:tag name="KSO_WM_TAG_VERSION" val="1.0"/>
  <p:tag name="KSO_WM_BEAUTIFY_FLAG" val="#wm#"/>
  <p:tag name="KSO_WM_TEMPLATE_CATEGORY" val="diagram"/>
  <p:tag name="KSO_WM_TEMPLATE_INDEX" val="160016"/>
  <p:tag name="KSO_WM_UNIT_PRESET_TEXT_LEN" val="10"/>
  <p:tag name="KSO_WM_UNIT_TYPE" val="n_h_f"/>
  <p:tag name="KSO_WM_UNIT_INDEX" val="1_2_1"/>
  <p:tag name="KSO_WM_UNIT_ID" val="diagram160016_4*n_h_f*1_2_1"/>
  <p:tag name="KSO_WM_UNIT_CLEAR" val="1"/>
  <p:tag name="KSO_WM_UNIT_LAYERLEVEL" val="1_1_1"/>
  <p:tag name="KSO_WM_UNIT_VALUE" val="12"/>
  <p:tag name="KSO_WM_UNIT_HIGHLIGHT" val="0"/>
  <p:tag name="KSO_WM_UNIT_COMPATIBLE" val="0"/>
  <p:tag name="KSO_WM_UNIT_PRESET_TEXT_INDEX" val="0"/>
  <p:tag name="KSO_WM_DIAGRAM_GROUP_CODE" val="n1-1"/>
  <p:tag name="KSO_WM_UNIT_TEXT_FILL_FORE_SCHEMECOLOR_INDEX" val="5"/>
  <p:tag name="KSO_WM_UNIT_TEXT_FILL_TYPE" val="1"/>
</p:tagLst>
</file>

<file path=ppt/tags/tag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1_2"/>
  <p:tag name="KSO_WM_UNIT_ID" val="diagram20205921_2*n_h_h_i*1_2_1_2"/>
  <p:tag name="KSO_WM_TEMPLATE_CATEGORY" val="diagram"/>
  <p:tag name="KSO_WM_TEMPLATE_INDEX" val="20205921"/>
  <p:tag name="KSO_WM_UNIT_LAYERLEVEL" val="1_1_1_1"/>
  <p:tag name="KSO_WM_TAG_VERSION" val="1.0"/>
  <p:tag name="KSO_WM_BEAUTIFY_FLAG" val="#wm#"/>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 name="KSO_WM_UNIT_USESOURCEFORMAT_APPLY" val="1"/>
</p:tagLst>
</file>

<file path=ppt/tags/tag50.xml><?xml version="1.0" encoding="utf-8"?>
<p:tagLst xmlns:p="http://schemas.openxmlformats.org/presentationml/2006/main">
  <p:tag name="KSO_WM_TEMPLATE_CATEGORY" val="diagram"/>
  <p:tag name="KSO_WM_TEMPLATE_INDEX" val="160780"/>
  <p:tag name="KSO_WM_UNIT_TYPE" val="p_h_h_i"/>
  <p:tag name="KSO_WM_UNIT_INDEX" val="1_1_1_2"/>
  <p:tag name="KSO_WM_UNIT_ID" val="diagram160780_1*p_h_h_i*1_1_1_2"/>
  <p:tag name="KSO_WM_UNIT_LAYERLEVEL" val="1_1_1_1"/>
  <p:tag name="KSO_WM_BEAUTIFY_FLAG" val="#wm#"/>
  <p:tag name="KSO_WM_TAG_VERSION" val="1.0"/>
  <p:tag name="KSO_WM_DIAGRAM_GROUP_CODE" val="p1-1"/>
  <p:tag name="KSO_WM_UNIT_LINE_FORE_SCHEMECOLOR_INDEX" val="10"/>
  <p:tag name="KSO_WM_UNIT_LINE_FILL_TYPE" val="2"/>
  <p:tag name="KSO_WM_UNIT_TEXT_FILL_FORE_SCHEMECOLOR_INDEX" val="2"/>
  <p:tag name="KSO_WM_UNIT_TEXT_FILL_TYPE" val="1"/>
</p:tagLst>
</file>

<file path=ppt/tags/tag51.xml><?xml version="1.0" encoding="utf-8"?>
<p:tagLst xmlns:p="http://schemas.openxmlformats.org/presentationml/2006/main">
  <p:tag name="KSO_WM_TEMPLATE_CATEGORY" val="diagram"/>
  <p:tag name="KSO_WM_TEMPLATE_INDEX" val="160780"/>
  <p:tag name="KSO_WM_UNIT_TYPE" val="p_h_h_i"/>
  <p:tag name="KSO_WM_UNIT_INDEX" val="1_1_2_4"/>
  <p:tag name="KSO_WM_UNIT_ID" val="diagram160780_1*p_h_h_i*1_1_2_4"/>
  <p:tag name="KSO_WM_UNIT_LAYERLEVEL" val="1_1_1_1"/>
  <p:tag name="KSO_WM_BEAUTIFY_FLAG" val="#wm#"/>
  <p:tag name="KSO_WM_TAG_VERSION" val="1.0"/>
  <p:tag name="KSO_WM_DIAGRAM_GROUP_CODE" val="p1-1"/>
  <p:tag name="KSO_WM_UNIT_LINE_FORE_SCHEMECOLOR_INDEX" val="10"/>
  <p:tag name="KSO_WM_UNIT_LINE_FILL_TYPE" val="2"/>
  <p:tag name="KSO_WM_UNIT_TEXT_FILL_FORE_SCHEMECOLOR_INDEX" val="2"/>
  <p:tag name="KSO_WM_UNIT_TEXT_FILL_TYPE" val="1"/>
</p:tagLst>
</file>

<file path=ppt/tags/tag52.xml><?xml version="1.0" encoding="utf-8"?>
<p:tagLst xmlns:p="http://schemas.openxmlformats.org/presentationml/2006/main">
  <p:tag name="KSO_WM_TEMPLATE_CATEGORY" val="diagram"/>
  <p:tag name="KSO_WM_TEMPLATE_INDEX" val="160780"/>
  <p:tag name="KSO_WM_UNIT_TYPE" val="p_h_h_i"/>
  <p:tag name="KSO_WM_UNIT_INDEX" val="1_1_1_1"/>
  <p:tag name="KSO_WM_UNIT_ID" val="diagram160780_1*p_h_h_i*1_1_1_1"/>
  <p:tag name="KSO_WM_UNIT_LAYERLEVEL" val="1_1_1_1"/>
  <p:tag name="KSO_WM_BEAUTIFY_FLAG" val="#wm#"/>
  <p:tag name="KSO_WM_TAG_VERSION" val="1.0"/>
  <p:tag name="KSO_WM_DIAGRAM_GROUP_CODE" val="p1-1"/>
  <p:tag name="KSO_WM_UNIT_LINE_FORE_SCHEMECOLOR_INDEX" val="10"/>
  <p:tag name="KSO_WM_UNIT_LINE_FILL_TYPE" val="2"/>
  <p:tag name="KSO_WM_UNIT_TEXT_FILL_FORE_SCHEMECOLOR_INDEX" val="2"/>
  <p:tag name="KSO_WM_UNIT_TEXT_FILL_TYPE" val="1"/>
</p:tagLst>
</file>

<file path=ppt/tags/tag53.xml><?xml version="1.0" encoding="utf-8"?>
<p:tagLst xmlns:p="http://schemas.openxmlformats.org/presentationml/2006/main">
  <p:tag name="KSO_WM_TEMPLATE_CATEGORY" val="diagram"/>
  <p:tag name="KSO_WM_TEMPLATE_INDEX" val="160780"/>
  <p:tag name="KSO_WM_UNIT_TYPE" val="p_h_h_i"/>
  <p:tag name="KSO_WM_UNIT_INDEX" val="1_1_2_1"/>
  <p:tag name="KSO_WM_UNIT_ID" val="diagram160780_1*p_h_h_i*1_1_2_1"/>
  <p:tag name="KSO_WM_UNIT_LAYERLEVEL" val="1_1_1_1"/>
  <p:tag name="KSO_WM_BEAUTIFY_FLAG" val="#wm#"/>
  <p:tag name="KSO_WM_TAG_VERSION" val="1.0"/>
  <p:tag name="KSO_WM_DIAGRAM_GROUP_CODE" val="p1-1"/>
  <p:tag name="KSO_WM_UNIT_LINE_FORE_SCHEMECOLOR_INDEX" val="10"/>
  <p:tag name="KSO_WM_UNIT_LINE_FILL_TYPE" val="2"/>
  <p:tag name="KSO_WM_UNIT_TEXT_FILL_FORE_SCHEMECOLOR_INDEX" val="2"/>
  <p:tag name="KSO_WM_UNIT_TEXT_FILL_TYPE" val="1"/>
</p:tagLst>
</file>

<file path=ppt/tags/tag54.xml><?xml version="1.0" encoding="utf-8"?>
<p:tagLst xmlns:p="http://schemas.openxmlformats.org/presentationml/2006/main">
  <p:tag name="KSO_WM_TEMPLATE_CATEGORY" val="diagram"/>
  <p:tag name="KSO_WM_TEMPLATE_INDEX" val="160780"/>
  <p:tag name="KSO_WM_TAG_VERSION" val="1.0"/>
  <p:tag name="KSO_WM_UNIT_TYPE" val="p_h_a"/>
  <p:tag name="KSO_WM_UNIT_INDEX" val="1_1_1"/>
  <p:tag name="KSO_WM_UNIT_ID" val="diagram160780_1*p_h_a*1_1_1"/>
  <p:tag name="KSO_WM_UNIT_LAYERLEVEL" val="1_1_1"/>
  <p:tag name="KSO_WM_UNIT_VALUE" val="11"/>
  <p:tag name="KSO_WM_UNIT_HIGHLIGHT" val="0"/>
  <p:tag name="KSO_WM_UNIT_COMPATIBLE" val="0"/>
  <p:tag name="KSO_WM_UNIT_CLEAR" val="0"/>
  <p:tag name="KSO_WM_BEAUTIFY_FLAG" val="#wm#"/>
  <p:tag name="KSO_WM_DIAGRAM_GROUP_CODE" val="p1-1"/>
  <p:tag name="KSO_WM_UNIT_PRESET_TEXT" val="LOREM IPSUM DO"/>
  <p:tag name="KSO_WM_UNIT_FILL_FORE_SCHEMECOLOR_INDEX" val="10"/>
  <p:tag name="KSO_WM_UNIT_FILL_TYPE" val="1"/>
  <p:tag name="KSO_WM_UNIT_TEXT_FILL_FORE_SCHEMECOLOR_INDEX" val="2"/>
  <p:tag name="KSO_WM_UNIT_TEXT_FILL_TYPE" val="1"/>
</p:tagLst>
</file>

<file path=ppt/tags/tag55.xml><?xml version="1.0" encoding="utf-8"?>
<p:tagLst xmlns:p="http://schemas.openxmlformats.org/presentationml/2006/main">
  <p:tag name="KSO_WM_TEMPLATE_CATEGORY" val="diagram"/>
  <p:tag name="KSO_WM_TEMPLATE_INDEX" val="160780"/>
  <p:tag name="KSO_WM_TAG_VERSION" val="1.0"/>
  <p:tag name="KSO_WM_UNIT_TYPE" val="p_h_h_f"/>
  <p:tag name="KSO_WM_UNIT_INDEX" val="1_1_1_1"/>
  <p:tag name="KSO_WM_UNIT_ID" val="diagram160780_1*p_h_h_f*1_1_1_1"/>
  <p:tag name="KSO_WM_UNIT_LAYERLEVEL" val="1_1_1_1"/>
  <p:tag name="KSO_WM_UNIT_VALUE" val="11"/>
  <p:tag name="KSO_WM_UNIT_HIGHLIGHT" val="0"/>
  <p:tag name="KSO_WM_UNIT_COMPATIBLE" val="0"/>
  <p:tag name="KSO_WM_UNIT_CLEAR" val="0"/>
  <p:tag name="KSO_WM_BEAUTIFY_FLAG" val="#wm#"/>
  <p:tag name="KSO_WM_DIAGRAM_GROUP_CODE" val="p1-1"/>
  <p:tag name="KSO_WM_UNIT_PRESET_TEXT" val="ipsum"/>
  <p:tag name="KSO_WM_UNIT_TEXT_FILL_FORE_SCHEMECOLOR_INDEX" val="13"/>
  <p:tag name="KSO_WM_UNIT_TEXT_FILL_TYPE" val="1"/>
</p:tagLst>
</file>

<file path=ppt/tags/tag56.xml><?xml version="1.0" encoding="utf-8"?>
<p:tagLst xmlns:p="http://schemas.openxmlformats.org/presentationml/2006/main">
  <p:tag name="KSO_WM_TEMPLATE_CATEGORY" val="diagram"/>
  <p:tag name="KSO_WM_TEMPLATE_INDEX" val="160780"/>
  <p:tag name="KSO_WM_TAG_VERSION" val="1.0"/>
  <p:tag name="KSO_WM_UNIT_TYPE" val="p_h_h_a"/>
  <p:tag name="KSO_WM_UNIT_INDEX" val="1_1_1_1"/>
  <p:tag name="KSO_WM_UNIT_ID" val="diagram160780_1*p_h_h_a*1_1_1_1"/>
  <p:tag name="KSO_WM_UNIT_LAYERLEVEL" val="1_1_1_1"/>
  <p:tag name="KSO_WM_UNIT_VALUE" val="11"/>
  <p:tag name="KSO_WM_UNIT_HIGHLIGHT" val="0"/>
  <p:tag name="KSO_WM_UNIT_COMPATIBLE" val="0"/>
  <p:tag name="KSO_WM_UNIT_CLEAR" val="0"/>
  <p:tag name="KSO_WM_BEAUTIFY_FLAG" val="#wm#"/>
  <p:tag name="KSO_WM_DIAGRAM_GROUP_CODE" val="p1-1"/>
  <p:tag name="KSO_WM_UNIT_PRESET_TEXT" val="LOREM"/>
  <p:tag name="KSO_WM_UNIT_TEXT_FILL_FORE_SCHEMECOLOR_INDEX" val="5"/>
  <p:tag name="KSO_WM_UNIT_TEXT_FILL_TYPE" val="1"/>
</p:tagLst>
</file>

<file path=ppt/tags/tag57.xml><?xml version="1.0" encoding="utf-8"?>
<p:tagLst xmlns:p="http://schemas.openxmlformats.org/presentationml/2006/main">
  <p:tag name="KSO_WM_TEMPLATE_CATEGORY" val="diagram"/>
  <p:tag name="KSO_WM_TEMPLATE_INDEX" val="160780"/>
  <p:tag name="KSO_WM_TAG_VERSION" val="1.0"/>
  <p:tag name="KSO_WM_UNIT_TYPE" val="p_h_h_f"/>
  <p:tag name="KSO_WM_UNIT_INDEX" val="1_1_2_1"/>
  <p:tag name="KSO_WM_UNIT_ID" val="diagram160780_1*p_h_h_f*1_1_2_1"/>
  <p:tag name="KSO_WM_UNIT_LAYERLEVEL" val="1_1_1_1"/>
  <p:tag name="KSO_WM_UNIT_VALUE" val="13"/>
  <p:tag name="KSO_WM_UNIT_HIGHLIGHT" val="0"/>
  <p:tag name="KSO_WM_UNIT_COMPATIBLE" val="0"/>
  <p:tag name="KSO_WM_UNIT_CLEAR" val="0"/>
  <p:tag name="KSO_WM_BEAUTIFY_FLAG" val="#wm#"/>
  <p:tag name="KSO_WM_DIAGRAM_GROUP_CODE" val="p1-1"/>
  <p:tag name="KSO_WM_UNIT_PRESET_TEXT" val="ipsum"/>
  <p:tag name="KSO_WM_UNIT_TEXT_FILL_FORE_SCHEMECOLOR_INDEX" val="13"/>
  <p:tag name="KSO_WM_UNIT_TEXT_FILL_TYPE" val="1"/>
</p:tagLst>
</file>

<file path=ppt/tags/tag58.xml><?xml version="1.0" encoding="utf-8"?>
<p:tagLst xmlns:p="http://schemas.openxmlformats.org/presentationml/2006/main">
  <p:tag name="KSO_WM_TEMPLATE_CATEGORY" val="diagram"/>
  <p:tag name="KSO_WM_TEMPLATE_INDEX" val="160780"/>
  <p:tag name="KSO_WM_TAG_VERSION" val="1.0"/>
  <p:tag name="KSO_WM_UNIT_TYPE" val="p_h_h_a"/>
  <p:tag name="KSO_WM_UNIT_INDEX" val="1_1_2_1"/>
  <p:tag name="KSO_WM_UNIT_ID" val="diagram160780_1*p_h_h_a*1_1_2_1"/>
  <p:tag name="KSO_WM_UNIT_LAYERLEVEL" val="1_1_1_1"/>
  <p:tag name="KSO_WM_UNIT_VALUE" val="13"/>
  <p:tag name="KSO_WM_UNIT_HIGHLIGHT" val="0"/>
  <p:tag name="KSO_WM_UNIT_COMPATIBLE" val="0"/>
  <p:tag name="KSO_WM_UNIT_CLEAR" val="0"/>
  <p:tag name="KSO_WM_BEAUTIFY_FLAG" val="#wm#"/>
  <p:tag name="KSO_WM_DIAGRAM_GROUP_CODE" val="p1-1"/>
  <p:tag name="KSO_WM_UNIT_PRESET_TEXT" val="LOREM"/>
  <p:tag name="KSO_WM_UNIT_TEXT_FILL_FORE_SCHEMECOLOR_INDEX" val="10"/>
  <p:tag name="KSO_WM_UNIT_TEXT_FILL_TYPE" val="1"/>
</p:tagLst>
</file>

<file path=ppt/tags/tag59.xml><?xml version="1.0" encoding="utf-8"?>
<p:tagLst xmlns:p="http://schemas.openxmlformats.org/presentationml/2006/main">
  <p:tag name="KSO_WM_TEMPLATE_CATEGORY" val="diagram"/>
  <p:tag name="KSO_WM_TEMPLATE_INDEX" val="160780"/>
  <p:tag name="KSO_WM_UNIT_TYPE" val="p_h_h_i"/>
  <p:tag name="KSO_WM_UNIT_INDEX" val="1_1_1_3"/>
  <p:tag name="KSO_WM_UNIT_ID" val="diagram160780_1*p_h_h_i*1_1_1_3"/>
  <p:tag name="KSO_WM_UNIT_LAYERLEVEL" val="1_1_1_1"/>
  <p:tag name="KSO_WM_BEAUTIFY_FLAG" val="#wm#"/>
  <p:tag name="KSO_WM_TAG_VERSION" val="1.0"/>
  <p:tag name="KSO_WM_DIAGRAM_GROUP_CODE" val="p1-1"/>
  <p:tag name="KSO_WM_UNIT_FILL_FORE_SCHEMECOLOR_INDEX" val="5"/>
  <p:tag name="KSO_WM_UNIT_FILL_TYPE" val="1"/>
  <p:tag name="KSO_WM_UNIT_TEXT_FILL_FORE_SCHEMECOLOR_INDEX" val="2"/>
  <p:tag name="KSO_WM_UNIT_TEXT_FILL_TYPE" val="1"/>
</p:tagLst>
</file>

<file path=ppt/tags/tag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1_2"/>
  <p:tag name="KSO_WM_UNIT_ID" val="diagram20205921_2*n_h_h_i*1_2_1_2"/>
  <p:tag name="KSO_WM_TEMPLATE_CATEGORY" val="diagram"/>
  <p:tag name="KSO_WM_TEMPLATE_INDEX" val="20205921"/>
  <p:tag name="KSO_WM_UNIT_LAYERLEVEL" val="1_1_1_1"/>
  <p:tag name="KSO_WM_TAG_VERSION" val="1.0"/>
  <p:tag name="KSO_WM_BEAUTIFY_FLAG" val="#wm#"/>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 name="KSO_WM_UNIT_USESOURCEFORMAT_APPLY" val="1"/>
</p:tagLst>
</file>

<file path=ppt/tags/tag60.xml><?xml version="1.0" encoding="utf-8"?>
<p:tagLst xmlns:p="http://schemas.openxmlformats.org/presentationml/2006/main">
  <p:tag name="KSO_WM_TEMPLATE_CATEGORY" val="diagram"/>
  <p:tag name="KSO_WM_TEMPLATE_INDEX" val="160780"/>
  <p:tag name="KSO_WM_UNIT_TYPE" val="p_h_h_i"/>
  <p:tag name="KSO_WM_UNIT_INDEX" val="1_1_2_2"/>
  <p:tag name="KSO_WM_UNIT_ID" val="diagram160780_1*p_h_h_i*1_1_2_2"/>
  <p:tag name="KSO_WM_UNIT_LAYERLEVEL" val="1_1_1_1"/>
  <p:tag name="KSO_WM_BEAUTIFY_FLAG" val="#wm#"/>
  <p:tag name="KSO_WM_TAG_VERSION" val="1.0"/>
  <p:tag name="KSO_WM_DIAGRAM_GROUP_CODE" val="p1-1"/>
  <p:tag name="KSO_WM_UNIT_FILL_FORE_SCHEMECOLOR_INDEX" val="10"/>
  <p:tag name="KSO_WM_UNIT_FILL_TYPE" val="1"/>
  <p:tag name="KSO_WM_UNIT_TEXT_FILL_FORE_SCHEMECOLOR_INDEX" val="2"/>
  <p:tag name="KSO_WM_UNIT_TEXT_FILL_TYPE" val="1"/>
</p:tagLst>
</file>

<file path=ppt/tags/tag61.xml><?xml version="1.0" encoding="utf-8"?>
<p:tagLst xmlns:p="http://schemas.openxmlformats.org/presentationml/2006/main">
  <p:tag name="KSO_WM_BEAUTIFY_FLAG" val=""/>
</p:tagLst>
</file>

<file path=ppt/tags/tag62.xml><?xml version="1.0" encoding="utf-8"?>
<p:tagLst xmlns:p="http://schemas.openxmlformats.org/presentationml/2006/main">
  <p:tag name="KSO_WM_UNIT_TABLE_BEAUTIFY" val="smartTable{503db6a2-cf5f-4cc5-9f32-ec66f15495bf}"/>
</p:tagLst>
</file>

<file path=ppt/tags/tag63.xml><?xml version="1.0" encoding="utf-8"?>
<p:tagLst xmlns:p="http://schemas.openxmlformats.org/presentationml/2006/main">
  <p:tag name="KSO_WM_BEAUTIFY_FLAG" val=""/>
</p:tagLst>
</file>

<file path=ppt/tags/tag6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2_3"/>
  <p:tag name="KSO_WM_UNIT_ID" val="diagram20228053_2*l_h_i*1_2_3"/>
  <p:tag name="KSO_WM_TEMPLATE_CATEGORY" val="diagram"/>
  <p:tag name="KSO_WM_TEMPLATE_INDEX" val="20228053"/>
  <p:tag name="KSO_WM_UNIT_LAYERLEVEL" val="1_1_1"/>
  <p:tag name="KSO_WM_TAG_VERSION" val="1.0"/>
  <p:tag name="KSO_WM_BEAUTIFY_FLAG" val="#wm#"/>
  <p:tag name="KSO_WM_UNIT_FILL_FORE_SCHEMECOLOR_INDEX" val="6"/>
  <p:tag name="KSO_WM_UNIT_FILL_TYPE" val="1"/>
  <p:tag name="KSO_WM_UNIT_TEXT_FILL_FORE_SCHEMECOLOR_INDEX" val="2"/>
  <p:tag name="KSO_WM_UNIT_TEXT_FILL_TYPE" val="1"/>
</p:tagLst>
</file>

<file path=ppt/tags/tag6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2_1"/>
  <p:tag name="KSO_WM_UNIT_ID" val="diagram20228053_2*l_h_i*1_2_1"/>
  <p:tag name="KSO_WM_TEMPLATE_CATEGORY" val="diagram"/>
  <p:tag name="KSO_WM_TEMPLATE_INDEX" val="20228053"/>
  <p:tag name="KSO_WM_UNIT_LAYERLEVEL" val="1_1_1"/>
  <p:tag name="KSO_WM_TAG_VERSION" val="1.0"/>
  <p:tag name="KSO_WM_BEAUTIFY_FLAG" val="#wm#"/>
  <p:tag name="KSO_WM_UNIT_FILL_FORE_SCHEMECOLOR_INDEX" val="6"/>
  <p:tag name="KSO_WM_UNIT_FILL_TYPE" val="1"/>
  <p:tag name="KSO_WM_UNIT_SHADOW_SCHEMECOLOR_INDEX" val="13"/>
  <p:tag name="KSO_WM_UNIT_TEXT_FILL_FORE_SCHEMECOLOR_INDEX" val="2"/>
  <p:tag name="KSO_WM_UNIT_TEXT_FILL_TYPE" val="1"/>
</p:tagLst>
</file>

<file path=ppt/tags/tag66.xml><?xml version="1.0" encoding="utf-8"?>
<p:tagLst xmlns:p="http://schemas.openxmlformats.org/presentationml/2006/main">
  <p:tag name="KSO_WM_UNIT_ISCONTENTSTITLE" val="0"/>
  <p:tag name="KSO_WM_UNIT_ISNUMDGMTITLE" val="0"/>
  <p:tag name="KSO_WM_UNIT_PRESET_TEXT" val="添加小标题"/>
  <p:tag name="KSO_WM_UNIT_NOCLEAR" val="0"/>
  <p:tag name="KSO_WM_UNIT_HIGHLIGHT" val="0"/>
  <p:tag name="KSO_WM_UNIT_COMPATIBLE" val="0"/>
  <p:tag name="KSO_WM_UNIT_DIAGRAM_ISNUMVISUAL" val="0"/>
  <p:tag name="KSO_WM_UNIT_DIAGRAM_ISREFERUNIT" val="0"/>
  <p:tag name="KSO_WM_DIAGRAM_GROUP_CODE" val="l1-1"/>
  <p:tag name="KSO_WM_UNIT_TYPE" val="l_h_a"/>
  <p:tag name="KSO_WM_UNIT_INDEX" val="1_2_1"/>
  <p:tag name="KSO_WM_UNIT_ID" val="diagram20228053_2*l_h_a*1_2_1"/>
  <p:tag name="KSO_WM_TEMPLATE_CATEGORY" val="diagram"/>
  <p:tag name="KSO_WM_TEMPLATE_INDEX" val="20228053"/>
  <p:tag name="KSO_WM_UNIT_LAYERLEVEL" val="1_1_1"/>
  <p:tag name="KSO_WM_TAG_VERSION" val="1.0"/>
  <p:tag name="KSO_WM_BEAUTIFY_FLAG" val="#wm#"/>
  <p:tag name="KSO_WM_UNIT_TEXT_FILL_FORE_SCHEMECOLOR_INDEX" val="14"/>
  <p:tag name="KSO_WM_UNIT_TEXT_FILL_TYPE" val="1"/>
</p:tagLst>
</file>

<file path=ppt/tags/tag6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20228053_2*l_h_i*1_1_1"/>
  <p:tag name="KSO_WM_TEMPLATE_CATEGORY" val="diagram"/>
  <p:tag name="KSO_WM_TEMPLATE_INDEX" val="20228053"/>
  <p:tag name="KSO_WM_UNIT_LAYERLEVEL" val="1_1_1"/>
  <p:tag name="KSO_WM_TAG_VERSION" val="1.0"/>
  <p:tag name="KSO_WM_BEAUTIFY_FLAG" val="#wm#"/>
  <p:tag name="KSO_WM_UNIT_FILL_FORE_SCHEMECOLOR_INDEX" val="5"/>
  <p:tag name="KSO_WM_UNIT_FILL_TYPE" val="1"/>
  <p:tag name="KSO_WM_UNIT_SHADOW_SCHEMECOLOR_INDEX" val="13"/>
  <p:tag name="KSO_WM_UNIT_TEXT_FILL_FORE_SCHEMECOLOR_INDEX" val="2"/>
  <p:tag name="KSO_WM_UNIT_TEXT_FILL_TYPE" val="1"/>
</p:tagLst>
</file>

<file path=ppt/tags/tag68.xml><?xml version="1.0" encoding="utf-8"?>
<p:tagLst xmlns:p="http://schemas.openxmlformats.org/presentationml/2006/main">
  <p:tag name="KSO_WM_UNIT_ISCONTENTSTITLE" val="0"/>
  <p:tag name="KSO_WM_UNIT_ISNUMDGMTITLE" val="0"/>
  <p:tag name="KSO_WM_UNIT_PRESET_TEXT" val="添加小标题"/>
  <p:tag name="KSO_WM_UNIT_NOCLEAR" val="0"/>
  <p:tag name="KSO_WM_UNIT_HIGHLIGHT" val="0"/>
  <p:tag name="KSO_WM_UNIT_COMPATIBLE" val="0"/>
  <p:tag name="KSO_WM_UNIT_DIAGRAM_ISNUMVISUAL" val="0"/>
  <p:tag name="KSO_WM_UNIT_DIAGRAM_ISREFERUNIT" val="0"/>
  <p:tag name="KSO_WM_DIAGRAM_GROUP_CODE" val="l1-1"/>
  <p:tag name="KSO_WM_UNIT_TYPE" val="l_h_a"/>
  <p:tag name="KSO_WM_UNIT_INDEX" val="1_1_1"/>
  <p:tag name="KSO_WM_UNIT_ID" val="diagram20228053_2*l_h_a*1_1_1"/>
  <p:tag name="KSO_WM_TEMPLATE_CATEGORY" val="diagram"/>
  <p:tag name="KSO_WM_TEMPLATE_INDEX" val="20228053"/>
  <p:tag name="KSO_WM_UNIT_LAYERLEVEL" val="1_1_1"/>
  <p:tag name="KSO_WM_TAG_VERSION" val="1.0"/>
  <p:tag name="KSO_WM_BEAUTIFY_FLAG" val="#wm#"/>
  <p:tag name="KSO_WM_UNIT_TEXT_FILL_FORE_SCHEMECOLOR_INDEX" val="14"/>
  <p:tag name="KSO_WM_UNIT_TEXT_FILL_TYPE" val="1"/>
</p:tagLst>
</file>

<file path=ppt/tags/tag6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228053_2*l_h_i*1_1_2"/>
  <p:tag name="KSO_WM_TEMPLATE_CATEGORY" val="diagram"/>
  <p:tag name="KSO_WM_TEMPLATE_INDEX" val="20228053"/>
  <p:tag name="KSO_WM_UNIT_LAYERLEVEL" val="1_1_1"/>
  <p:tag name="KSO_WM_TAG_VERSION" val="1.0"/>
  <p:tag name="KSO_WM_BEAUTIFY_FLAG" val="#wm#"/>
  <p:tag name="KSO_WM_UNIT_FILL_FORE_SCHEMECOLOR_INDEX" val="14"/>
  <p:tag name="KSO_WM_UNIT_FILL_TYPE" val="1"/>
  <p:tag name="KSO_WM_UNIT_SHADOW_SCHEMECOLOR_INDEX" val="13"/>
  <p:tag name="KSO_WM_UNIT_TEXT_FILL_FORE_SCHEMECOLOR_INDEX" val="2"/>
  <p:tag name="KSO_WM_UNIT_TEXT_FILL_TYPE" val="1"/>
</p:tagLst>
</file>

<file path=ppt/tags/tag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1_2"/>
  <p:tag name="KSO_WM_UNIT_ID" val="diagram20205921_2*n_h_h_i*1_2_1_2"/>
  <p:tag name="KSO_WM_TEMPLATE_CATEGORY" val="diagram"/>
  <p:tag name="KSO_WM_TEMPLATE_INDEX" val="20205921"/>
  <p:tag name="KSO_WM_UNIT_LAYERLEVEL" val="1_1_1_1"/>
  <p:tag name="KSO_WM_TAG_VERSION" val="1.0"/>
  <p:tag name="KSO_WM_BEAUTIFY_FLAG" val="#wm#"/>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 name="KSO_WM_UNIT_USESOURCEFORMAT_APPLY" val="1"/>
</p:tagLst>
</file>

<file path=ppt/tags/tag7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1_3"/>
  <p:tag name="KSO_WM_UNIT_ID" val="diagram20228053_2*l_h_i*1_1_3"/>
  <p:tag name="KSO_WM_TEMPLATE_CATEGORY" val="diagram"/>
  <p:tag name="KSO_WM_TEMPLATE_INDEX" val="20228053"/>
  <p:tag name="KSO_WM_UNIT_LAYERLEVEL" val="1_1_1"/>
  <p:tag name="KSO_WM_TAG_VERSION" val="1.0"/>
  <p:tag name="KSO_WM_BEAUTIFY_FLAG" val="#wm#"/>
  <p:tag name="KSO_WM_UNIT_FILL_FORE_SCHEMECOLOR_INDEX" val="5"/>
  <p:tag name="KSO_WM_UNIT_FILL_TYPE" val="1"/>
  <p:tag name="KSO_WM_UNIT_TEXT_FILL_FORE_SCHEMECOLOR_INDEX" val="2"/>
  <p:tag name="KSO_WM_UNIT_TEXT_FILL_TYPE" val="1"/>
</p:tagLst>
</file>

<file path=ppt/tags/tag7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28053_2*l_h_i*1_2_2"/>
  <p:tag name="KSO_WM_TEMPLATE_CATEGORY" val="diagram"/>
  <p:tag name="KSO_WM_TEMPLATE_INDEX" val="20228053"/>
  <p:tag name="KSO_WM_UNIT_LAYERLEVEL" val="1_1_1"/>
  <p:tag name="KSO_WM_TAG_VERSION" val="1.0"/>
  <p:tag name="KSO_WM_BEAUTIFY_FLAG" val="#wm#"/>
  <p:tag name="KSO_WM_UNIT_FILL_FORE_SCHEMECOLOR_INDEX" val="14"/>
  <p:tag name="KSO_WM_UNIT_FILL_TYPE" val="1"/>
  <p:tag name="KSO_WM_UNIT_SHADOW_SCHEMECOLOR_INDEX" val="13"/>
  <p:tag name="KSO_WM_UNIT_TEXT_FILL_FORE_SCHEMECOLOR_INDEX" val="2"/>
  <p:tag name="KSO_WM_UNIT_TEXT_FILL_TYPE" val="1"/>
</p:tagLst>
</file>

<file path=ppt/tags/tag7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2_3"/>
  <p:tag name="KSO_WM_UNIT_ID" val="diagram20228053_2*l_h_i*1_2_3"/>
  <p:tag name="KSO_WM_TEMPLATE_CATEGORY" val="diagram"/>
  <p:tag name="KSO_WM_TEMPLATE_INDEX" val="20228053"/>
  <p:tag name="KSO_WM_UNIT_LAYERLEVEL" val="1_1_1"/>
  <p:tag name="KSO_WM_TAG_VERSION" val="1.0"/>
  <p:tag name="KSO_WM_BEAUTIFY_FLAG" val="#wm#"/>
  <p:tag name="KSO_WM_UNIT_FILL_FORE_SCHEMECOLOR_INDEX" val="6"/>
  <p:tag name="KSO_WM_UNIT_FILL_TYPE" val="1"/>
  <p:tag name="KSO_WM_UNIT_TEXT_FILL_FORE_SCHEMECOLOR_INDEX" val="2"/>
  <p:tag name="KSO_WM_UNIT_TEXT_FILL_TYPE" val="1"/>
</p:tagLst>
</file>

<file path=ppt/tags/tag7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20228053_2*l_h_i*1_1_1"/>
  <p:tag name="KSO_WM_TEMPLATE_CATEGORY" val="diagram"/>
  <p:tag name="KSO_WM_TEMPLATE_INDEX" val="20228053"/>
  <p:tag name="KSO_WM_UNIT_LAYERLEVEL" val="1_1_1"/>
  <p:tag name="KSO_WM_TAG_VERSION" val="1.0"/>
  <p:tag name="KSO_WM_BEAUTIFY_FLAG" val="#wm#"/>
  <p:tag name="KSO_WM_UNIT_FILL_FORE_SCHEMECOLOR_INDEX" val="5"/>
  <p:tag name="KSO_WM_UNIT_FILL_TYPE" val="1"/>
  <p:tag name="KSO_WM_UNIT_SHADOW_SCHEMECOLOR_INDEX" val="13"/>
  <p:tag name="KSO_WM_UNIT_TEXT_FILL_FORE_SCHEMECOLOR_INDEX" val="2"/>
  <p:tag name="KSO_WM_UNIT_TEXT_FILL_TYPE" val="1"/>
</p:tagLst>
</file>

<file path=ppt/tags/tag74.xml><?xml version="1.0" encoding="utf-8"?>
<p:tagLst xmlns:p="http://schemas.openxmlformats.org/presentationml/2006/main">
  <p:tag name="KSO_WM_UNIT_ISCONTENTSTITLE" val="0"/>
  <p:tag name="KSO_WM_UNIT_ISNUMDGMTITLE" val="0"/>
  <p:tag name="KSO_WM_UNIT_PRESET_TEXT" val="添加小标题"/>
  <p:tag name="KSO_WM_UNIT_NOCLEAR" val="0"/>
  <p:tag name="KSO_WM_UNIT_HIGHLIGHT" val="0"/>
  <p:tag name="KSO_WM_UNIT_COMPATIBLE" val="0"/>
  <p:tag name="KSO_WM_UNIT_DIAGRAM_ISNUMVISUAL" val="0"/>
  <p:tag name="KSO_WM_UNIT_DIAGRAM_ISREFERUNIT" val="0"/>
  <p:tag name="KSO_WM_DIAGRAM_GROUP_CODE" val="l1-1"/>
  <p:tag name="KSO_WM_UNIT_TYPE" val="l_h_a"/>
  <p:tag name="KSO_WM_UNIT_INDEX" val="1_1_1"/>
  <p:tag name="KSO_WM_UNIT_ID" val="diagram20228053_2*l_h_a*1_1_1"/>
  <p:tag name="KSO_WM_TEMPLATE_CATEGORY" val="diagram"/>
  <p:tag name="KSO_WM_TEMPLATE_INDEX" val="20228053"/>
  <p:tag name="KSO_WM_UNIT_LAYERLEVEL" val="1_1_1"/>
  <p:tag name="KSO_WM_TAG_VERSION" val="1.0"/>
  <p:tag name="KSO_WM_BEAUTIFY_FLAG" val="#wm#"/>
  <p:tag name="KSO_WM_UNIT_TEXT_FILL_FORE_SCHEMECOLOR_INDEX" val="14"/>
  <p:tag name="KSO_WM_UNIT_TEXT_FILL_TYPE" val="1"/>
</p:tagLst>
</file>

<file path=ppt/tags/tag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1_2"/>
  <p:tag name="KSO_WM_UNIT_ID" val="diagram20205921_2*n_h_h_i*1_2_1_2"/>
  <p:tag name="KSO_WM_TEMPLATE_CATEGORY" val="diagram"/>
  <p:tag name="KSO_WM_TEMPLATE_INDEX" val="20205921"/>
  <p:tag name="KSO_WM_UNIT_LAYERLEVEL" val="1_1_1_1"/>
  <p:tag name="KSO_WM_TAG_VERSION" val="1.0"/>
  <p:tag name="KSO_WM_BEAUTIFY_FLAG" val="#wm#"/>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 name="KSO_WM_UNIT_USESOURCEFORMAT_APPLY" val="1"/>
</p:tagLst>
</file>

<file path=ppt/tags/tag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2_1_2"/>
  <p:tag name="KSO_WM_UNIT_ID" val="diagram20205921_2*n_h_h_i*1_2_1_2"/>
  <p:tag name="KSO_WM_TEMPLATE_CATEGORY" val="diagram"/>
  <p:tag name="KSO_WM_TEMPLATE_INDEX" val="20205921"/>
  <p:tag name="KSO_WM_UNIT_LAYERLEVEL" val="1_1_1_1"/>
  <p:tag name="KSO_WM_TAG_VERSION" val="1.0"/>
  <p:tag name="KSO_WM_BEAUTIFY_FLAG" val="#wm#"/>
  <p:tag name="KSO_WM_UNIT_FILL_FORE_SCHEMECOLOR_INDEX_BRIGHTNESS" val="0"/>
  <p:tag name="KSO_WM_UNIT_FILL_FORE_SCHEMECOLOR_INDEX" val="5"/>
  <p:tag name="KSO_WM_UNIT_FILL_TYPE" val="1"/>
  <p:tag name="KSO_WM_UNIT_TEXT_FILL_FORE_SCHEMECOLOR_INDEX_BRIGHTNESS" val="0"/>
  <p:tag name="KSO_WM_UNIT_TEXT_FILL_FORE_SCHEMECOLOR_INDEX" val="2"/>
  <p:tag name="KSO_WM_UNIT_TEXT_FILL_TYPE" val="1"/>
  <p:tag name="KSO_WM_UNIT_USESOURCEFORMAT_APPLY" val="1"/>
</p:tagLst>
</file>

<file path=ppt/theme/theme1.xml><?xml version="1.0" encoding="utf-8"?>
<a:theme xmlns:a="http://schemas.openxmlformats.org/drawingml/2006/main" name="国库司">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font">
      <a:majorFont>
        <a:latin typeface="Times New Roman"/>
        <a:ea typeface="楷体"/>
        <a:cs typeface=""/>
      </a:majorFont>
      <a:minorFont>
        <a:latin typeface="Times New Roman"/>
        <a:ea typeface="楷体"/>
        <a:cs typeface=""/>
      </a:minorFont>
    </a:fontScheme>
    <a:fmtScheme name="Office">
      <a:fillStyleLst>
        <a:solidFill>
          <a:schemeClr val="phClr"/>
        </a:solidFill>
        <a:gradFill rotWithShape="true">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false"/>
        </a:gradFill>
        <a:gradFill rotWithShape="true">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false"/>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true">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false"/>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font">
      <a:majorFont>
        <a:latin typeface="Times New Roman"/>
        <a:ea typeface="楷体"/>
        <a:cs typeface=""/>
      </a:majorFont>
      <a:minorFont>
        <a:latin typeface="Times New Roman"/>
        <a:ea typeface="楷体"/>
        <a:cs typeface=""/>
      </a:minorFont>
    </a:fontScheme>
    <a:fmtScheme name="Office">
      <a:fillStyleLst>
        <a:solidFill>
          <a:schemeClr val="phClr"/>
        </a:solidFill>
        <a:gradFill rotWithShape="true">
          <a:gsLst>
            <a:gs pos="0">
              <a:schemeClr val="phClr">
                <a:tint val="50000"/>
                <a:satMod val="300000"/>
              </a:schemeClr>
            </a:gs>
            <a:gs pos="35000">
              <a:schemeClr val="phClr">
                <a:tint val="37000"/>
                <a:satMod val="300000"/>
              </a:schemeClr>
            </a:gs>
            <a:gs pos="100000">
              <a:schemeClr val="phClr">
                <a:tint val="15000"/>
                <a:satMod val="350000"/>
              </a:schemeClr>
            </a:gs>
          </a:gsLst>
          <a:lin ang="16200000" scaled="true"/>
        </a:gradFill>
        <a:gradFill rotWithShape="true">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false"/>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true">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true">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true">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false"/>
        </a:gradFill>
        <a:gradFill rotWithShape="true">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false"/>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true">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false"/>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true">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false"/>
        </a:gradFill>
        <a:gradFill rotWithShape="true">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false"/>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true">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false"/>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34913</Words>
  <Application>WPS 演示</Application>
  <PresentationFormat>宽屏</PresentationFormat>
  <Paragraphs>3517</Paragraphs>
  <Slides>201</Slides>
  <Notes>7</Notes>
  <HiddenSlides>0</HiddenSlides>
  <MMClips>0</MMClips>
  <ScaleCrop>false</ScaleCrop>
  <HeadingPairs>
    <vt:vector size="6" baseType="variant">
      <vt:variant>
        <vt:lpstr>已用的字体</vt:lpstr>
      </vt:variant>
      <vt:variant>
        <vt:i4>30</vt:i4>
      </vt:variant>
      <vt:variant>
        <vt:lpstr>主题</vt:lpstr>
      </vt:variant>
      <vt:variant>
        <vt:i4>2</vt:i4>
      </vt:variant>
      <vt:variant>
        <vt:lpstr>幻灯片标题</vt:lpstr>
      </vt:variant>
      <vt:variant>
        <vt:i4>201</vt:i4>
      </vt:variant>
    </vt:vector>
  </HeadingPairs>
  <TitlesOfParts>
    <vt:vector size="233" baseType="lpstr">
      <vt:lpstr>Arial</vt:lpstr>
      <vt:lpstr>宋体</vt:lpstr>
      <vt:lpstr>Wingdings</vt:lpstr>
      <vt:lpstr>Nimbus Roman No9 L</vt:lpstr>
      <vt:lpstr>Times New Roman</vt:lpstr>
      <vt:lpstr>楷体</vt:lpstr>
      <vt:lpstr>方正小标宋_GBK</vt:lpstr>
      <vt:lpstr>Arial</vt:lpstr>
      <vt:lpstr>微软雅黑</vt:lpstr>
      <vt:lpstr>Wingdings</vt:lpstr>
      <vt:lpstr>方正楷体_GBK</vt:lpstr>
      <vt:lpstr>思源黑体</vt:lpstr>
      <vt:lpstr>Calibri</vt:lpstr>
      <vt:lpstr>Malgun Gothic</vt:lpstr>
      <vt:lpstr>Segoe</vt:lpstr>
      <vt:lpstr>Tahoma</vt:lpstr>
      <vt:lpstr>华文中宋</vt:lpstr>
      <vt:lpstr>Verdana</vt:lpstr>
      <vt:lpstr>微软雅黑</vt:lpstr>
      <vt:lpstr>黑体</vt:lpstr>
      <vt:lpstr>宋体</vt:lpstr>
      <vt:lpstr>Arial Unicode MS</vt:lpstr>
      <vt:lpstr>DejaVu Sans</vt:lpstr>
      <vt:lpstr>方正书宋_GBK</vt:lpstr>
      <vt:lpstr>方正黑体_GBK</vt:lpstr>
      <vt:lpstr>Noto Sans Mono CJK HK</vt:lpstr>
      <vt:lpstr>仿宋</vt:lpstr>
      <vt:lpstr>Droid Sans</vt:lpstr>
      <vt:lpstr>汉仪中宋简</vt:lpstr>
      <vt:lpstr>Ubuntu</vt:lpstr>
      <vt:lpstr>国库司</vt:lpstr>
      <vt:lpstr>自定义设计方案</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greatwall</cp:lastModifiedBy>
  <cp:revision>151</cp:revision>
  <dcterms:created xsi:type="dcterms:W3CDTF">2024-01-11T01:20:29Z</dcterms:created>
  <dcterms:modified xsi:type="dcterms:W3CDTF">2024-01-11T01:20:29Z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F808C0509D3540F0B51D6CA8F298BEC9_12</vt:lpwstr>
  </property>
  <property fmtid="{D5CDD505-2E9C-101B-9397-08002B2CF9AE}" pid="3" name="KSOProductBuildVer">
    <vt:lpwstr>2052-11.8.2.10195</vt:lpwstr>
  </property>
</Properties>
</file>